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9">
  <p:sldMasterIdLst>
    <p:sldMasterId id="2147483648" r:id="rId1"/>
  </p:sldMasterIdLst>
  <p:notesMasterIdLst>
    <p:notesMasterId r:id="rId27"/>
  </p:notesMasterIdLst>
  <p:sldIdLst>
    <p:sldId id="256" r:id="rId2"/>
    <p:sldId id="392" r:id="rId3"/>
    <p:sldId id="434" r:id="rId4"/>
    <p:sldId id="393" r:id="rId5"/>
    <p:sldId id="394" r:id="rId6"/>
    <p:sldId id="395" r:id="rId7"/>
    <p:sldId id="396" r:id="rId8"/>
    <p:sldId id="415" r:id="rId9"/>
    <p:sldId id="416" r:id="rId10"/>
    <p:sldId id="417" r:id="rId11"/>
    <p:sldId id="435" r:id="rId12"/>
    <p:sldId id="402" r:id="rId13"/>
    <p:sldId id="437" r:id="rId14"/>
    <p:sldId id="404" r:id="rId15"/>
    <p:sldId id="438" r:id="rId16"/>
    <p:sldId id="405" r:id="rId17"/>
    <p:sldId id="439" r:id="rId18"/>
    <p:sldId id="401" r:id="rId19"/>
    <p:sldId id="432" r:id="rId20"/>
    <p:sldId id="440" r:id="rId21"/>
    <p:sldId id="436" r:id="rId22"/>
    <p:sldId id="441" r:id="rId23"/>
    <p:sldId id="442" r:id="rId24"/>
    <p:sldId id="433" r:id="rId25"/>
    <p:sldId id="318" r:id="rId26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ção Predefinida" id="{2D10FD2B-115F-4F76-B9C4-C91C8FDB9030}">
          <p14:sldIdLst>
            <p14:sldId id="256"/>
            <p14:sldId id="392"/>
            <p14:sldId id="434"/>
            <p14:sldId id="393"/>
            <p14:sldId id="394"/>
            <p14:sldId id="395"/>
            <p14:sldId id="396"/>
            <p14:sldId id="415"/>
            <p14:sldId id="416"/>
            <p14:sldId id="417"/>
            <p14:sldId id="435"/>
            <p14:sldId id="402"/>
            <p14:sldId id="437"/>
            <p14:sldId id="404"/>
            <p14:sldId id="438"/>
            <p14:sldId id="405"/>
            <p14:sldId id="439"/>
            <p14:sldId id="401"/>
            <p14:sldId id="432"/>
            <p14:sldId id="440"/>
            <p14:sldId id="436"/>
            <p14:sldId id="441"/>
            <p14:sldId id="442"/>
            <p14:sldId id="433"/>
            <p14:sldId id="3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C3D6"/>
    <a:srgbClr val="F4AE74"/>
    <a:srgbClr val="FFFF8B"/>
    <a:srgbClr val="CEEAB0"/>
    <a:srgbClr val="BCE292"/>
    <a:srgbClr val="F09142"/>
    <a:srgbClr val="FFFF6D"/>
    <a:srgbClr val="FFFFAF"/>
    <a:srgbClr val="FF9F9F"/>
    <a:srgbClr val="FF8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3540" y="22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sousa\Desktop\2021RelEmpForm_I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sousa\Desktop\2021RelEmpForm_I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sousa\Desktop\2021RelEmpForm_I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sousa\Desktop\2021RelEmpForm_I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sousa\Desktop\2021RelEmpForm_I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sousa\Desktop\2021RelEmpForm_II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sousa\Desktop\2021RelEmpForm_II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sousa\Desktop\2021RelEmpForm_II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sousa\Desktop\2021RelEmpForm_II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'Fig 2 3 4'!$F$15</c:f>
              <c:strCache>
                <c:ptCount val="1"/>
                <c:pt idx="0">
                  <c:v>UE - PIB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'Fig 2 3 4'!$G$14:$P$14</c:f>
              <c:numCache>
                <c:formatCode>##############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'Fig 2 3 4'!$G$15:$P$15</c:f>
              <c:numCache>
                <c:formatCode>0.0%</c:formatCode>
                <c:ptCount val="10"/>
                <c:pt idx="0">
                  <c:v>1</c:v>
                </c:pt>
                <c:pt idx="1">
                  <c:v>0.9995842480160384</c:v>
                </c:pt>
                <c:pt idx="2">
                  <c:v>1.0152586929573826</c:v>
                </c:pt>
                <c:pt idx="3">
                  <c:v>1.0384974434228718</c:v>
                </c:pt>
                <c:pt idx="4">
                  <c:v>1.0593479580541107</c:v>
                </c:pt>
                <c:pt idx="5">
                  <c:v>1.0891460675303652</c:v>
                </c:pt>
                <c:pt idx="6">
                  <c:v>1.1116536386375577</c:v>
                </c:pt>
                <c:pt idx="7">
                  <c:v>1.1319838256324277</c:v>
                </c:pt>
                <c:pt idx="8">
                  <c:v>1.0649729378616575</c:v>
                </c:pt>
                <c:pt idx="9">
                  <c:v>1.1221061026269745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53-431D-B4F0-5D08B65C38CB}"/>
            </c:ext>
          </c:extLst>
        </c:ser>
        <c:ser>
          <c:idx val="1"/>
          <c:order val="1"/>
          <c:tx>
            <c:strRef>
              <c:f>'Fig 2 3 4'!$F$16</c:f>
              <c:strCache>
                <c:ptCount val="1"/>
                <c:pt idx="0">
                  <c:v>UE - PIB per capita</c:v>
                </c:pt>
              </c:strCache>
            </c:strRef>
          </c:tx>
          <c:spPr>
            <a:ln w="28575" cap="rnd">
              <a:solidFill>
                <a:schemeClr val="tx2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'Fig 2 3 4'!$G$14:$P$14</c:f>
              <c:numCache>
                <c:formatCode>##############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'Fig 2 3 4'!$G$16:$P$16</c:f>
              <c:numCache>
                <c:formatCode>0.0%</c:formatCode>
                <c:ptCount val="10"/>
                <c:pt idx="0">
                  <c:v>1</c:v>
                </c:pt>
                <c:pt idx="1">
                  <c:v>0.99849624060150366</c:v>
                </c:pt>
                <c:pt idx="2">
                  <c:v>1.0127819548872181</c:v>
                </c:pt>
                <c:pt idx="3">
                  <c:v>1.0338345864661653</c:v>
                </c:pt>
                <c:pt idx="4">
                  <c:v>1.0522556390977442</c:v>
                </c:pt>
                <c:pt idx="5">
                  <c:v>1.0800751879699249</c:v>
                </c:pt>
                <c:pt idx="6">
                  <c:v>1.100375939849624</c:v>
                </c:pt>
                <c:pt idx="7">
                  <c:v>1.1180451127819548</c:v>
                </c:pt>
                <c:pt idx="8">
                  <c:v>1.0511278195488722</c:v>
                </c:pt>
                <c:pt idx="9">
                  <c:v>1.1082706766917292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53-431D-B4F0-5D08B65C38CB}"/>
            </c:ext>
          </c:extLst>
        </c:ser>
        <c:ser>
          <c:idx val="2"/>
          <c:order val="2"/>
          <c:tx>
            <c:strRef>
              <c:f>'Fig 2 3 4'!$F$17</c:f>
              <c:strCache>
                <c:ptCount val="1"/>
                <c:pt idx="0">
                  <c:v>Portugal - PIB</c:v>
                </c:pt>
              </c:strCache>
            </c:strRef>
          </c:tx>
          <c:spPr>
            <a:ln w="28575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'Fig 2 3 4'!$G$14:$P$14</c:f>
              <c:numCache>
                <c:formatCode>##############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'Fig 2 3 4'!$G$17:$P$17</c:f>
              <c:numCache>
                <c:formatCode>0.0%</c:formatCode>
                <c:ptCount val="10"/>
                <c:pt idx="0">
                  <c:v>1</c:v>
                </c:pt>
                <c:pt idx="1">
                  <c:v>0.99078002149442845</c:v>
                </c:pt>
                <c:pt idx="2">
                  <c:v>0.99864245715255395</c:v>
                </c:pt>
                <c:pt idx="3">
                  <c:v>1.0165167713105945</c:v>
                </c:pt>
                <c:pt idx="4">
                  <c:v>1.0370496068782171</c:v>
                </c:pt>
                <c:pt idx="5">
                  <c:v>1.0734204423327112</c:v>
                </c:pt>
                <c:pt idx="6">
                  <c:v>1.1040217206855591</c:v>
                </c:pt>
                <c:pt idx="7">
                  <c:v>1.1336048419028226</c:v>
                </c:pt>
                <c:pt idx="8">
                  <c:v>1.0378980711578709</c:v>
                </c:pt>
                <c:pt idx="9">
                  <c:v>1.0885796707958595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553-431D-B4F0-5D08B65C38CB}"/>
            </c:ext>
          </c:extLst>
        </c:ser>
        <c:ser>
          <c:idx val="3"/>
          <c:order val="3"/>
          <c:tx>
            <c:strRef>
              <c:f>'Fig 2 3 4'!$F$18</c:f>
              <c:strCache>
                <c:ptCount val="1"/>
                <c:pt idx="0">
                  <c:v>Portugal - PIB per capita</c:v>
                </c:pt>
              </c:strCache>
            </c:strRef>
          </c:tx>
          <c:spPr>
            <a:ln w="28575" cap="rnd">
              <a:solidFill>
                <a:schemeClr val="tx2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'Fig 2 3 4'!$G$14:$P$14</c:f>
              <c:numCache>
                <c:formatCode>##############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'Fig 2 3 4'!$G$18:$P$18</c:f>
              <c:numCache>
                <c:formatCode>0.0%</c:formatCode>
                <c:ptCount val="10"/>
                <c:pt idx="0">
                  <c:v>1</c:v>
                </c:pt>
                <c:pt idx="1">
                  <c:v>0.99643069601427725</c:v>
                </c:pt>
                <c:pt idx="2">
                  <c:v>1.0095181439619274</c:v>
                </c:pt>
                <c:pt idx="3">
                  <c:v>1.0321237358715052</c:v>
                </c:pt>
                <c:pt idx="4">
                  <c:v>1.0565139797739442</c:v>
                </c:pt>
                <c:pt idx="5">
                  <c:v>1.0957763236168949</c:v>
                </c:pt>
                <c:pt idx="6">
                  <c:v>1.1290898274836407</c:v>
                </c:pt>
                <c:pt idx="7">
                  <c:v>1.158834027364664</c:v>
                </c:pt>
                <c:pt idx="8">
                  <c:v>1.060083283759667</c:v>
                </c:pt>
                <c:pt idx="9">
                  <c:v>1.1124330755502678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553-431D-B4F0-5D08B65C3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3029464"/>
        <c:axId val="543027168"/>
      </c:lineChart>
      <c:catAx>
        <c:axId val="543029464"/>
        <c:scaling>
          <c:orientation val="minMax"/>
        </c:scaling>
        <c:delete val="0"/>
        <c:axPos val="b"/>
        <c:numFmt formatCode="##############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543027168"/>
        <c:crosses val="autoZero"/>
        <c:auto val="1"/>
        <c:lblAlgn val="ctr"/>
        <c:lblOffset val="100"/>
        <c:noMultiLvlLbl val="0"/>
      </c:catAx>
      <c:valAx>
        <c:axId val="543027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543029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 2 3 4'!$F$27</c:f>
              <c:strCache>
                <c:ptCount val="1"/>
                <c:pt idx="0">
                  <c:v>PT/UE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2 3 4'!$G$26:$P$26</c:f>
              <c:numCache>
                <c:formatCode>##############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'Fig 2 3 4'!$G$27:$P$27</c:f>
              <c:numCache>
                <c:formatCode>0.0%</c:formatCode>
                <c:ptCount val="10"/>
                <c:pt idx="0">
                  <c:v>0.63195488721804505</c:v>
                </c:pt>
                <c:pt idx="1">
                  <c:v>0.6306475903614458</c:v>
                </c:pt>
                <c:pt idx="2">
                  <c:v>0.62991833704528577</c:v>
                </c:pt>
                <c:pt idx="3">
                  <c:v>0.63090909090909097</c:v>
                </c:pt>
                <c:pt idx="4">
                  <c:v>0.63451232583065387</c:v>
                </c:pt>
                <c:pt idx="5">
                  <c:v>0.64114166376609816</c:v>
                </c:pt>
                <c:pt idx="6">
                  <c:v>0.64844550734540485</c:v>
                </c:pt>
                <c:pt idx="7">
                  <c:v>0.65501008742434441</c:v>
                </c:pt>
                <c:pt idx="8">
                  <c:v>0.63733905579399142</c:v>
                </c:pt>
                <c:pt idx="9">
                  <c:v>0.63432835820895517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65-4559-81B0-6FC02EB036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7019776"/>
        <c:axId val="647027320"/>
      </c:barChart>
      <c:catAx>
        <c:axId val="647019776"/>
        <c:scaling>
          <c:orientation val="minMax"/>
        </c:scaling>
        <c:delete val="0"/>
        <c:axPos val="b"/>
        <c:numFmt formatCode="##############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647027320"/>
        <c:crosses val="autoZero"/>
        <c:auto val="1"/>
        <c:lblAlgn val="ctr"/>
        <c:lblOffset val="100"/>
        <c:noMultiLvlLbl val="0"/>
      </c:catAx>
      <c:valAx>
        <c:axId val="647027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64701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 5'!$G$5</c:f>
              <c:strCache>
                <c:ptCount val="1"/>
                <c:pt idx="0">
                  <c:v>UE 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numRef>
              <c:f>'Fig 5'!$H$4:$Q$4</c:f>
              <c:numCache>
                <c:formatCode>##############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'Fig 5'!$H$5:$Q$5</c:f>
              <c:numCache>
                <c:formatCode>0.0%</c:formatCode>
                <c:ptCount val="10"/>
                <c:pt idx="0">
                  <c:v>2.6126031978263242E-2</c:v>
                </c:pt>
                <c:pt idx="1">
                  <c:v>1.3239637437621132E-2</c:v>
                </c:pt>
                <c:pt idx="2">
                  <c:v>4.0205045733239242E-3</c:v>
                </c:pt>
                <c:pt idx="3">
                  <c:v>1.101211332465768E-3</c:v>
                </c:pt>
                <c:pt idx="4">
                  <c:v>1.8000000000000238E-3</c:v>
                </c:pt>
                <c:pt idx="5">
                  <c:v>1.5571970453184258E-2</c:v>
                </c:pt>
                <c:pt idx="6">
                  <c:v>1.7987025751916574E-2</c:v>
                </c:pt>
                <c:pt idx="7">
                  <c:v>1.4193299217920341E-2</c:v>
                </c:pt>
                <c:pt idx="8">
                  <c:v>6.8545316070067752E-3</c:v>
                </c:pt>
                <c:pt idx="9">
                  <c:v>2.8933434190620222E-2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89-44F7-B023-BC9ADAF6B06B}"/>
            </c:ext>
          </c:extLst>
        </c:ser>
        <c:ser>
          <c:idx val="1"/>
          <c:order val="1"/>
          <c:tx>
            <c:strRef>
              <c:f>'Fig 5'!$G$6</c:f>
              <c:strCache>
                <c:ptCount val="1"/>
                <c:pt idx="0">
                  <c:v>Portugal 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'Fig 5'!$H$4:$Q$4</c:f>
              <c:numCache>
                <c:formatCode>##############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'Fig 5'!$H$6:$Q$6</c:f>
              <c:numCache>
                <c:formatCode>0.0%</c:formatCode>
                <c:ptCount val="10"/>
                <c:pt idx="0">
                  <c:v>2.7760513776672768E-2</c:v>
                </c:pt>
                <c:pt idx="1">
                  <c:v>4.3338036686153547E-3</c:v>
                </c:pt>
                <c:pt idx="2">
                  <c:v>-1.5052684395384652E-3</c:v>
                </c:pt>
                <c:pt idx="3">
                  <c:v>5.0251256281406143E-3</c:v>
                </c:pt>
                <c:pt idx="4">
                  <c:v>6.3999999999999613E-3</c:v>
                </c:pt>
                <c:pt idx="5">
                  <c:v>1.5500794912559623E-2</c:v>
                </c:pt>
                <c:pt idx="6">
                  <c:v>1.1741682974559797E-2</c:v>
                </c:pt>
                <c:pt idx="7">
                  <c:v>2.9980657640231723E-3</c:v>
                </c:pt>
                <c:pt idx="8">
                  <c:v>-1.2534953234981661E-3</c:v>
                </c:pt>
                <c:pt idx="9">
                  <c:v>9.3647422282294723E-3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89-44F7-B023-BC9ADAF6B0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2971136"/>
        <c:axId val="542979336"/>
      </c:barChart>
      <c:catAx>
        <c:axId val="542971136"/>
        <c:scaling>
          <c:orientation val="minMax"/>
        </c:scaling>
        <c:delete val="0"/>
        <c:axPos val="b"/>
        <c:numFmt formatCode="##############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542979336"/>
        <c:crosses val="autoZero"/>
        <c:auto val="1"/>
        <c:lblAlgn val="ctr"/>
        <c:lblOffset val="100"/>
        <c:noMultiLvlLbl val="0"/>
      </c:catAx>
      <c:valAx>
        <c:axId val="542979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54297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'Fig 6'!$E$24</c:f>
              <c:strCache>
                <c:ptCount val="1"/>
                <c:pt idx="0">
                  <c:v>Dívida Pública - UE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numRef>
              <c:f>'Fig 6'!$F$21:$O$21</c:f>
              <c:numCache>
                <c:formatCode>##############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'Fig 6'!$F$24:$O$24</c:f>
              <c:numCache>
                <c:formatCode>#,##0.00</c:formatCode>
                <c:ptCount val="10"/>
                <c:pt idx="0">
                  <c:v>86.67</c:v>
                </c:pt>
                <c:pt idx="1">
                  <c:v>88.72</c:v>
                </c:pt>
                <c:pt idx="2">
                  <c:v>88.89</c:v>
                </c:pt>
                <c:pt idx="3">
                  <c:v>86.92</c:v>
                </c:pt>
                <c:pt idx="4">
                  <c:v>86.04</c:v>
                </c:pt>
                <c:pt idx="5">
                  <c:v>83.39</c:v>
                </c:pt>
                <c:pt idx="6">
                  <c:v>81.27</c:v>
                </c:pt>
                <c:pt idx="7">
                  <c:v>79.08</c:v>
                </c:pt>
                <c:pt idx="8">
                  <c:v>91.66</c:v>
                </c:pt>
                <c:pt idx="9">
                  <c:v>89.66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7F-4242-9895-C6528183CE33}"/>
            </c:ext>
          </c:extLst>
        </c:ser>
        <c:ser>
          <c:idx val="3"/>
          <c:order val="3"/>
          <c:tx>
            <c:strRef>
              <c:f>'Fig 6'!$E$25</c:f>
              <c:strCache>
                <c:ptCount val="1"/>
                <c:pt idx="0">
                  <c:v>Dívida Pública - PT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'Fig 6'!$F$21:$O$21</c:f>
              <c:numCache>
                <c:formatCode>##############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'Fig 6'!$F$25:$O$25</c:f>
              <c:numCache>
                <c:formatCode>#,##0.00</c:formatCode>
                <c:ptCount val="10"/>
                <c:pt idx="0">
                  <c:v>129.04</c:v>
                </c:pt>
                <c:pt idx="1">
                  <c:v>131.43</c:v>
                </c:pt>
                <c:pt idx="2">
                  <c:v>132.94</c:v>
                </c:pt>
                <c:pt idx="3">
                  <c:v>131.18</c:v>
                </c:pt>
                <c:pt idx="4">
                  <c:v>131.51</c:v>
                </c:pt>
                <c:pt idx="5">
                  <c:v>126.14</c:v>
                </c:pt>
                <c:pt idx="6">
                  <c:v>121.48</c:v>
                </c:pt>
                <c:pt idx="7">
                  <c:v>116.61</c:v>
                </c:pt>
                <c:pt idx="8">
                  <c:v>135.18</c:v>
                </c:pt>
                <c:pt idx="9">
                  <c:v>127.43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7F-4242-9895-C6528183CE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35817648"/>
        <c:axId val="535814696"/>
      </c:barChart>
      <c:lineChart>
        <c:grouping val="standard"/>
        <c:varyColors val="0"/>
        <c:ser>
          <c:idx val="0"/>
          <c:order val="0"/>
          <c:tx>
            <c:strRef>
              <c:f>'Fig 6'!$E$22</c:f>
              <c:strCache>
                <c:ptCount val="1"/>
                <c:pt idx="0">
                  <c:v>Défice Público - UE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'Fig 6'!$F$21:$O$21</c:f>
              <c:numCache>
                <c:formatCode>##############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'Fig 6'!$F$22:$O$22</c:f>
              <c:numCache>
                <c:formatCode>#,##0.00</c:formatCode>
                <c:ptCount val="10"/>
                <c:pt idx="0">
                  <c:v>-3.68</c:v>
                </c:pt>
                <c:pt idx="1">
                  <c:v>-2.97</c:v>
                </c:pt>
                <c:pt idx="2">
                  <c:v>-2.41</c:v>
                </c:pt>
                <c:pt idx="3">
                  <c:v>-1.9</c:v>
                </c:pt>
                <c:pt idx="4">
                  <c:v>-1.36</c:v>
                </c:pt>
                <c:pt idx="5">
                  <c:v>-0.8</c:v>
                </c:pt>
                <c:pt idx="6">
                  <c:v>-0.39</c:v>
                </c:pt>
                <c:pt idx="7">
                  <c:v>-0.56000000000000005</c:v>
                </c:pt>
                <c:pt idx="8">
                  <c:v>-6.76</c:v>
                </c:pt>
                <c:pt idx="9">
                  <c:v>-4.67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C7F-4242-9895-C6528183CE33}"/>
            </c:ext>
          </c:extLst>
        </c:ser>
        <c:ser>
          <c:idx val="1"/>
          <c:order val="1"/>
          <c:tx>
            <c:strRef>
              <c:f>'Fig 6'!$E$23</c:f>
              <c:strCache>
                <c:ptCount val="1"/>
                <c:pt idx="0">
                  <c:v>Défice Público - PT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'Fig 6'!$F$21:$O$21</c:f>
              <c:numCache>
                <c:formatCode>##############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'Fig 6'!$F$23:$O$23</c:f>
              <c:numCache>
                <c:formatCode>#,##0.00</c:formatCode>
                <c:ptCount val="10"/>
                <c:pt idx="0">
                  <c:v>-6.18</c:v>
                </c:pt>
                <c:pt idx="1">
                  <c:v>-5.1000000000000014</c:v>
                </c:pt>
                <c:pt idx="2">
                  <c:v>-7.36</c:v>
                </c:pt>
                <c:pt idx="3">
                  <c:v>-4.45</c:v>
                </c:pt>
                <c:pt idx="4">
                  <c:v>-1.94</c:v>
                </c:pt>
                <c:pt idx="5">
                  <c:v>-2.96</c:v>
                </c:pt>
                <c:pt idx="6">
                  <c:v>-0.35000000000000009</c:v>
                </c:pt>
                <c:pt idx="7">
                  <c:v>0.12</c:v>
                </c:pt>
                <c:pt idx="8">
                  <c:v>-5.84</c:v>
                </c:pt>
                <c:pt idx="9">
                  <c:v>-2.83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C7F-4242-9895-C6528183CE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5823552"/>
        <c:axId val="535816664"/>
      </c:lineChart>
      <c:catAx>
        <c:axId val="535817648"/>
        <c:scaling>
          <c:orientation val="minMax"/>
        </c:scaling>
        <c:delete val="0"/>
        <c:axPos val="b"/>
        <c:numFmt formatCode="##############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535814696"/>
        <c:crosses val="autoZero"/>
        <c:auto val="1"/>
        <c:lblAlgn val="ctr"/>
        <c:lblOffset val="100"/>
        <c:noMultiLvlLbl val="0"/>
      </c:catAx>
      <c:valAx>
        <c:axId val="535814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535817648"/>
        <c:crosses val="autoZero"/>
        <c:crossBetween val="between"/>
      </c:valAx>
      <c:valAx>
        <c:axId val="535816664"/>
        <c:scaling>
          <c:orientation val="minMax"/>
        </c:scaling>
        <c:delete val="0"/>
        <c:axPos val="r"/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535823552"/>
        <c:crosses val="max"/>
        <c:crossBetween val="between"/>
      </c:valAx>
      <c:catAx>
        <c:axId val="535823552"/>
        <c:scaling>
          <c:orientation val="minMax"/>
        </c:scaling>
        <c:delete val="1"/>
        <c:axPos val="b"/>
        <c:numFmt formatCode="##############" sourceLinked="1"/>
        <c:majorTickMark val="out"/>
        <c:minorTickMark val="none"/>
        <c:tickLblPos val="nextTo"/>
        <c:crossAx val="5358166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'Fig 7'!$A$17</c:f>
              <c:strCache>
                <c:ptCount val="1"/>
                <c:pt idx="0">
                  <c:v>UE 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4.5729221347331685E-2"/>
                  <c:y val="3.00579615048118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8F-414B-B978-6AE1DC8BCE7F}"/>
                </c:ext>
              </c:extLst>
            </c:dLbl>
            <c:dLbl>
              <c:idx val="9"/>
              <c:layout>
                <c:manualLayout>
                  <c:x val="-4.4935695538057846E-2"/>
                  <c:y val="3.00579615048118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8F-414B-B978-6AE1DC8BCE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7'!$B$16:$K$16</c:f>
              <c:numCache>
                <c:formatCode>##############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'Fig 7'!$B$17:$K$17</c:f>
              <c:numCache>
                <c:formatCode>#,##0.##########</c:formatCode>
                <c:ptCount val="10"/>
                <c:pt idx="0">
                  <c:v>3.94</c:v>
                </c:pt>
                <c:pt idx="1">
                  <c:v>3.09</c:v>
                </c:pt>
                <c:pt idx="2">
                  <c:v>2.21</c:v>
                </c:pt>
                <c:pt idx="3">
                  <c:v>1.38</c:v>
                </c:pt>
                <c:pt idx="4">
                  <c:v>1.0900000000000001</c:v>
                </c:pt>
                <c:pt idx="5">
                  <c:v>1.33</c:v>
                </c:pt>
                <c:pt idx="6">
                  <c:v>1.38</c:v>
                </c:pt>
                <c:pt idx="7">
                  <c:v>0.72</c:v>
                </c:pt>
                <c:pt idx="8">
                  <c:v>0.31</c:v>
                </c:pt>
                <c:pt idx="9">
                  <c:v>0.39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C8F-414B-B978-6AE1DC8BCE7F}"/>
            </c:ext>
          </c:extLst>
        </c:ser>
        <c:ser>
          <c:idx val="1"/>
          <c:order val="1"/>
          <c:tx>
            <c:strRef>
              <c:f>'Fig 7'!$A$18</c:f>
              <c:strCache>
                <c:ptCount val="1"/>
                <c:pt idx="0">
                  <c:v>Portugal </c:v>
                </c:pt>
              </c:strCache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7'!$B$16:$K$16</c:f>
              <c:numCache>
                <c:formatCode>##############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'Fig 7'!$B$18:$K$18</c:f>
              <c:numCache>
                <c:formatCode>#,##0.##########</c:formatCode>
                <c:ptCount val="10"/>
                <c:pt idx="0">
                  <c:v>10.55</c:v>
                </c:pt>
                <c:pt idx="1">
                  <c:v>6.29</c:v>
                </c:pt>
                <c:pt idx="2">
                  <c:v>3.75</c:v>
                </c:pt>
                <c:pt idx="3">
                  <c:v>2.42</c:v>
                </c:pt>
                <c:pt idx="4">
                  <c:v>3.17</c:v>
                </c:pt>
                <c:pt idx="5">
                  <c:v>3.05</c:v>
                </c:pt>
                <c:pt idx="6">
                  <c:v>1.84</c:v>
                </c:pt>
                <c:pt idx="7">
                  <c:v>0.76</c:v>
                </c:pt>
                <c:pt idx="8">
                  <c:v>0.41</c:v>
                </c:pt>
                <c:pt idx="9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C8F-414B-B978-6AE1DC8BC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7007968"/>
        <c:axId val="647002064"/>
      </c:lineChart>
      <c:catAx>
        <c:axId val="647007968"/>
        <c:scaling>
          <c:orientation val="minMax"/>
        </c:scaling>
        <c:delete val="0"/>
        <c:axPos val="b"/>
        <c:numFmt formatCode="##############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647002064"/>
        <c:crossesAt val="0"/>
        <c:auto val="1"/>
        <c:lblAlgn val="ctr"/>
        <c:lblOffset val="100"/>
        <c:noMultiLvlLbl val="0"/>
      </c:catAx>
      <c:valAx>
        <c:axId val="647002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##########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647007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'Fig 9'!$W$22</c:f>
              <c:strCache>
                <c:ptCount val="1"/>
                <c:pt idx="0">
                  <c:v>População desempregada [15-74 anos]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9'!$X$19:$AG$19</c:f>
              <c:numCache>
                <c:formatCode>##############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'Fig 9'!$X$22:$AG$22</c:f>
              <c:numCache>
                <c:formatCode>#,##0</c:formatCode>
                <c:ptCount val="10"/>
                <c:pt idx="0">
                  <c:v>836</c:v>
                </c:pt>
                <c:pt idx="1">
                  <c:v>855</c:v>
                </c:pt>
                <c:pt idx="2">
                  <c:v>726</c:v>
                </c:pt>
                <c:pt idx="3">
                  <c:v>646</c:v>
                </c:pt>
                <c:pt idx="4">
                  <c:v>573</c:v>
                </c:pt>
                <c:pt idx="5">
                  <c:v>462</c:v>
                </c:pt>
                <c:pt idx="6">
                  <c:v>366</c:v>
                </c:pt>
                <c:pt idx="7">
                  <c:v>339</c:v>
                </c:pt>
                <c:pt idx="8">
                  <c:v>351</c:v>
                </c:pt>
                <c:pt idx="9">
                  <c:v>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1-471D-969C-3AD0484121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66304904"/>
        <c:axId val="666309496"/>
      </c:barChart>
      <c:lineChart>
        <c:grouping val="standard"/>
        <c:varyColors val="0"/>
        <c:ser>
          <c:idx val="0"/>
          <c:order val="0"/>
          <c:tx>
            <c:strRef>
              <c:f>'Fig 9'!$W$20</c:f>
              <c:strCache>
                <c:ptCount val="1"/>
                <c:pt idx="0">
                  <c:v>População ativa [15-64 anos]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9'!$X$19:$AG$19</c:f>
              <c:numCache>
                <c:formatCode>##############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'Fig 9'!$X$20:$AG$20</c:f>
              <c:numCache>
                <c:formatCode>#,##0</c:formatCode>
                <c:ptCount val="10"/>
                <c:pt idx="0">
                  <c:v>4943</c:v>
                </c:pt>
                <c:pt idx="1">
                  <c:v>4885</c:v>
                </c:pt>
                <c:pt idx="2">
                  <c:v>4880</c:v>
                </c:pt>
                <c:pt idx="3">
                  <c:v>4873</c:v>
                </c:pt>
                <c:pt idx="4">
                  <c:v>4871</c:v>
                </c:pt>
                <c:pt idx="5">
                  <c:v>4916</c:v>
                </c:pt>
                <c:pt idx="6">
                  <c:v>4933</c:v>
                </c:pt>
                <c:pt idx="7">
                  <c:v>4947</c:v>
                </c:pt>
                <c:pt idx="8">
                  <c:v>4871</c:v>
                </c:pt>
                <c:pt idx="9">
                  <c:v>4957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11-471D-969C-3AD0484121E3}"/>
            </c:ext>
          </c:extLst>
        </c:ser>
        <c:ser>
          <c:idx val="1"/>
          <c:order val="1"/>
          <c:tx>
            <c:strRef>
              <c:f>'Fig 9'!$W$21</c:f>
              <c:strCache>
                <c:ptCount val="1"/>
                <c:pt idx="0">
                  <c:v>População empregada [15-64 anos]</c:v>
                </c:pt>
              </c:strCache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9'!$X$19:$AG$19</c:f>
              <c:numCache>
                <c:formatCode>##############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'Fig 9'!$X$21:$AG$21</c:f>
              <c:numCache>
                <c:formatCode>#,##0</c:formatCode>
                <c:ptCount val="10"/>
                <c:pt idx="0">
                  <c:v>4112</c:v>
                </c:pt>
                <c:pt idx="1">
                  <c:v>4034</c:v>
                </c:pt>
                <c:pt idx="2">
                  <c:v>4158</c:v>
                </c:pt>
                <c:pt idx="3">
                  <c:v>4233</c:v>
                </c:pt>
                <c:pt idx="4">
                  <c:v>4303</c:v>
                </c:pt>
                <c:pt idx="5">
                  <c:v>4459</c:v>
                </c:pt>
                <c:pt idx="6">
                  <c:v>4572</c:v>
                </c:pt>
                <c:pt idx="7">
                  <c:v>4612</c:v>
                </c:pt>
                <c:pt idx="8">
                  <c:v>4525</c:v>
                </c:pt>
                <c:pt idx="9">
                  <c:v>4623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11-471D-969C-3AD0484121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6304904"/>
        <c:axId val="666309496"/>
      </c:lineChart>
      <c:catAx>
        <c:axId val="666304904"/>
        <c:scaling>
          <c:orientation val="minMax"/>
        </c:scaling>
        <c:delete val="0"/>
        <c:axPos val="b"/>
        <c:numFmt formatCode="##############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666309496"/>
        <c:crosses val="autoZero"/>
        <c:auto val="1"/>
        <c:lblAlgn val="ctr"/>
        <c:lblOffset val="100"/>
        <c:noMultiLvlLbl val="0"/>
      </c:catAx>
      <c:valAx>
        <c:axId val="666309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666304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041839675710956E-2"/>
          <c:y val="2.8984272744271081E-2"/>
          <c:w val="0.92328714883395768"/>
          <c:h val="0.78407209731005079"/>
        </c:manualLayout>
      </c:layout>
      <c:lineChart>
        <c:grouping val="standard"/>
        <c:varyColors val="0"/>
        <c:ser>
          <c:idx val="0"/>
          <c:order val="0"/>
          <c:tx>
            <c:strRef>
              <c:f>'Fig 12'!$E$17</c:f>
              <c:strCache>
                <c:ptCount val="1"/>
                <c:pt idx="0">
                  <c:v>Por hora trabalhada </c:v>
                </c:pt>
              </c:strCache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268201579017596E-2"/>
                  <c:y val="7.77218203902350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F6-4DB7-92E1-B3C38BB0516D}"/>
                </c:ext>
              </c:extLst>
            </c:dLbl>
            <c:dLbl>
              <c:idx val="2"/>
              <c:layout>
                <c:manualLayout>
                  <c:x val="-6.5644656655584374E-2"/>
                  <c:y val="9.30175979727675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8F6-4DB7-92E1-B3C38BB0516D}"/>
                </c:ext>
              </c:extLst>
            </c:dLbl>
            <c:dLbl>
              <c:idx val="4"/>
              <c:layout>
                <c:manualLayout>
                  <c:x val="-7.1569938386401147E-2"/>
                  <c:y val="9.68415423684005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8F6-4DB7-92E1-B3C38BB0516D}"/>
                </c:ext>
              </c:extLst>
            </c:dLbl>
            <c:dLbl>
              <c:idx val="6"/>
              <c:layout>
                <c:manualLayout>
                  <c:x val="-5.6756734059359194E-2"/>
                  <c:y val="8.9193653577134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8F6-4DB7-92E1-B3C38BB0516D}"/>
                </c:ext>
              </c:extLst>
            </c:dLbl>
            <c:dLbl>
              <c:idx val="8"/>
              <c:layout>
                <c:manualLayout>
                  <c:x val="-7.4532579251809547E-2"/>
                  <c:y val="0.1236091531378324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700263791676429E-2"/>
                      <c:h val="6.74926185829244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08F6-4DB7-92E1-B3C38BB051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12'!$F$16:$O$16</c:f>
              <c:numCache>
                <c:formatCode>##############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'Fig 12'!$F$17:$O$17</c:f>
              <c:numCache>
                <c:formatCode>#,##0.00</c:formatCode>
                <c:ptCount val="10"/>
                <c:pt idx="0">
                  <c:v>68.38</c:v>
                </c:pt>
                <c:pt idx="1">
                  <c:v>70.38</c:v>
                </c:pt>
                <c:pt idx="2">
                  <c:v>69.28</c:v>
                </c:pt>
                <c:pt idx="3">
                  <c:v>68.290000000000006</c:v>
                </c:pt>
                <c:pt idx="4">
                  <c:v>67.91</c:v>
                </c:pt>
                <c:pt idx="5">
                  <c:v>66.180000000000007</c:v>
                </c:pt>
                <c:pt idx="6">
                  <c:v>65.63</c:v>
                </c:pt>
                <c:pt idx="7">
                  <c:v>65.61</c:v>
                </c:pt>
                <c:pt idx="8">
                  <c:v>65.760000000000005</c:v>
                </c:pt>
                <c:pt idx="9">
                  <c:v>63.79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F6-4DB7-92E1-B3C38BB0516D}"/>
            </c:ext>
          </c:extLst>
        </c:ser>
        <c:ser>
          <c:idx val="1"/>
          <c:order val="1"/>
          <c:tx>
            <c:strRef>
              <c:f>'Fig 12'!$E$18</c:f>
              <c:strCache>
                <c:ptCount val="1"/>
                <c:pt idx="0">
                  <c:v>Por trabalhador 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6.5644656655584374E-2"/>
                  <c:y val="-8.19212339718015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F6-4DB7-92E1-B3C38BB0516D}"/>
                </c:ext>
              </c:extLst>
            </c:dLbl>
            <c:dLbl>
              <c:idx val="3"/>
              <c:layout>
                <c:manualLayout>
                  <c:x val="-7.7495220117217933E-2"/>
                  <c:y val="-8.53694080835173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F6-4DB7-92E1-B3C38BB0516D}"/>
                </c:ext>
              </c:extLst>
            </c:dLbl>
            <c:dLbl>
              <c:idx val="5"/>
              <c:layout>
                <c:manualLayout>
                  <c:x val="-5.6756734059359298E-2"/>
                  <c:y val="-9.68412412704166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F6-4DB7-92E1-B3C38BB0516D}"/>
                </c:ext>
              </c:extLst>
            </c:dLbl>
            <c:dLbl>
              <c:idx val="7"/>
              <c:layout>
                <c:manualLayout>
                  <c:x val="-6.5644656655584374E-2"/>
                  <c:y val="-9.87532134682332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700263791676429E-2"/>
                      <c:h val="4.83728966047589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8F6-4DB7-92E1-B3C38BB0516D}"/>
                </c:ext>
              </c:extLst>
            </c:dLbl>
            <c:dLbl>
              <c:idx val="8"/>
              <c:layout>
                <c:manualLayout>
                  <c:x val="-7.7495220117217933E-2"/>
                  <c:y val="-5.47778529184524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8F6-4DB7-92E1-B3C38BB051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12'!$F$16:$O$16</c:f>
              <c:numCache>
                <c:formatCode>##############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'Fig 12'!$F$18:$O$18</c:f>
              <c:numCache>
                <c:formatCode>#,##0.00</c:formatCode>
                <c:ptCount val="10"/>
                <c:pt idx="0">
                  <c:v>76.92</c:v>
                </c:pt>
                <c:pt idx="1">
                  <c:v>80.05</c:v>
                </c:pt>
                <c:pt idx="2">
                  <c:v>79.150000000000006</c:v>
                </c:pt>
                <c:pt idx="3">
                  <c:v>78.37</c:v>
                </c:pt>
                <c:pt idx="4">
                  <c:v>78</c:v>
                </c:pt>
                <c:pt idx="5">
                  <c:v>75.98</c:v>
                </c:pt>
                <c:pt idx="6">
                  <c:v>75.89</c:v>
                </c:pt>
                <c:pt idx="7">
                  <c:v>76.350000000000009</c:v>
                </c:pt>
                <c:pt idx="8">
                  <c:v>74.5</c:v>
                </c:pt>
                <c:pt idx="9">
                  <c:v>71.37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8F6-4DB7-92E1-B3C38BB051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8397504"/>
        <c:axId val="668395208"/>
      </c:lineChart>
      <c:catAx>
        <c:axId val="668397504"/>
        <c:scaling>
          <c:orientation val="minMax"/>
        </c:scaling>
        <c:delete val="0"/>
        <c:axPos val="b"/>
        <c:numFmt formatCode="##############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668395208"/>
        <c:crosses val="autoZero"/>
        <c:auto val="1"/>
        <c:lblAlgn val="ctr"/>
        <c:lblOffset val="100"/>
        <c:noMultiLvlLbl val="0"/>
      </c:catAx>
      <c:valAx>
        <c:axId val="668395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668397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'Fig 13'!$E$7</c:f>
              <c:strCache>
                <c:ptCount val="1"/>
                <c:pt idx="0">
                  <c:v>Produtividade do capital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7406783340047944E-2"/>
                  <c:y val="-0.1261680775833444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42-4A1B-8423-0E9F27C57E3A}"/>
                </c:ext>
              </c:extLst>
            </c:dLbl>
            <c:dLbl>
              <c:idx val="2"/>
              <c:layout>
                <c:manualLayout>
                  <c:x val="-6.8133234345927204E-2"/>
                  <c:y val="-0.102001775366926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42-4A1B-8423-0E9F27C57E3A}"/>
                </c:ext>
              </c:extLst>
            </c:dLbl>
            <c:dLbl>
              <c:idx val="3"/>
              <c:layout>
                <c:manualLayout>
                  <c:x val="-0.11919114113391256"/>
                  <c:y val="-6.17246050062302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42-4A1B-8423-0E9F27C57E3A}"/>
                </c:ext>
              </c:extLst>
            </c:dLbl>
            <c:dLbl>
              <c:idx val="4"/>
              <c:layout>
                <c:manualLayout>
                  <c:x val="-8.9693400867744494E-2"/>
                  <c:y val="-0.1301957946194140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42-4A1B-8423-0E9F27C57E3A}"/>
                </c:ext>
              </c:extLst>
            </c:dLbl>
            <c:dLbl>
              <c:idx val="5"/>
              <c:layout>
                <c:manualLayout>
                  <c:x val="-0.10310146462509365"/>
                  <c:y val="-8.58909072226480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742-4A1B-8423-0E9F27C57E3A}"/>
                </c:ext>
              </c:extLst>
            </c:dLbl>
            <c:dLbl>
              <c:idx val="6"/>
              <c:layout>
                <c:manualLayout>
                  <c:x val="-0.11919114113391256"/>
                  <c:y val="-5.76968879701606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42-4A1B-8423-0E9F27C57E3A}"/>
                </c:ext>
              </c:extLst>
            </c:dLbl>
            <c:dLbl>
              <c:idx val="8"/>
              <c:layout>
                <c:manualLayout>
                  <c:x val="-7.6285337110395549E-2"/>
                  <c:y val="-9.7974058330856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42-4A1B-8423-0E9F27C57E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13'!$F$6:$O$6</c:f>
              <c:numCache>
                <c:formatCode>##############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'Fig 13'!$F$7:$O$7</c:f>
              <c:numCache>
                <c:formatCode>0.0%</c:formatCode>
                <c:ptCount val="10"/>
                <c:pt idx="0">
                  <c:v>0.96969696969696972</c:v>
                </c:pt>
                <c:pt idx="1">
                  <c:v>0.96969696969696972</c:v>
                </c:pt>
                <c:pt idx="2">
                  <c:v>0.96969696969696972</c:v>
                </c:pt>
                <c:pt idx="3">
                  <c:v>1</c:v>
                </c:pt>
                <c:pt idx="4">
                  <c:v>1</c:v>
                </c:pt>
                <c:pt idx="5">
                  <c:v>1.0294117647058825</c:v>
                </c:pt>
                <c:pt idx="6">
                  <c:v>1.0588235294117645</c:v>
                </c:pt>
                <c:pt idx="7">
                  <c:v>1.0571428571428569</c:v>
                </c:pt>
                <c:pt idx="8">
                  <c:v>1.0625</c:v>
                </c:pt>
                <c:pt idx="9">
                  <c:v>1.0606060606060608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42-4A1B-8423-0E9F27C57E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8389304"/>
        <c:axId val="668389960"/>
      </c:lineChart>
      <c:catAx>
        <c:axId val="668389304"/>
        <c:scaling>
          <c:orientation val="minMax"/>
        </c:scaling>
        <c:delete val="0"/>
        <c:axPos val="b"/>
        <c:numFmt formatCode="##############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668389960"/>
        <c:crosses val="autoZero"/>
        <c:auto val="1"/>
        <c:lblAlgn val="ctr"/>
        <c:lblOffset val="100"/>
        <c:noMultiLvlLbl val="0"/>
      </c:catAx>
      <c:valAx>
        <c:axId val="668389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668389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'Fig 14'!$F$2</c:f>
              <c:strCache>
                <c:ptCount val="1"/>
                <c:pt idx="0">
                  <c:v>UE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'Fig 14'!$G$1:$P$1</c:f>
              <c:numCache>
                <c:formatCode>##############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'Fig 14'!$G$2:$P$2</c:f>
              <c:numCache>
                <c:formatCode>#,##0.00</c:formatCode>
                <c:ptCount val="10"/>
                <c:pt idx="0">
                  <c:v>98.01</c:v>
                </c:pt>
                <c:pt idx="1">
                  <c:v>97.98</c:v>
                </c:pt>
                <c:pt idx="2">
                  <c:v>98.68</c:v>
                </c:pt>
                <c:pt idx="3">
                  <c:v>100</c:v>
                </c:pt>
                <c:pt idx="4">
                  <c:v>100.79</c:v>
                </c:pt>
                <c:pt idx="5">
                  <c:v>102.19</c:v>
                </c:pt>
                <c:pt idx="6">
                  <c:v>102.88</c:v>
                </c:pt>
                <c:pt idx="7">
                  <c:v>103.46</c:v>
                </c:pt>
                <c:pt idx="8">
                  <c:v>98.41</c:v>
                </c:pt>
                <c:pt idx="9">
                  <c:v>101.81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70-4DD3-A7D5-87178BD0EDF7}"/>
            </c:ext>
          </c:extLst>
        </c:ser>
        <c:ser>
          <c:idx val="1"/>
          <c:order val="1"/>
          <c:tx>
            <c:strRef>
              <c:f>'Fig 14'!$F$3</c:f>
              <c:strCache>
                <c:ptCount val="1"/>
                <c:pt idx="0">
                  <c:v>Portugal</c:v>
                </c:pt>
              </c:strCache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'Fig 14'!$G$1:$P$1</c:f>
              <c:numCache>
                <c:formatCode>##############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'Fig 14'!$G$3:$P$3</c:f>
              <c:numCache>
                <c:formatCode>#,##0.00</c:formatCode>
                <c:ptCount val="10"/>
                <c:pt idx="0">
                  <c:v>97.5</c:v>
                </c:pt>
                <c:pt idx="1">
                  <c:v>98.67</c:v>
                </c:pt>
                <c:pt idx="2">
                  <c:v>98.88</c:v>
                </c:pt>
                <c:pt idx="3">
                  <c:v>100</c:v>
                </c:pt>
                <c:pt idx="4">
                  <c:v>101.23</c:v>
                </c:pt>
                <c:pt idx="5">
                  <c:v>102.77</c:v>
                </c:pt>
                <c:pt idx="6">
                  <c:v>104.2</c:v>
                </c:pt>
                <c:pt idx="7">
                  <c:v>106.41</c:v>
                </c:pt>
                <c:pt idx="8">
                  <c:v>98.62</c:v>
                </c:pt>
                <c:pt idx="9">
                  <c:v>101.9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70-4DD3-A7D5-87178BD0ED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6320320"/>
        <c:axId val="666320648"/>
      </c:lineChart>
      <c:catAx>
        <c:axId val="666320320"/>
        <c:scaling>
          <c:orientation val="minMax"/>
        </c:scaling>
        <c:delete val="0"/>
        <c:axPos val="b"/>
        <c:numFmt formatCode="##############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666320648"/>
        <c:crosses val="autoZero"/>
        <c:auto val="1"/>
        <c:lblAlgn val="ctr"/>
        <c:lblOffset val="100"/>
        <c:noMultiLvlLbl val="0"/>
      </c:catAx>
      <c:valAx>
        <c:axId val="666320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666320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B57FC-ACE0-4FF9-96B2-416F3FBA2DDA}" type="datetimeFigureOut">
              <a:rPr lang="pt-PT" smtClean="0"/>
              <a:t>13/09/2022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2DB25-4361-4FE9-87E9-22BE9AAD5F1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3316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6094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10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4797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11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8359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12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22099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13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78886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14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71740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15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1739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16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48701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17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80591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18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83594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19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 sz="1350" dirty="0"/>
          </a:p>
        </p:txBody>
      </p:sp>
    </p:spTree>
    <p:extLst>
      <p:ext uri="{BB962C8B-B14F-4D97-AF65-F5344CB8AC3E}">
        <p14:creationId xmlns:p14="http://schemas.microsoft.com/office/powerpoint/2010/main" val="1779712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2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630857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20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 sz="1350" dirty="0"/>
          </a:p>
        </p:txBody>
      </p:sp>
    </p:spTree>
    <p:extLst>
      <p:ext uri="{BB962C8B-B14F-4D97-AF65-F5344CB8AC3E}">
        <p14:creationId xmlns:p14="http://schemas.microsoft.com/office/powerpoint/2010/main" val="17038399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21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 sz="1350" dirty="0"/>
          </a:p>
        </p:txBody>
      </p:sp>
    </p:spTree>
    <p:extLst>
      <p:ext uri="{BB962C8B-B14F-4D97-AF65-F5344CB8AC3E}">
        <p14:creationId xmlns:p14="http://schemas.microsoft.com/office/powerpoint/2010/main" val="18103852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22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 sz="1350" dirty="0"/>
          </a:p>
        </p:txBody>
      </p:sp>
    </p:spTree>
    <p:extLst>
      <p:ext uri="{BB962C8B-B14F-4D97-AF65-F5344CB8AC3E}">
        <p14:creationId xmlns:p14="http://schemas.microsoft.com/office/powerpoint/2010/main" val="37134047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23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 sz="1350" dirty="0"/>
          </a:p>
        </p:txBody>
      </p:sp>
    </p:spTree>
    <p:extLst>
      <p:ext uri="{BB962C8B-B14F-4D97-AF65-F5344CB8AC3E}">
        <p14:creationId xmlns:p14="http://schemas.microsoft.com/office/powerpoint/2010/main" val="5485260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24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 sz="1350" dirty="0"/>
          </a:p>
        </p:txBody>
      </p:sp>
    </p:spTree>
    <p:extLst>
      <p:ext uri="{BB962C8B-B14F-4D97-AF65-F5344CB8AC3E}">
        <p14:creationId xmlns:p14="http://schemas.microsoft.com/office/powerpoint/2010/main" val="17797129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7723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3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63085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4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4996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5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0870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6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3377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7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4797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8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4797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2DB25-4361-4FE9-87E9-22BE9AAD5F1C}" type="slidenum">
              <a:rPr lang="pt-PT" smtClean="0"/>
              <a:t>9</a:t>
            </a:fld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4797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68-2570-974A-8577-00AA427E03C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12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68-2570-974A-8577-00AA427E03C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24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68-2570-974A-8577-00AA427E03C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68-2570-974A-8577-00AA427E03C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1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68-2570-974A-8577-00AA427E03C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57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68-2570-974A-8577-00AA427E03C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9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68-2570-974A-8577-00AA427E03C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5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68-2570-974A-8577-00AA427E03C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82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68-2570-974A-8577-00AA427E03C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7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68-2570-974A-8577-00AA427E03C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72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668-2570-974A-8577-00AA427E03C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9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88668-2570-974A-8577-00AA427E03C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9EAE6-487B-3E42-B512-8FB116E2B75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5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6.emf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7.emf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0.emf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L_Capa_PP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3593" y="2698813"/>
            <a:ext cx="6968970" cy="3464388"/>
          </a:xfrm>
        </p:spPr>
        <p:txBody>
          <a:bodyPr anchor="t">
            <a:normAutofit/>
          </a:bodyPr>
          <a:lstStyle/>
          <a:p>
            <a:pPr algn="r"/>
            <a:r>
              <a:rPr lang="pt-PT" sz="4000" b="1" dirty="0">
                <a:solidFill>
                  <a:schemeClr val="bg1"/>
                </a:solidFill>
                <a:latin typeface="Helvetica"/>
                <a:cs typeface="Helvetica"/>
              </a:rPr>
              <a:t>Relatório sobre Emprego </a:t>
            </a:r>
            <a:br>
              <a:rPr lang="pt-PT" sz="4000" b="1" dirty="0">
                <a:solidFill>
                  <a:schemeClr val="bg1"/>
                </a:solidFill>
                <a:latin typeface="Helvetica"/>
                <a:cs typeface="Helvetica"/>
              </a:rPr>
            </a:br>
            <a:r>
              <a:rPr lang="pt-PT" sz="4000" b="1" dirty="0">
                <a:solidFill>
                  <a:schemeClr val="bg1"/>
                </a:solidFill>
                <a:latin typeface="Helvetica"/>
                <a:cs typeface="Helvetica"/>
              </a:rPr>
              <a:t>e Formação - 2021</a:t>
            </a:r>
            <a:br>
              <a:rPr lang="pt-PT" sz="3200" b="1" dirty="0">
                <a:solidFill>
                  <a:schemeClr val="bg1"/>
                </a:solidFill>
                <a:latin typeface="Helvetica"/>
                <a:cs typeface="Helvetica"/>
              </a:rPr>
            </a:br>
            <a:br>
              <a:rPr lang="pt-PT" sz="1600" b="1" dirty="0">
                <a:solidFill>
                  <a:schemeClr val="bg1"/>
                </a:solidFill>
                <a:latin typeface="Helvetica"/>
                <a:cs typeface="Helvetica"/>
              </a:rPr>
            </a:br>
            <a:r>
              <a:rPr lang="pt-PT" sz="2800" b="1" dirty="0">
                <a:solidFill>
                  <a:schemeClr val="bg1"/>
                </a:solidFill>
                <a:latin typeface="Helvetica"/>
                <a:cs typeface="Helvetica"/>
              </a:rPr>
              <a:t>Principais indicadores do </a:t>
            </a:r>
            <a:br>
              <a:rPr lang="pt-PT" sz="2800" b="1" dirty="0">
                <a:solidFill>
                  <a:schemeClr val="bg1"/>
                </a:solidFill>
                <a:latin typeface="Helvetica"/>
                <a:cs typeface="Helvetica"/>
              </a:rPr>
            </a:br>
            <a:r>
              <a:rPr lang="pt-PT" sz="2800" b="1" dirty="0">
                <a:solidFill>
                  <a:schemeClr val="bg1"/>
                </a:solidFill>
                <a:latin typeface="Helvetica"/>
                <a:cs typeface="Helvetica"/>
              </a:rPr>
              <a:t>mercado de trabalho</a:t>
            </a:r>
            <a:br>
              <a:rPr lang="en-US" sz="2400" b="1" dirty="0">
                <a:solidFill>
                  <a:schemeClr val="bg1"/>
                </a:solidFill>
                <a:latin typeface="Helvetica"/>
                <a:cs typeface="Helvetica"/>
              </a:rPr>
            </a:br>
            <a:br>
              <a:rPr lang="en-US" sz="2400" b="1" dirty="0">
                <a:solidFill>
                  <a:schemeClr val="bg1"/>
                </a:solidFill>
                <a:latin typeface="Helvetica"/>
                <a:cs typeface="Helvetica"/>
              </a:rPr>
            </a:br>
            <a:br>
              <a:rPr lang="en-US" sz="2400" b="1" dirty="0">
                <a:solidFill>
                  <a:schemeClr val="bg1"/>
                </a:solidFill>
                <a:latin typeface="Helvetica"/>
                <a:cs typeface="Helvetica"/>
              </a:rPr>
            </a:br>
            <a:r>
              <a:rPr lang="en-US" sz="1800" b="1" dirty="0">
                <a:solidFill>
                  <a:schemeClr val="bg1"/>
                </a:solidFill>
                <a:latin typeface="Helvetica"/>
                <a:cs typeface="Helvetica"/>
              </a:rPr>
              <a:t>Lisboa, 16 de setembro de 2022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00237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744" y="-338522"/>
            <a:ext cx="9559507" cy="719652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/>
          </a:p>
        </p:txBody>
      </p:sp>
      <p:sp>
        <p:nvSpPr>
          <p:cNvPr id="10" name="Retângulo 9"/>
          <p:cNvSpPr/>
          <p:nvPr/>
        </p:nvSpPr>
        <p:spPr>
          <a:xfrm>
            <a:off x="530774" y="931482"/>
            <a:ext cx="78957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pt-PT" sz="2200" b="1" dirty="0">
                <a:solidFill>
                  <a:srgbClr val="4F81BD"/>
                </a:solidFill>
                <a:cs typeface="Times New Roman"/>
              </a:rPr>
              <a:t>Produtividade total dos fatores (2015=100%)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96775" y="0"/>
            <a:ext cx="6741543" cy="793470"/>
          </a:xfrm>
          <a:prstGeom prst="rect">
            <a:avLst/>
          </a:prstGeom>
        </p:spPr>
        <p:txBody>
          <a:bodyPr anchor="t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>
                <a:solidFill>
                  <a:schemeClr val="bg1"/>
                </a:solidFill>
                <a:latin typeface="Helvetica"/>
                <a:cs typeface="Helvetica"/>
              </a:rPr>
              <a:t>I. Enquadramento macroeconómico</a:t>
            </a:r>
          </a:p>
          <a:p>
            <a:r>
              <a:rPr lang="pt-PT" sz="2000" b="1" dirty="0">
                <a:solidFill>
                  <a:schemeClr val="bg1"/>
                </a:solidFill>
              </a:rPr>
              <a:t> NO CONTEXTO EUROPEU EM PARTICULAR</a:t>
            </a:r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93A2DE36-25D1-4040-B74D-5EC98C6D5A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3964910"/>
              </p:ext>
            </p:extLst>
          </p:nvPr>
        </p:nvGraphicFramePr>
        <p:xfrm>
          <a:off x="318233" y="1424574"/>
          <a:ext cx="8220085" cy="4689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A3A3F9F8-7AFE-4D16-8A44-9469ADF77EC0}"/>
              </a:ext>
            </a:extLst>
          </p:cNvPr>
          <p:cNvSpPr txBox="1"/>
          <p:nvPr/>
        </p:nvSpPr>
        <p:spPr>
          <a:xfrm>
            <a:off x="318233" y="6350877"/>
            <a:ext cx="6550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Fonte</a:t>
            </a:r>
            <a:r>
              <a:rPr lang="en-US" sz="1200" dirty="0"/>
              <a:t>: AMECO – </a:t>
            </a:r>
            <a:r>
              <a:rPr lang="en-US" sz="1200" i="1" dirty="0"/>
              <a:t>Annual macro-economic database of the European Commission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1321755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445" y="-338522"/>
            <a:ext cx="9559507" cy="719652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96775" y="0"/>
            <a:ext cx="6741543" cy="793470"/>
          </a:xfrm>
          <a:prstGeom prst="rect">
            <a:avLst/>
          </a:prstGeom>
        </p:spPr>
        <p:txBody>
          <a:bodyPr anchor="t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chemeClr val="bg1"/>
                </a:solidFill>
                <a:latin typeface="Helvetica"/>
                <a:cs typeface="Helvetica"/>
              </a:rPr>
              <a:t>II. O MERCADO DE TRABALHO</a:t>
            </a:r>
          </a:p>
          <a:p>
            <a:r>
              <a:rPr lang="pt-PT" sz="3200" b="1" dirty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pt-PT" sz="2400" b="1" dirty="0">
                <a:solidFill>
                  <a:schemeClr val="bg1"/>
                </a:solidFill>
                <a:latin typeface="Helvetica"/>
                <a:cs typeface="Helvetica"/>
              </a:rPr>
              <a:t>em Portugal e na União Europeia</a:t>
            </a:r>
            <a:endParaRPr lang="en-US" sz="2800" b="1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l"/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65703"/>
            <a:ext cx="8514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dirty="0">
                <a:solidFill>
                  <a:srgbClr val="4F81BD"/>
                </a:solidFill>
                <a:ea typeface="Calibri"/>
                <a:cs typeface="Times New Roman"/>
              </a:rPr>
              <a:t>Fluxos de mão de obra em 2021 - PORTUGAL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3040513" y="6448698"/>
            <a:ext cx="2554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/>
              <a:t>Fonte: INE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D2EDFD8-2B18-4141-B969-A8E881754F4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69" y="1441833"/>
            <a:ext cx="8144061" cy="5015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6790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026" y="-302525"/>
            <a:ext cx="9559507" cy="719652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96775" y="0"/>
            <a:ext cx="6741543" cy="793470"/>
          </a:xfrm>
          <a:prstGeom prst="rect">
            <a:avLst/>
          </a:prstGeom>
        </p:spPr>
        <p:txBody>
          <a:bodyPr anchor="t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chemeClr val="bg1"/>
                </a:solidFill>
                <a:latin typeface="Helvetica"/>
                <a:cs typeface="Helvetica"/>
              </a:rPr>
              <a:t>II. O MERCADO DE TRABALHO</a:t>
            </a:r>
          </a:p>
          <a:p>
            <a:r>
              <a:rPr lang="pt-PT" sz="3600" b="1" dirty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pt-PT" sz="2800" b="1" dirty="0">
                <a:solidFill>
                  <a:schemeClr val="bg1"/>
                </a:solidFill>
                <a:latin typeface="Helvetica"/>
                <a:cs typeface="Helvetica"/>
              </a:rPr>
              <a:t>em Portugal e na União Europeia</a:t>
            </a:r>
            <a:endParaRPr lang="en-US" sz="32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/>
          </a:p>
        </p:txBody>
      </p:sp>
      <p:sp>
        <p:nvSpPr>
          <p:cNvPr id="6" name="Retângulo 5"/>
          <p:cNvSpPr/>
          <p:nvPr/>
        </p:nvSpPr>
        <p:spPr>
          <a:xfrm>
            <a:off x="2228823" y="984149"/>
            <a:ext cx="47873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b="1" dirty="0">
                <a:solidFill>
                  <a:srgbClr val="4F81BD"/>
                </a:solidFill>
                <a:ea typeface="Calibri"/>
                <a:cs typeface="Times New Roman"/>
              </a:rPr>
              <a:t>Taxa de Emprego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962245" y="6367042"/>
            <a:ext cx="2734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/>
              <a:t>Fonte: </a:t>
            </a:r>
            <a:r>
              <a:rPr lang="en-US" sz="1200" dirty="0"/>
              <a:t>EUROSTAT</a:t>
            </a:r>
            <a:endParaRPr lang="pt-PT" sz="1200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7F4A69F-07C5-43A8-A293-A3455F816D3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4" y="1429851"/>
            <a:ext cx="8703788" cy="4904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644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026" y="-302525"/>
            <a:ext cx="9559507" cy="719652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96775" y="0"/>
            <a:ext cx="6741543" cy="793470"/>
          </a:xfrm>
          <a:prstGeom prst="rect">
            <a:avLst/>
          </a:prstGeom>
        </p:spPr>
        <p:txBody>
          <a:bodyPr anchor="t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chemeClr val="bg1"/>
                </a:solidFill>
                <a:latin typeface="Helvetica"/>
                <a:cs typeface="Helvetica"/>
              </a:rPr>
              <a:t>II. O MERCADO DE TRABALHO</a:t>
            </a:r>
          </a:p>
          <a:p>
            <a:r>
              <a:rPr lang="pt-PT" sz="3600" b="1" dirty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pt-PT" sz="2800" b="1" dirty="0">
                <a:solidFill>
                  <a:schemeClr val="bg1"/>
                </a:solidFill>
                <a:latin typeface="Helvetica"/>
                <a:cs typeface="Helvetica"/>
              </a:rPr>
              <a:t>em Portugal e na União Europeia</a:t>
            </a:r>
            <a:endParaRPr lang="en-US" sz="32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32397" y="6376521"/>
            <a:ext cx="2734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/>
              <a:t>Fonte: </a:t>
            </a:r>
            <a:r>
              <a:rPr lang="en-US" sz="1200" dirty="0"/>
              <a:t>EUROSTAT</a:t>
            </a:r>
            <a:endParaRPr lang="pt-PT" sz="1200" dirty="0"/>
          </a:p>
        </p:txBody>
      </p:sp>
      <p:sp>
        <p:nvSpPr>
          <p:cNvPr id="15" name="Retângulo 5"/>
          <p:cNvSpPr/>
          <p:nvPr/>
        </p:nvSpPr>
        <p:spPr>
          <a:xfrm>
            <a:off x="499970" y="919536"/>
            <a:ext cx="8038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b="1" dirty="0">
                <a:solidFill>
                  <a:srgbClr val="4F81BD"/>
                </a:solidFill>
                <a:ea typeface="Calibri"/>
                <a:cs typeface="Times New Roman"/>
              </a:rPr>
              <a:t>Taxa de Emprego Jovem (% população de 15 a 24 anos)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7D0B2714-1E6E-423A-A68D-A3A211C0ED5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98" y="1507267"/>
            <a:ext cx="8387831" cy="48692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5042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507" y="-338522"/>
            <a:ext cx="9559507" cy="719652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96775" y="0"/>
            <a:ext cx="6741543" cy="793470"/>
          </a:xfrm>
          <a:prstGeom prst="rect">
            <a:avLst/>
          </a:prstGeom>
        </p:spPr>
        <p:txBody>
          <a:bodyPr anchor="t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chemeClr val="bg1"/>
                </a:solidFill>
                <a:latin typeface="Helvetica"/>
                <a:cs typeface="Helvetica"/>
              </a:rPr>
              <a:t>II. O MERCADO DE TRABALHO</a:t>
            </a:r>
          </a:p>
          <a:p>
            <a:r>
              <a:rPr lang="pt-PT" sz="3600" b="1" dirty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pt-PT" sz="2800" b="1" dirty="0">
                <a:solidFill>
                  <a:schemeClr val="bg1"/>
                </a:solidFill>
                <a:latin typeface="Helvetica"/>
                <a:cs typeface="Helvetica"/>
              </a:rPr>
              <a:t>em Portugal e na União Europeia</a:t>
            </a:r>
            <a:endParaRPr lang="en-US" sz="32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43695" y="6420588"/>
            <a:ext cx="341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/>
              <a:t>Fonte: </a:t>
            </a:r>
            <a:r>
              <a:rPr lang="en-US" sz="1200" dirty="0"/>
              <a:t>EUROSTAT</a:t>
            </a:r>
            <a:endParaRPr lang="pt-PT" sz="1200" dirty="0"/>
          </a:p>
        </p:txBody>
      </p:sp>
      <p:sp>
        <p:nvSpPr>
          <p:cNvPr id="12" name="Retângulo 15"/>
          <p:cNvSpPr/>
          <p:nvPr/>
        </p:nvSpPr>
        <p:spPr>
          <a:xfrm>
            <a:off x="2531223" y="900691"/>
            <a:ext cx="36905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b="1" dirty="0">
                <a:solidFill>
                  <a:srgbClr val="4F81BD"/>
                </a:solidFill>
                <a:ea typeface="Calibri"/>
                <a:cs typeface="Times New Roman"/>
              </a:rPr>
              <a:t>Taxa de Desemprego 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91590F29-BD17-4FEE-91B3-C1B0E6C90FD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96" y="1442756"/>
            <a:ext cx="8400334" cy="5003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5667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241" y="-338522"/>
            <a:ext cx="9559507" cy="719652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96775" y="0"/>
            <a:ext cx="6741543" cy="793470"/>
          </a:xfrm>
          <a:prstGeom prst="rect">
            <a:avLst/>
          </a:prstGeom>
        </p:spPr>
        <p:txBody>
          <a:bodyPr anchor="t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chemeClr val="bg1"/>
                </a:solidFill>
                <a:latin typeface="Helvetica"/>
                <a:cs typeface="Helvetica"/>
              </a:rPr>
              <a:t>II. O MERCADO DE TRABALHO</a:t>
            </a:r>
          </a:p>
          <a:p>
            <a:r>
              <a:rPr lang="pt-PT" sz="3600" b="1" dirty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pt-PT" sz="2800" b="1" dirty="0">
                <a:solidFill>
                  <a:schemeClr val="bg1"/>
                </a:solidFill>
                <a:latin typeface="Helvetica"/>
                <a:cs typeface="Helvetica"/>
              </a:rPr>
              <a:t>em Portugal e na União Europeia</a:t>
            </a:r>
            <a:endParaRPr lang="en-US" sz="32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/>
          </a:p>
        </p:txBody>
      </p:sp>
      <p:sp>
        <p:nvSpPr>
          <p:cNvPr id="6" name="Retângulo 5"/>
          <p:cNvSpPr/>
          <p:nvPr/>
        </p:nvSpPr>
        <p:spPr>
          <a:xfrm>
            <a:off x="829341" y="919536"/>
            <a:ext cx="7570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b="1" dirty="0">
                <a:solidFill>
                  <a:srgbClr val="4F81BD"/>
                </a:solidFill>
                <a:ea typeface="Calibri"/>
                <a:cs typeface="Times New Roman"/>
              </a:rPr>
              <a:t>Taxa de Desemprego Jovem (% população de 15 a 24 anos)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23220" y="6276889"/>
            <a:ext cx="341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/>
              <a:t>Fonte: </a:t>
            </a:r>
            <a:r>
              <a:rPr lang="en-US" sz="1200" dirty="0"/>
              <a:t>EUROSTAT</a:t>
            </a:r>
            <a:endParaRPr lang="pt-PT" sz="1200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09771641-1EC9-4969-BC45-897D7E9E3E5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05" y="1491506"/>
            <a:ext cx="8514271" cy="48593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4040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241" y="-338522"/>
            <a:ext cx="9559507" cy="719652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96775" y="0"/>
            <a:ext cx="6741543" cy="793470"/>
          </a:xfrm>
          <a:prstGeom prst="rect">
            <a:avLst/>
          </a:prstGeom>
        </p:spPr>
        <p:txBody>
          <a:bodyPr anchor="t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chemeClr val="bg1"/>
                </a:solidFill>
                <a:latin typeface="Helvetica"/>
                <a:cs typeface="Helvetica"/>
              </a:rPr>
              <a:t>II. O MERCADO DE TRABALHO</a:t>
            </a:r>
          </a:p>
          <a:p>
            <a:r>
              <a:rPr lang="pt-PT" sz="3600" b="1" dirty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pt-PT" sz="2800" b="1" dirty="0">
                <a:solidFill>
                  <a:schemeClr val="bg1"/>
                </a:solidFill>
                <a:latin typeface="Helvetica"/>
                <a:cs typeface="Helvetica"/>
              </a:rPr>
              <a:t>em Portugal e na União Europeia</a:t>
            </a:r>
            <a:endParaRPr lang="en-US" sz="32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30774" y="6347512"/>
            <a:ext cx="1067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/>
              <a:t>Fonte: INE</a:t>
            </a:r>
          </a:p>
        </p:txBody>
      </p:sp>
      <p:sp>
        <p:nvSpPr>
          <p:cNvPr id="12" name="Retângulo 15"/>
          <p:cNvSpPr/>
          <p:nvPr/>
        </p:nvSpPr>
        <p:spPr>
          <a:xfrm>
            <a:off x="1382295" y="966401"/>
            <a:ext cx="6438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rgbClr val="4F81BD"/>
                </a:solidFill>
                <a:ea typeface="Calibri"/>
                <a:cs typeface="Times New Roman"/>
              </a:rPr>
              <a:t>População Empregada por situação na profissão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E55E29F2-15A6-4D6D-B52E-D615CC3AA3E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74" y="1546252"/>
            <a:ext cx="8007544" cy="4794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4870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241" y="-338522"/>
            <a:ext cx="9559507" cy="719652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96775" y="0"/>
            <a:ext cx="6741543" cy="793470"/>
          </a:xfrm>
          <a:prstGeom prst="rect">
            <a:avLst/>
          </a:prstGeom>
        </p:spPr>
        <p:txBody>
          <a:bodyPr anchor="t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chemeClr val="bg1"/>
                </a:solidFill>
                <a:latin typeface="Helvetica"/>
                <a:cs typeface="Helvetica"/>
              </a:rPr>
              <a:t>II. O MERCADO DE TRABALHO</a:t>
            </a:r>
          </a:p>
          <a:p>
            <a:r>
              <a:rPr lang="pt-PT" sz="3600" b="1" dirty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pt-PT" sz="2800" b="1" dirty="0">
                <a:solidFill>
                  <a:schemeClr val="bg1"/>
                </a:solidFill>
                <a:latin typeface="Helvetica"/>
                <a:cs typeface="Helvetica"/>
              </a:rPr>
              <a:t>em Portugal e na União Europeia</a:t>
            </a:r>
            <a:endParaRPr lang="en-US" sz="32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82771" y="6212377"/>
            <a:ext cx="1067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/>
              <a:t>Fonte: INE</a:t>
            </a:r>
          </a:p>
        </p:txBody>
      </p:sp>
      <p:sp>
        <p:nvSpPr>
          <p:cNvPr id="10" name="Retângulo 15"/>
          <p:cNvSpPr/>
          <p:nvPr/>
        </p:nvSpPr>
        <p:spPr>
          <a:xfrm>
            <a:off x="382771" y="1048895"/>
            <a:ext cx="7783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b="1" dirty="0">
                <a:solidFill>
                  <a:srgbClr val="4F81BD"/>
                </a:solidFill>
                <a:ea typeface="Calibri"/>
                <a:cs typeface="Times New Roman"/>
              </a:rPr>
              <a:t>TCO com contratos a termo e sem termo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20748F75-C4EE-40C7-B3FF-0BC46673511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75" y="1507268"/>
            <a:ext cx="7783032" cy="47051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4705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445" y="-338522"/>
            <a:ext cx="9559507" cy="719652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96775" y="0"/>
            <a:ext cx="6741543" cy="793470"/>
          </a:xfrm>
          <a:prstGeom prst="rect">
            <a:avLst/>
          </a:prstGeom>
        </p:spPr>
        <p:txBody>
          <a:bodyPr anchor="t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chemeClr val="bg1"/>
                </a:solidFill>
                <a:latin typeface="Helvetica"/>
                <a:cs typeface="Helvetica"/>
              </a:rPr>
              <a:t>II. O MERCADO DE TRABALHO</a:t>
            </a:r>
          </a:p>
          <a:p>
            <a:r>
              <a:rPr lang="pt-PT" sz="3200" b="1" dirty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pt-PT" sz="2400" b="1" dirty="0">
                <a:solidFill>
                  <a:schemeClr val="bg1"/>
                </a:solidFill>
                <a:latin typeface="Helvetica"/>
                <a:cs typeface="Helvetica"/>
              </a:rPr>
              <a:t>em Portugal e na União Europeia</a:t>
            </a:r>
            <a:endParaRPr lang="en-US" sz="2800" b="1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l"/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180172" y="844131"/>
            <a:ext cx="8514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000" b="1" dirty="0">
                <a:solidFill>
                  <a:srgbClr val="4F81BD"/>
                </a:solidFill>
                <a:ea typeface="Calibri"/>
                <a:cs typeface="Times New Roman"/>
              </a:rPr>
              <a:t>Evolução dos níveis de educação da população dos 15 aos 64 anos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5251" y="6496216"/>
            <a:ext cx="14133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alt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Fonte: </a:t>
            </a:r>
            <a:r>
              <a:rPr lang="en-US" sz="1200" dirty="0"/>
              <a:t>EUROSTAT</a:t>
            </a:r>
            <a:endParaRPr kumimoji="0" lang="pt-PT" altLang="pt-P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726A3D3-310C-42B0-9881-2E6219A32AF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72" y="1314767"/>
            <a:ext cx="8514272" cy="5319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3575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053" y="-327676"/>
            <a:ext cx="9466053" cy="719652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44715" y="0"/>
            <a:ext cx="7599284" cy="79347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>
                <a:solidFill>
                  <a:schemeClr val="bg1"/>
                </a:solidFill>
                <a:latin typeface="Helvetica"/>
                <a:cs typeface="Helvetica"/>
              </a:rPr>
              <a:t>III. Formação Profissional</a:t>
            </a:r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308889" y="956566"/>
            <a:ext cx="8557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b="1" dirty="0">
                <a:solidFill>
                  <a:srgbClr val="4F81BD"/>
                </a:solidFill>
                <a:cs typeface="Times New Roman"/>
              </a:rPr>
              <a:t>Formandos matriculados em cursos de educação e formação de adultos por níveis de qualificações</a:t>
            </a:r>
          </a:p>
        </p:txBody>
      </p:sp>
      <p:sp>
        <p:nvSpPr>
          <p:cNvPr id="3" name="Rectângulo 2"/>
          <p:cNvSpPr/>
          <p:nvPr/>
        </p:nvSpPr>
        <p:spPr>
          <a:xfrm>
            <a:off x="308889" y="6429301"/>
            <a:ext cx="1192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/>
              <a:t>Fonte: SIGO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0B3DE2B-CC53-48BB-8291-E1ABD6C8B04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68" y="1787563"/>
            <a:ext cx="8214161" cy="4479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8587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754" y="-346192"/>
            <a:ext cx="9559507" cy="719652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/>
          </a:p>
        </p:txBody>
      </p:sp>
      <p:sp>
        <p:nvSpPr>
          <p:cNvPr id="10" name="Retângulo 9"/>
          <p:cNvSpPr/>
          <p:nvPr/>
        </p:nvSpPr>
        <p:spPr>
          <a:xfrm>
            <a:off x="917023" y="2283759"/>
            <a:ext cx="7696203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pt-PT" sz="3200" b="1" i="1" dirty="0">
                <a:solidFill>
                  <a:schemeClr val="accent1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ÍNDICE DA APRESENTAÇÃO</a:t>
            </a:r>
            <a:r>
              <a:rPr lang="pt-PT" b="1" i="1" dirty="0">
                <a:solidFill>
                  <a:schemeClr val="accent1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 </a:t>
            </a:r>
          </a:p>
          <a:p>
            <a:pPr>
              <a:spcAft>
                <a:spcPts val="1000"/>
              </a:spcAft>
              <a:buClr>
                <a:schemeClr val="accent1">
                  <a:lumMod val="75000"/>
                </a:schemeClr>
              </a:buClr>
            </a:pPr>
            <a:endParaRPr lang="pt-PT" b="1" dirty="0">
              <a:solidFill>
                <a:srgbClr val="4F81BD"/>
              </a:solidFill>
              <a:ea typeface="Calibri"/>
              <a:cs typeface="Times New Roman"/>
            </a:endParaRPr>
          </a:p>
          <a:p>
            <a:pPr marL="400050" indent="-400050">
              <a:buFont typeface="+mj-lt"/>
              <a:buAutoNum type="romanUcPeriod"/>
            </a:pPr>
            <a:r>
              <a:rPr lang="pt-PT" sz="2000" b="1" dirty="0">
                <a:solidFill>
                  <a:schemeClr val="accent1">
                    <a:lumMod val="75000"/>
                  </a:schemeClr>
                </a:solidFill>
              </a:rPr>
              <a:t>Enquadramento macroeconómico</a:t>
            </a:r>
          </a:p>
          <a:p>
            <a:pPr marL="400050" indent="-400050">
              <a:buFont typeface="+mj-lt"/>
              <a:buAutoNum type="romanUcPeriod"/>
            </a:pPr>
            <a:endParaRPr lang="pt-PT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00050" indent="-400050">
              <a:buFont typeface="+mj-lt"/>
              <a:buAutoNum type="romanUcPeriod"/>
            </a:pPr>
            <a:r>
              <a:rPr lang="pt-PT" sz="2000" b="1" dirty="0">
                <a:solidFill>
                  <a:schemeClr val="accent1">
                    <a:lumMod val="75000"/>
                  </a:schemeClr>
                </a:solidFill>
              </a:rPr>
              <a:t>O mercado de trabalho em Portugal e na União Europeia</a:t>
            </a:r>
          </a:p>
          <a:p>
            <a:pPr marL="400050" indent="-400050">
              <a:buFont typeface="+mj-lt"/>
              <a:buAutoNum type="romanUcPeriod"/>
            </a:pPr>
            <a:endParaRPr lang="pt-PT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00050" indent="-400050">
              <a:buFont typeface="+mj-lt"/>
              <a:buAutoNum type="romanUcPeriod"/>
            </a:pPr>
            <a:r>
              <a:rPr lang="pt-PT" sz="2000" b="1" dirty="0">
                <a:solidFill>
                  <a:schemeClr val="accent1">
                    <a:lumMod val="75000"/>
                  </a:schemeClr>
                </a:solidFill>
              </a:rPr>
              <a:t>Formação profissional</a:t>
            </a:r>
            <a:endParaRPr lang="pt-PT" sz="2000" b="1" dirty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endParaRPr lang="pt-PT" b="1" dirty="0">
              <a:solidFill>
                <a:srgbClr val="4F81BD"/>
              </a:solidFill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endParaRPr lang="pt-PT" b="1" dirty="0">
              <a:solidFill>
                <a:srgbClr val="4F81BD"/>
              </a:solidFill>
              <a:ea typeface="Calibri"/>
              <a:cs typeface="Times New Roman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284385" y="-48353"/>
            <a:ext cx="8067368" cy="1029444"/>
          </a:xfrm>
          <a:prstGeom prst="rect">
            <a:avLst/>
          </a:prstGeom>
        </p:spPr>
        <p:txBody>
          <a:bodyPr anchor="t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000" b="1" dirty="0">
                <a:solidFill>
                  <a:schemeClr val="bg1"/>
                </a:solidFill>
                <a:latin typeface="Helvetica"/>
                <a:cs typeface="Helvetica"/>
              </a:rPr>
              <a:t>Relatório sobre Emprego e Formação – 2021</a:t>
            </a:r>
          </a:p>
          <a:p>
            <a:endParaRPr lang="pt-PT" sz="200" b="1" dirty="0">
              <a:solidFill>
                <a:schemeClr val="bg1"/>
              </a:solidFill>
              <a:latin typeface="Helvetica"/>
              <a:cs typeface="Helvetica"/>
            </a:endParaRPr>
          </a:p>
          <a:p>
            <a:r>
              <a:rPr lang="pt-PT" sz="2400" b="1" dirty="0">
                <a:solidFill>
                  <a:schemeClr val="bg1"/>
                </a:solidFill>
                <a:latin typeface="Helvetica"/>
                <a:cs typeface="Helvetica"/>
              </a:rPr>
              <a:t>Principais indicadores do mercado de trabalho</a:t>
            </a:r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98594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053" y="-327676"/>
            <a:ext cx="9466053" cy="719652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44715" y="0"/>
            <a:ext cx="7599284" cy="79347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>
                <a:solidFill>
                  <a:schemeClr val="bg1"/>
                </a:solidFill>
                <a:latin typeface="Helvetica"/>
                <a:cs typeface="Helvetica"/>
              </a:rPr>
              <a:t>III. Formação Profissional</a:t>
            </a:r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352363" y="6448748"/>
            <a:ext cx="1192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/>
              <a:t>Fonte: SIGO</a:t>
            </a:r>
          </a:p>
        </p:txBody>
      </p:sp>
      <p:sp>
        <p:nvSpPr>
          <p:cNvPr id="6" name="Rectângulo 5"/>
          <p:cNvSpPr/>
          <p:nvPr/>
        </p:nvSpPr>
        <p:spPr>
          <a:xfrm>
            <a:off x="209206" y="981091"/>
            <a:ext cx="8365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b="1" dirty="0">
                <a:solidFill>
                  <a:srgbClr val="4F81BD"/>
                </a:solidFill>
                <a:cs typeface="Times New Roman"/>
              </a:rPr>
              <a:t>Formandos matriculados em cursos de educação e formação de adultos por situação face ao emprego no início da formação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3E3448FB-6473-4BEB-B437-7690561D80B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74" y="1812088"/>
            <a:ext cx="7825435" cy="4636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1639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053" y="-327676"/>
            <a:ext cx="9466053" cy="719652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44715" y="0"/>
            <a:ext cx="7599284" cy="79347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>
                <a:solidFill>
                  <a:schemeClr val="bg1"/>
                </a:solidFill>
                <a:latin typeface="Helvetica"/>
                <a:cs typeface="Helvetica"/>
              </a:rPr>
              <a:t>III. Formação Profissional</a:t>
            </a:r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308889" y="938400"/>
            <a:ext cx="8557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b="1" dirty="0">
                <a:solidFill>
                  <a:srgbClr val="4F81BD"/>
                </a:solidFill>
                <a:cs typeface="Times New Roman"/>
              </a:rPr>
              <a:t>Total de formandos por tipologia de entidade formadora </a:t>
            </a:r>
          </a:p>
        </p:txBody>
      </p:sp>
      <p:sp>
        <p:nvSpPr>
          <p:cNvPr id="3" name="Rectângulo 2"/>
          <p:cNvSpPr/>
          <p:nvPr/>
        </p:nvSpPr>
        <p:spPr>
          <a:xfrm>
            <a:off x="203408" y="6368330"/>
            <a:ext cx="1192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/>
              <a:t>Fonte: SIGO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8CA0827C-9769-411E-A516-7B9BAFA34A9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69" y="1464577"/>
            <a:ext cx="7856240" cy="4984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7419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053" y="-327676"/>
            <a:ext cx="9466053" cy="719652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44715" y="0"/>
            <a:ext cx="7599284" cy="79347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>
                <a:solidFill>
                  <a:schemeClr val="bg1"/>
                </a:solidFill>
                <a:latin typeface="Helvetica"/>
                <a:cs typeface="Helvetica"/>
              </a:rPr>
              <a:t>III. Formação Profissional</a:t>
            </a:r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238374" y="886177"/>
            <a:ext cx="85142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b="1" dirty="0">
                <a:solidFill>
                  <a:srgbClr val="4F81BD"/>
                </a:solidFill>
                <a:ea typeface="Calibri"/>
                <a:cs typeface="Times New Roman"/>
              </a:rPr>
              <a:t>N.º de formandos abrangidos por cursos de formação </a:t>
            </a:r>
            <a:br>
              <a:rPr lang="pt-PT" sz="2400" b="1" dirty="0">
                <a:solidFill>
                  <a:srgbClr val="4F81BD"/>
                </a:solidFill>
                <a:ea typeface="Calibri"/>
                <a:cs typeface="Times New Roman"/>
              </a:rPr>
            </a:br>
            <a:r>
              <a:rPr lang="pt-PT" sz="2400" b="1" dirty="0">
                <a:solidFill>
                  <a:srgbClr val="4F81BD"/>
                </a:solidFill>
                <a:ea typeface="Calibri"/>
                <a:cs typeface="Times New Roman"/>
              </a:rPr>
              <a:t>promovidos pelo IEFP</a:t>
            </a:r>
          </a:p>
        </p:txBody>
      </p:sp>
      <p:sp>
        <p:nvSpPr>
          <p:cNvPr id="7" name="Rectângulo 6"/>
          <p:cNvSpPr/>
          <p:nvPr/>
        </p:nvSpPr>
        <p:spPr>
          <a:xfrm>
            <a:off x="238374" y="6448748"/>
            <a:ext cx="1192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/>
              <a:t>Fonte: IEFP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FEA08548-277D-4AB8-B9B9-756BB290ABF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55" y="1604954"/>
            <a:ext cx="8221871" cy="4794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7850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053" y="-338522"/>
            <a:ext cx="9466053" cy="719652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44715" y="0"/>
            <a:ext cx="7599284" cy="79347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>
                <a:solidFill>
                  <a:schemeClr val="bg1"/>
                </a:solidFill>
                <a:latin typeface="Helvetica"/>
                <a:cs typeface="Helvetica"/>
              </a:rPr>
              <a:t>III. Formação Profissional</a:t>
            </a:r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1018934" y="6027782"/>
            <a:ext cx="10515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/>
              <a:t>Fonte: IEFP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26B1C959-9A25-47EB-85CF-33482BAB8F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904992"/>
              </p:ext>
            </p:extLst>
          </p:nvPr>
        </p:nvGraphicFramePr>
        <p:xfrm>
          <a:off x="569344" y="1319647"/>
          <a:ext cx="8005312" cy="44717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1825">
                  <a:extLst>
                    <a:ext uri="{9D8B030D-6E8A-4147-A177-3AD203B41FA5}">
                      <a16:colId xmlns:a16="http://schemas.microsoft.com/office/drawing/2014/main" val="2188181692"/>
                    </a:ext>
                  </a:extLst>
                </a:gridCol>
                <a:gridCol w="2110154">
                  <a:extLst>
                    <a:ext uri="{9D8B030D-6E8A-4147-A177-3AD203B41FA5}">
                      <a16:colId xmlns:a16="http://schemas.microsoft.com/office/drawing/2014/main" val="3630394449"/>
                    </a:ext>
                  </a:extLst>
                </a:gridCol>
                <a:gridCol w="2180492">
                  <a:extLst>
                    <a:ext uri="{9D8B030D-6E8A-4147-A177-3AD203B41FA5}">
                      <a16:colId xmlns:a16="http://schemas.microsoft.com/office/drawing/2014/main" val="2064273088"/>
                    </a:ext>
                  </a:extLst>
                </a:gridCol>
                <a:gridCol w="1962841">
                  <a:extLst>
                    <a:ext uri="{9D8B030D-6E8A-4147-A177-3AD203B41FA5}">
                      <a16:colId xmlns:a16="http://schemas.microsoft.com/office/drawing/2014/main" val="1434792703"/>
                    </a:ext>
                  </a:extLst>
                </a:gridCol>
              </a:tblGrid>
              <a:tr h="115893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PT" sz="1400" dirty="0">
                          <a:effectLst/>
                        </a:rPr>
                        <a:t> </a:t>
                      </a:r>
                      <a:r>
                        <a:rPr lang="pt-PT" sz="2000" dirty="0">
                          <a:effectLst/>
                        </a:rPr>
                        <a:t>Regime de Formação Profissional</a:t>
                      </a:r>
                      <a:endParaRPr lang="pt-PT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Formação realizada durante o ano de 2021 </a:t>
                      </a:r>
                      <a:endParaRPr lang="pt-PT" sz="1600" b="1" dirty="0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425011"/>
                  </a:ext>
                </a:extLst>
              </a:tr>
              <a:tr h="12120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 </a:t>
                      </a:r>
                      <a:endParaRPr lang="pt-PT" sz="1400" b="1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Ações de formação </a:t>
                      </a:r>
                      <a:endParaRPr lang="pt-PT" sz="2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(%)</a:t>
                      </a:r>
                      <a:endParaRPr lang="pt-P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Formandos abrangidos </a:t>
                      </a:r>
                      <a:endParaRPr lang="pt-PT" sz="2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(%)</a:t>
                      </a:r>
                      <a:endParaRPr lang="pt-P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P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Volume</a:t>
                      </a:r>
                      <a:r>
                        <a:rPr lang="pt-PT" sz="1600" dirty="0">
                          <a:effectLst/>
                        </a:rPr>
                        <a:t> de formação </a:t>
                      </a:r>
                      <a:endParaRPr lang="pt-PT" sz="2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(%)</a:t>
                      </a:r>
                      <a:endParaRPr lang="pt-P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8843519"/>
                  </a:ext>
                </a:extLst>
              </a:tr>
              <a:tr h="591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2000" dirty="0">
                          <a:effectLst/>
                        </a:rPr>
                        <a:t>A distância</a:t>
                      </a:r>
                      <a:endParaRPr lang="pt-PT" sz="1400" b="1" dirty="0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2000">
                          <a:effectLst/>
                        </a:rPr>
                        <a:t>16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2000">
                          <a:effectLst/>
                        </a:rPr>
                        <a:t>16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2000" dirty="0">
                          <a:effectLst/>
                        </a:rPr>
                        <a:t>22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2849563"/>
                  </a:ext>
                </a:extLst>
              </a:tr>
              <a:tr h="930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2000" dirty="0">
                          <a:effectLst/>
                        </a:rPr>
                        <a:t>A distância e presencial</a:t>
                      </a:r>
                      <a:endParaRPr lang="pt-PT" sz="1400" b="1" dirty="0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2000" dirty="0">
                          <a:effectLst/>
                        </a:rPr>
                        <a:t>40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2000">
                          <a:effectLst/>
                        </a:rPr>
                        <a:t>46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2000">
                          <a:effectLst/>
                        </a:rPr>
                        <a:t>32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9419133"/>
                  </a:ext>
                </a:extLst>
              </a:tr>
              <a:tr h="5784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2000" dirty="0">
                          <a:effectLst/>
                        </a:rPr>
                        <a:t>Presencial</a:t>
                      </a:r>
                      <a:endParaRPr lang="pt-PT" sz="1400" b="1" dirty="0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2000">
                          <a:effectLst/>
                        </a:rPr>
                        <a:t>44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2000">
                          <a:effectLst/>
                        </a:rPr>
                        <a:t>38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2000" dirty="0">
                          <a:effectLst/>
                        </a:rPr>
                        <a:t>45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21549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62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053" y="-338522"/>
            <a:ext cx="9466053" cy="719652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44715" y="0"/>
            <a:ext cx="7599284" cy="79347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>
                <a:solidFill>
                  <a:schemeClr val="bg1"/>
                </a:solidFill>
                <a:latin typeface="Helvetica"/>
                <a:cs typeface="Helvetica"/>
              </a:rPr>
              <a:t>III. Formação Profissional</a:t>
            </a:r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60384" y="845832"/>
            <a:ext cx="85836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b="1" dirty="0">
                <a:solidFill>
                  <a:srgbClr val="4F81BD"/>
                </a:solidFill>
                <a:ea typeface="Calibri"/>
                <a:cs typeface="Times New Roman"/>
              </a:rPr>
              <a:t>Evolução da percentagem de abrangidos pelas medidas de </a:t>
            </a:r>
            <a:br>
              <a:rPr lang="pt-PT" sz="2400" b="1" dirty="0">
                <a:solidFill>
                  <a:srgbClr val="4F81BD"/>
                </a:solidFill>
                <a:ea typeface="Calibri"/>
                <a:cs typeface="Times New Roman"/>
              </a:rPr>
            </a:br>
            <a:r>
              <a:rPr lang="pt-PT" sz="2400" b="1" dirty="0">
                <a:solidFill>
                  <a:srgbClr val="4F81BD"/>
                </a:solidFill>
                <a:ea typeface="Calibri"/>
                <a:cs typeface="Times New Roman"/>
              </a:rPr>
              <a:t>Apoio ao Emprego </a:t>
            </a:r>
          </a:p>
        </p:txBody>
      </p:sp>
      <p:sp>
        <p:nvSpPr>
          <p:cNvPr id="7" name="Rectângulo 6"/>
          <p:cNvSpPr/>
          <p:nvPr/>
        </p:nvSpPr>
        <p:spPr>
          <a:xfrm>
            <a:off x="136449" y="6465939"/>
            <a:ext cx="10515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/>
              <a:t>Fonte: IEFP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59AFDC23-758E-4A4F-AC35-884FA9C34AB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9" y="1676828"/>
            <a:ext cx="8265167" cy="4674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5980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540"/>
            <a:ext cx="9466053" cy="70995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" name="Title 1"/>
          <p:cNvSpPr txBox="1">
            <a:spLocks/>
          </p:cNvSpPr>
          <p:nvPr/>
        </p:nvSpPr>
        <p:spPr>
          <a:xfrm>
            <a:off x="530775" y="-120063"/>
            <a:ext cx="9103954" cy="11989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2400" b="1" dirty="0">
              <a:solidFill>
                <a:schemeClr val="bg1"/>
              </a:solidFill>
              <a:latin typeface="Helvetica"/>
              <a:cs typeface="Helvetica"/>
            </a:endParaRPr>
          </a:p>
          <a:p>
            <a:r>
              <a:rPr lang="pt-PT" sz="2400" b="1" dirty="0">
                <a:solidFill>
                  <a:schemeClr val="bg1"/>
                </a:solidFill>
                <a:latin typeface="Helvetica"/>
                <a:cs typeface="Helvetica"/>
              </a:rPr>
              <a:t>    Relatório sobre Emprego e Formação - 2021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PT" sz="4800" b="1" dirty="0">
                <a:solidFill>
                  <a:srgbClr val="4F81BD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pt-PT" sz="6000" b="1" dirty="0">
                <a:solidFill>
                  <a:srgbClr val="7CC3D6"/>
                </a:solidFill>
                <a:latin typeface="+mn-lt"/>
                <a:ea typeface="Calibri"/>
                <a:cs typeface="Times New Roman"/>
              </a:rPr>
              <a:t>MUITO OBRIGADO!</a:t>
            </a: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PT" sz="4400" dirty="0">
                <a:solidFill>
                  <a:schemeClr val="accent5">
                    <a:lumMod val="50000"/>
                  </a:schemeClr>
                </a:solidFill>
              </a:rPr>
              <a:t>www.crlaborais.pt</a:t>
            </a:r>
          </a:p>
        </p:txBody>
      </p:sp>
    </p:spTree>
    <p:extLst>
      <p:ext uri="{BB962C8B-B14F-4D97-AF65-F5344CB8AC3E}">
        <p14:creationId xmlns:p14="http://schemas.microsoft.com/office/powerpoint/2010/main" val="1580622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444" y="-346192"/>
            <a:ext cx="9559507" cy="719652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/>
          </a:p>
        </p:txBody>
      </p:sp>
      <p:sp>
        <p:nvSpPr>
          <p:cNvPr id="10" name="Retângulo 9"/>
          <p:cNvSpPr/>
          <p:nvPr/>
        </p:nvSpPr>
        <p:spPr>
          <a:xfrm>
            <a:off x="675531" y="981091"/>
            <a:ext cx="7899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pt-PT" sz="2000" b="1" dirty="0">
                <a:solidFill>
                  <a:srgbClr val="4F81BD"/>
                </a:solidFill>
                <a:cs typeface="Times New Roman"/>
              </a:rPr>
              <a:t>Evolução do PIB, em Portugal e na UE, a preços contantes (2012=100)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91690" y="6353765"/>
            <a:ext cx="6592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Fonte: AMECO – </a:t>
            </a:r>
            <a:r>
              <a:rPr lang="en-US" sz="1200" i="1" dirty="0"/>
              <a:t>Annual macro-economic database of the European Commission</a:t>
            </a:r>
            <a:endParaRPr lang="pt-PT" sz="12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796775" y="0"/>
            <a:ext cx="6741543" cy="793470"/>
          </a:xfrm>
          <a:prstGeom prst="rect">
            <a:avLst/>
          </a:prstGeom>
        </p:spPr>
        <p:txBody>
          <a:bodyPr anchor="t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>
                <a:solidFill>
                  <a:schemeClr val="bg1"/>
                </a:solidFill>
                <a:latin typeface="Helvetica"/>
                <a:cs typeface="Helvetica"/>
              </a:rPr>
              <a:t>I. Enquadramento macroeconómico</a:t>
            </a:r>
          </a:p>
          <a:p>
            <a:r>
              <a:rPr lang="pt-PT" sz="2000" b="1" dirty="0">
                <a:solidFill>
                  <a:schemeClr val="bg1"/>
                </a:solidFill>
              </a:rPr>
              <a:t> NO CONTEXTO EUROPEU EM PARTICULAR</a:t>
            </a:r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47FDB096-8953-40FA-8D0A-62D4FBB25C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6469385"/>
              </p:ext>
            </p:extLst>
          </p:nvPr>
        </p:nvGraphicFramePr>
        <p:xfrm>
          <a:off x="530774" y="1556018"/>
          <a:ext cx="7825435" cy="4579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6175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446" y="-338522"/>
            <a:ext cx="9559507" cy="719652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96775" y="0"/>
            <a:ext cx="6741543" cy="793470"/>
          </a:xfrm>
          <a:prstGeom prst="rect">
            <a:avLst/>
          </a:prstGeom>
        </p:spPr>
        <p:txBody>
          <a:bodyPr anchor="t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>
                <a:solidFill>
                  <a:schemeClr val="bg1"/>
                </a:solidFill>
                <a:latin typeface="Helvetica"/>
                <a:cs typeface="Helvetica"/>
              </a:rPr>
              <a:t>I. Enquadramento macroeconómico</a:t>
            </a:r>
          </a:p>
          <a:p>
            <a:r>
              <a:rPr lang="pt-PT" sz="2000" b="1" dirty="0">
                <a:solidFill>
                  <a:schemeClr val="bg1"/>
                </a:solidFill>
              </a:rPr>
              <a:t> NO CONTEXTO EUROPEU EM PARTICULAR</a:t>
            </a:r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/>
          </a:p>
        </p:txBody>
      </p:sp>
      <p:sp>
        <p:nvSpPr>
          <p:cNvPr id="10" name="Retângulo 9"/>
          <p:cNvSpPr/>
          <p:nvPr/>
        </p:nvSpPr>
        <p:spPr>
          <a:xfrm>
            <a:off x="182880" y="1018060"/>
            <a:ext cx="87946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pt-PT" sz="2000" b="1" dirty="0">
                <a:solidFill>
                  <a:srgbClr val="4F81BD"/>
                </a:solidFill>
                <a:cs typeface="Times New Roman"/>
              </a:rPr>
              <a:t>PIB per capita de Portugal, em percentagem da média da UE, a preços constantes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059250" y="6211726"/>
            <a:ext cx="6516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Fonte</a:t>
            </a:r>
            <a:r>
              <a:rPr lang="en-US" sz="1200" dirty="0"/>
              <a:t>: AMECO – </a:t>
            </a:r>
            <a:r>
              <a:rPr lang="en-US" sz="1200" i="1" dirty="0"/>
              <a:t>Annual macro-economic database of the European Commission</a:t>
            </a:r>
            <a:endParaRPr lang="pt-PT" sz="1200"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FD53D4F-6E3D-4652-97B9-49EFCC1E79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7594268"/>
              </p:ext>
            </p:extLst>
          </p:nvPr>
        </p:nvGraphicFramePr>
        <p:xfrm>
          <a:off x="530773" y="1556019"/>
          <a:ext cx="7867639" cy="447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23033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444" y="-376404"/>
            <a:ext cx="9559507" cy="719652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/>
          </a:p>
        </p:txBody>
      </p:sp>
      <p:sp>
        <p:nvSpPr>
          <p:cNvPr id="10" name="Retângulo 9"/>
          <p:cNvSpPr/>
          <p:nvPr/>
        </p:nvSpPr>
        <p:spPr>
          <a:xfrm>
            <a:off x="425062" y="1055034"/>
            <a:ext cx="8113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pt-PT" sz="2000" b="1" dirty="0">
                <a:solidFill>
                  <a:srgbClr val="4F81BD"/>
                </a:solidFill>
                <a:cs typeface="Times New Roman"/>
              </a:rPr>
              <a:t>Taxa de variação anual do índice harmonizado de preços no consumidor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796775" y="0"/>
            <a:ext cx="6741543" cy="793470"/>
          </a:xfrm>
          <a:prstGeom prst="rect">
            <a:avLst/>
          </a:prstGeom>
        </p:spPr>
        <p:txBody>
          <a:bodyPr anchor="t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>
                <a:solidFill>
                  <a:schemeClr val="bg1"/>
                </a:solidFill>
                <a:latin typeface="Helvetica"/>
                <a:cs typeface="Helvetica"/>
              </a:rPr>
              <a:t>I. Enquadramento macroeconómico</a:t>
            </a:r>
          </a:p>
          <a:p>
            <a:r>
              <a:rPr lang="pt-PT" sz="2000" b="1" dirty="0">
                <a:solidFill>
                  <a:schemeClr val="bg1"/>
                </a:solidFill>
              </a:rPr>
              <a:t> NO CONTEXTO EUROPEU EM PARTICULAR</a:t>
            </a:r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F45D5B5-A827-4F25-8B6D-0338D28A87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7726505"/>
              </p:ext>
            </p:extLst>
          </p:nvPr>
        </p:nvGraphicFramePr>
        <p:xfrm>
          <a:off x="914401" y="1496587"/>
          <a:ext cx="7729629" cy="4681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id="{5B5E5F12-3B9E-4187-912C-B80D20623DA0}"/>
              </a:ext>
            </a:extLst>
          </p:cNvPr>
          <p:cNvSpPr txBox="1"/>
          <p:nvPr/>
        </p:nvSpPr>
        <p:spPr>
          <a:xfrm>
            <a:off x="914401" y="6178349"/>
            <a:ext cx="6516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Fonte</a:t>
            </a:r>
            <a:r>
              <a:rPr lang="en-US" sz="1200" dirty="0"/>
              <a:t>: AMECO – </a:t>
            </a:r>
            <a:r>
              <a:rPr lang="en-US" sz="1200" i="1" dirty="0"/>
              <a:t>Annual macro-economic database of the European Commission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1197072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235" y="-338522"/>
            <a:ext cx="9559507" cy="719652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/>
          </a:p>
        </p:txBody>
      </p:sp>
      <p:sp>
        <p:nvSpPr>
          <p:cNvPr id="10" name="Retângulo 9"/>
          <p:cNvSpPr/>
          <p:nvPr/>
        </p:nvSpPr>
        <p:spPr>
          <a:xfrm>
            <a:off x="664326" y="1005467"/>
            <a:ext cx="75066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pt-PT" sz="2000" b="1" dirty="0">
                <a:solidFill>
                  <a:srgbClr val="4F81BD"/>
                </a:solidFill>
                <a:cs typeface="Times New Roman"/>
              </a:rPr>
              <a:t>Défice e dívida pública, em percentagem do PIB, em Portugal e na UE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50318" y="6129030"/>
            <a:ext cx="7225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Fonte</a:t>
            </a:r>
            <a:r>
              <a:rPr lang="en-US" sz="1200" dirty="0"/>
              <a:t>: AMECO – </a:t>
            </a:r>
            <a:r>
              <a:rPr lang="en-US" sz="1200" i="1" dirty="0"/>
              <a:t>Annual macro-economic database of the European Commission</a:t>
            </a:r>
            <a:endParaRPr lang="pt-PT" sz="120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796775" y="0"/>
            <a:ext cx="6741543" cy="793470"/>
          </a:xfrm>
          <a:prstGeom prst="rect">
            <a:avLst/>
          </a:prstGeom>
        </p:spPr>
        <p:txBody>
          <a:bodyPr anchor="t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>
                <a:solidFill>
                  <a:schemeClr val="bg1"/>
                </a:solidFill>
                <a:latin typeface="Helvetica"/>
                <a:cs typeface="Helvetica"/>
              </a:rPr>
              <a:t>I. Enquadramento macroeconómico</a:t>
            </a:r>
          </a:p>
          <a:p>
            <a:r>
              <a:rPr lang="pt-PT" sz="2000" b="1" dirty="0">
                <a:solidFill>
                  <a:schemeClr val="bg1"/>
                </a:solidFill>
              </a:rPr>
              <a:t> NO CONTEXTO EUROPEU EM PARTICULAR</a:t>
            </a:r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1ECDC9BA-A6A0-45B9-B407-0E502BE703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0771682"/>
              </p:ext>
            </p:extLst>
          </p:nvPr>
        </p:nvGraphicFramePr>
        <p:xfrm>
          <a:off x="530773" y="1500866"/>
          <a:ext cx="8007545" cy="4573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74259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240" y="-338522"/>
            <a:ext cx="9559507" cy="719652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/>
          </a:p>
        </p:txBody>
      </p:sp>
      <p:sp>
        <p:nvSpPr>
          <p:cNvPr id="10" name="Retângulo 9"/>
          <p:cNvSpPr/>
          <p:nvPr/>
        </p:nvSpPr>
        <p:spPr>
          <a:xfrm>
            <a:off x="18537" y="866773"/>
            <a:ext cx="8157700" cy="897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pt-PT" sz="2200" b="1" dirty="0">
                <a:solidFill>
                  <a:srgbClr val="4F81BD"/>
                </a:solidFill>
                <a:cs typeface="Times New Roman"/>
              </a:rPr>
              <a:t>Taxas de juro de longo prazo (critério de Maastricht)</a:t>
            </a:r>
          </a:p>
          <a:p>
            <a:pPr>
              <a:spcAft>
                <a:spcPts val="1000"/>
              </a:spcAft>
            </a:pPr>
            <a:endParaRPr lang="pt-PT" sz="22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42461" y="6278544"/>
            <a:ext cx="6550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Fonte: EUROSTAT</a:t>
            </a:r>
            <a:endParaRPr lang="pt-PT" sz="12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796775" y="0"/>
            <a:ext cx="6741543" cy="793470"/>
          </a:xfrm>
          <a:prstGeom prst="rect">
            <a:avLst/>
          </a:prstGeom>
        </p:spPr>
        <p:txBody>
          <a:bodyPr anchor="t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>
                <a:solidFill>
                  <a:schemeClr val="bg1"/>
                </a:solidFill>
                <a:latin typeface="Helvetica"/>
                <a:cs typeface="Helvetica"/>
              </a:rPr>
              <a:t>I. Enquadramento macroeconómico</a:t>
            </a:r>
          </a:p>
          <a:p>
            <a:r>
              <a:rPr lang="pt-PT" sz="2000" b="1" dirty="0">
                <a:solidFill>
                  <a:schemeClr val="bg1"/>
                </a:solidFill>
              </a:rPr>
              <a:t> NO CONTEXTO EUROPEU EM PARTICULAR</a:t>
            </a:r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41299585-E4E4-450B-A841-6E007F62C7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5507180"/>
              </p:ext>
            </p:extLst>
          </p:nvPr>
        </p:nvGraphicFramePr>
        <p:xfrm>
          <a:off x="530774" y="1344023"/>
          <a:ext cx="8067239" cy="4794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80487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241" y="-286839"/>
            <a:ext cx="9559507" cy="719652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/>
          </a:p>
        </p:txBody>
      </p:sp>
      <p:sp>
        <p:nvSpPr>
          <p:cNvPr id="10" name="Retângulo 9"/>
          <p:cNvSpPr/>
          <p:nvPr/>
        </p:nvSpPr>
        <p:spPr>
          <a:xfrm>
            <a:off x="42402" y="1005467"/>
            <a:ext cx="86016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pt-PT" sz="2000" b="1" dirty="0">
                <a:solidFill>
                  <a:srgbClr val="4F81BD"/>
                </a:solidFill>
                <a:ea typeface="Calibri"/>
                <a:cs typeface="Times New Roman"/>
              </a:rPr>
              <a:t>População ativa, empregada e desempregada, em Portugal (milhares)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101455" y="6304710"/>
            <a:ext cx="6550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/>
              <a:t>Fonte: </a:t>
            </a:r>
            <a:r>
              <a:rPr lang="en-US" sz="1200" dirty="0"/>
              <a:t>EUROSTAT</a:t>
            </a:r>
            <a:endParaRPr lang="pt-PT" sz="12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796775" y="0"/>
            <a:ext cx="6741543" cy="793470"/>
          </a:xfrm>
          <a:prstGeom prst="rect">
            <a:avLst/>
          </a:prstGeom>
        </p:spPr>
        <p:txBody>
          <a:bodyPr anchor="t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>
                <a:solidFill>
                  <a:schemeClr val="bg1"/>
                </a:solidFill>
                <a:latin typeface="Helvetica"/>
                <a:cs typeface="Helvetica"/>
              </a:rPr>
              <a:t>I. Enquadramento macroeconómico</a:t>
            </a:r>
          </a:p>
          <a:p>
            <a:r>
              <a:rPr lang="pt-PT" sz="2000" b="1" dirty="0">
                <a:solidFill>
                  <a:schemeClr val="bg1"/>
                </a:solidFill>
              </a:rPr>
              <a:t> NO CONTEXTO EUROPEU EM PARTICULAR</a:t>
            </a:r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4E8B6630-FB55-4B1E-8172-679C931A0B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9022477"/>
              </p:ext>
            </p:extLst>
          </p:nvPr>
        </p:nvGraphicFramePr>
        <p:xfrm>
          <a:off x="639704" y="1374799"/>
          <a:ext cx="7747675" cy="4794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80165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L_Pagina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507" y="-338522"/>
            <a:ext cx="9559507" cy="719652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774" y="1556018"/>
            <a:ext cx="8113256" cy="47948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Rectângulo 4"/>
          <p:cNvSpPr/>
          <p:nvPr/>
        </p:nvSpPr>
        <p:spPr>
          <a:xfrm rot="10800000" flipV="1">
            <a:off x="60384" y="981092"/>
            <a:ext cx="85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b="1" dirty="0"/>
          </a:p>
        </p:txBody>
      </p:sp>
      <p:sp>
        <p:nvSpPr>
          <p:cNvPr id="10" name="Retângulo 9"/>
          <p:cNvSpPr/>
          <p:nvPr/>
        </p:nvSpPr>
        <p:spPr>
          <a:xfrm>
            <a:off x="60383" y="888386"/>
            <a:ext cx="6360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pt-PT" b="1" dirty="0">
                <a:solidFill>
                  <a:srgbClr val="4F81BD"/>
                </a:solidFill>
                <a:cs typeface="Times New Roman"/>
              </a:rPr>
              <a:t>Produtividade aparente do trabalho em Portugal, por trabalhador e por hora trabalhada (PPC: UE=100%)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13292" y="5969614"/>
            <a:ext cx="3969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Fonte: AMECO – </a:t>
            </a:r>
            <a:r>
              <a:rPr lang="en-US" sz="1200" i="1" dirty="0"/>
              <a:t>Annual macro-economic database of the European Commission</a:t>
            </a:r>
            <a:endParaRPr lang="pt-PT" sz="12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96775" y="0"/>
            <a:ext cx="6741543" cy="793470"/>
          </a:xfrm>
          <a:prstGeom prst="rect">
            <a:avLst/>
          </a:prstGeom>
        </p:spPr>
        <p:txBody>
          <a:bodyPr anchor="t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>
                <a:solidFill>
                  <a:schemeClr val="bg1"/>
                </a:solidFill>
                <a:latin typeface="Helvetica"/>
                <a:cs typeface="Helvetica"/>
              </a:rPr>
              <a:t>I. Enquadramento macroeconómico</a:t>
            </a:r>
          </a:p>
          <a:p>
            <a:r>
              <a:rPr lang="pt-PT" sz="2000" b="1" dirty="0">
                <a:solidFill>
                  <a:schemeClr val="bg1"/>
                </a:solidFill>
              </a:rPr>
              <a:t> NO CONTEXTO EUROPEU EM PARTICULAR</a:t>
            </a:r>
            <a:endParaRPr lang="en-US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301FF94-44FC-4991-9F1A-986F47DD0F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4283932"/>
              </p:ext>
            </p:extLst>
          </p:nvPr>
        </p:nvGraphicFramePr>
        <p:xfrm>
          <a:off x="30804" y="1641092"/>
          <a:ext cx="4286716" cy="3321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3ABC2507-C8B5-4F5C-800F-AACA1F3382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7918437"/>
              </p:ext>
            </p:extLst>
          </p:nvPr>
        </p:nvGraphicFramePr>
        <p:xfrm>
          <a:off x="4295502" y="3304100"/>
          <a:ext cx="4735956" cy="3283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Retângulo 13">
            <a:extLst>
              <a:ext uri="{FF2B5EF4-FFF2-40B4-BE49-F238E27FC236}">
                <a16:creationId xmlns:a16="http://schemas.microsoft.com/office/drawing/2014/main" id="{64D8BA6B-BF90-4A32-8CC4-3AD1557960D7}"/>
              </a:ext>
            </a:extLst>
          </p:cNvPr>
          <p:cNvSpPr/>
          <p:nvPr/>
        </p:nvSpPr>
        <p:spPr>
          <a:xfrm>
            <a:off x="4971226" y="2613408"/>
            <a:ext cx="3769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pt-PT" b="1" dirty="0">
                <a:solidFill>
                  <a:srgbClr val="4F81BD"/>
                </a:solidFill>
                <a:cs typeface="Times New Roman"/>
              </a:rPr>
              <a:t>Produtividade aparente do capital em Portugal (PPC: UE=100%)</a:t>
            </a:r>
          </a:p>
        </p:txBody>
      </p:sp>
    </p:spTree>
    <p:extLst>
      <p:ext uri="{BB962C8B-B14F-4D97-AF65-F5344CB8AC3E}">
        <p14:creationId xmlns:p14="http://schemas.microsoft.com/office/powerpoint/2010/main" val="4099100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8369</TotalTime>
  <Words>733</Words>
  <Application>Microsoft Office PowerPoint</Application>
  <PresentationFormat>Apresentação no Ecrã (4:3)</PresentationFormat>
  <Paragraphs>163</Paragraphs>
  <Slides>25</Slides>
  <Notes>25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25</vt:i4>
      </vt:variant>
    </vt:vector>
  </HeadingPairs>
  <TitlesOfParts>
    <vt:vector size="30" baseType="lpstr">
      <vt:lpstr>Arial</vt:lpstr>
      <vt:lpstr>Calibri</vt:lpstr>
      <vt:lpstr>Helvetica</vt:lpstr>
      <vt:lpstr>Times New Roman</vt:lpstr>
      <vt:lpstr>Office Theme</vt:lpstr>
      <vt:lpstr>Relatório sobre Emprego  e Formação - 2021  Principais indicadores do  mercado de trabalho   Lisboa, 16 de setembro de 2022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MUITO OBRIGADO!</vt:lpstr>
    </vt:vector>
  </TitlesOfParts>
  <Company>4 Elementos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CONTRATOS COLETIVOS  RELATÓRIO N.º 2 / 2014</dc:title>
  <dc:creator>Ana</dc:creator>
  <cp:lastModifiedBy>Teresa Pina Amaro</cp:lastModifiedBy>
  <cp:revision>393</cp:revision>
  <cp:lastPrinted>2019-07-02T10:57:35Z</cp:lastPrinted>
  <dcterms:created xsi:type="dcterms:W3CDTF">2014-12-19T17:13:10Z</dcterms:created>
  <dcterms:modified xsi:type="dcterms:W3CDTF">2022-09-13T18:27:04Z</dcterms:modified>
</cp:coreProperties>
</file>