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425" r:id="rId3"/>
    <p:sldId id="426" r:id="rId4"/>
    <p:sldId id="427" r:id="rId5"/>
    <p:sldId id="424" r:id="rId6"/>
    <p:sldId id="428" r:id="rId7"/>
    <p:sldId id="429" r:id="rId8"/>
    <p:sldId id="43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86496" autoAdjust="0"/>
  </p:normalViewPr>
  <p:slideViewPr>
    <p:cSldViewPr snapToGrid="0">
      <p:cViewPr varScale="1">
        <p:scale>
          <a:sx n="58" d="100"/>
          <a:sy n="58" d="100"/>
        </p:scale>
        <p:origin x="1156" y="28"/>
      </p:cViewPr>
      <p:guideLst>
        <p:guide orient="horz" pos="2160"/>
        <p:guide pos="3840"/>
      </p:guideLst>
    </p:cSldViewPr>
  </p:slideViewPr>
  <p:outlineViewPr>
    <p:cViewPr>
      <p:scale>
        <a:sx n="33" d="100"/>
        <a:sy n="33" d="100"/>
      </p:scale>
      <p:origin x="0" y="-9954"/>
    </p:cViewPr>
  </p:outlineViewPr>
  <p:notesTextViewPr>
    <p:cViewPr>
      <p:scale>
        <a:sx n="1" d="1"/>
        <a:sy n="1" d="1"/>
      </p:scale>
      <p:origin x="0" y="0"/>
    </p:cViewPr>
  </p:notesTextViewPr>
  <p:sorterViewPr>
    <p:cViewPr>
      <p:scale>
        <a:sx n="75" d="100"/>
        <a:sy n="75" d="100"/>
      </p:scale>
      <p:origin x="0" y="-6990"/>
    </p:cViewPr>
  </p:sorterViewPr>
  <p:notesViewPr>
    <p:cSldViewPr snapToGrid="0">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pPr/>
              <a:t>22/01/2021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pPr/>
              <a:t>‹nº›</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26FEE-2901-4F80-B040-94DEDE5C3ECF}" type="slidenum">
              <a:rPr lang="en-GB" smtClean="0"/>
              <a:pPr/>
              <a:t>2</a:t>
            </a:fld>
            <a:endParaRPr lang="en-GB"/>
          </a:p>
        </p:txBody>
      </p:sp>
    </p:spTree>
    <p:extLst>
      <p:ext uri="{BB962C8B-B14F-4D97-AF65-F5344CB8AC3E}">
        <p14:creationId xmlns:p14="http://schemas.microsoft.com/office/powerpoint/2010/main" val="321810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effectLst/>
                <a:latin typeface="Calibri" panose="020F0502020204030204" pitchFamily="34" charset="0"/>
                <a:ea typeface="Calibri" panose="020F0502020204030204" pitchFamily="34" charset="0"/>
              </a:rPr>
              <a:t>(that is for “General prohibition of the right to establish and join organizations” in law, “General prohibition of the development of independent organizations” in practice, “General prohibition of the right to collective bargaining” in law, and “General prohibition of collective bargaining” in practice) </a:t>
            </a:r>
            <a:endParaRPr lang="en-US" dirty="0"/>
          </a:p>
        </p:txBody>
      </p:sp>
      <p:sp>
        <p:nvSpPr>
          <p:cNvPr id="4" name="Slide Number Placeholder 3"/>
          <p:cNvSpPr>
            <a:spLocks noGrp="1"/>
          </p:cNvSpPr>
          <p:nvPr>
            <p:ph type="sldNum" sz="quarter" idx="5"/>
          </p:nvPr>
        </p:nvSpPr>
        <p:spPr/>
        <p:txBody>
          <a:bodyPr/>
          <a:lstStyle/>
          <a:p>
            <a:fld id="{D0826FEE-2901-4F80-B040-94DEDE5C3ECF}" type="slidenum">
              <a:rPr lang="en-GB" smtClean="0"/>
              <a:pPr/>
              <a:t>6</a:t>
            </a:fld>
            <a:endParaRPr lang="en-GB"/>
          </a:p>
        </p:txBody>
      </p:sp>
    </p:spTree>
    <p:extLst>
      <p:ext uri="{BB962C8B-B14F-4D97-AF65-F5344CB8AC3E}">
        <p14:creationId xmlns:p14="http://schemas.microsoft.com/office/powerpoint/2010/main" val="141980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26FEE-2901-4F80-B040-94DEDE5C3ECF}" type="slidenum">
              <a:rPr lang="en-GB" smtClean="0"/>
              <a:pPr/>
              <a:t>7</a:t>
            </a:fld>
            <a:endParaRPr lang="en-GB"/>
          </a:p>
        </p:txBody>
      </p:sp>
    </p:spTree>
    <p:extLst>
      <p:ext uri="{BB962C8B-B14F-4D97-AF65-F5344CB8AC3E}">
        <p14:creationId xmlns:p14="http://schemas.microsoft.com/office/powerpoint/2010/main" val="2927998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pt-PT"/>
              <a:t>Clique para editar o estilo</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Faça clique para editar o estilo</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pt-PT"/>
              <a:t>Clique para editar o estilo</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pt-PT"/>
              <a:t>Clique para editar o estilo</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pt-PT"/>
              <a:t>Clique para editar o estilo</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pt-PT"/>
              <a:t>Clique para editar o estilo</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pt-PT"/>
              <a:t>Clique para editar o estilo</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‹nº›</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GB"/>
          </a:p>
        </p:txBody>
      </p:sp>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GB"/>
          </a:p>
        </p:txBody>
      </p:sp>
      <p:sp>
        <p:nvSpPr>
          <p:cNvPr id="3" name="Content Placeholder 2"/>
          <p:cNvSpPr>
            <a:spLocks noGrp="1"/>
          </p:cNvSpPr>
          <p:nvPr>
            <p:ph idx="1"/>
          </p:nvPr>
        </p:nvSpPr>
        <p:spPr>
          <a:xfrm>
            <a:off x="490539" y="2393950"/>
            <a:ext cx="7311862" cy="348297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2"/>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pt-PT"/>
              <a:t>Clique para editar os estilos</a:t>
            </a:r>
          </a:p>
          <a:p>
            <a:pPr lvl="1"/>
            <a:r>
              <a:rPr lang="pt-PT"/>
              <a:t>Segundo nível</a:t>
            </a:r>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pt-PT"/>
              <a:t>Clique para editar o estilo</a:t>
            </a:r>
            <a:endParaRPr lang="en-GB"/>
          </a:p>
        </p:txBody>
      </p:sp>
      <p:sp>
        <p:nvSpPr>
          <p:cNvPr id="3" name="Content Placeholder 2"/>
          <p:cNvSpPr>
            <a:spLocks noGrp="1"/>
          </p:cNvSpPr>
          <p:nvPr>
            <p:ph idx="1"/>
          </p:nvPr>
        </p:nvSpPr>
        <p:spPr>
          <a:xfrm>
            <a:off x="490539" y="2393950"/>
            <a:ext cx="7311862" cy="348297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GB"/>
          </a:p>
        </p:txBody>
      </p:sp>
      <p:sp>
        <p:nvSpPr>
          <p:cNvPr id="3" name="Content Placeholder 2"/>
          <p:cNvSpPr>
            <a:spLocks noGrp="1"/>
          </p:cNvSpPr>
          <p:nvPr>
            <p:ph idx="1"/>
          </p:nvPr>
        </p:nvSpPr>
        <p:spPr>
          <a:xfrm>
            <a:off x="490539" y="2393950"/>
            <a:ext cx="7311862" cy="348297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‹nº›</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pt-PT"/>
              <a:t>Clique para editar os estilos</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‹nº›</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‹nº›</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‹nº›</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pPr/>
              <a:t>‹nº›</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pt-PT"/>
              <a:t>Clique no ícone para adicionar uma imagem</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pt-PT"/>
              <a:t>Clique para editar o estilo</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‹nº›</a:t>
            </a:fld>
            <a:endParaRPr lang="en-GB"/>
          </a:p>
        </p:txBody>
      </p:sp>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lo.org/dyn/irlex/en/f?p=14100:1:0::NO"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nstats.un.org/sdgs/indicators/database/" TargetMode="External"/><Relationship Id="rId2" Type="http://schemas.openxmlformats.org/officeDocument/2006/relationships/hyperlink" Target="https://unstats.un.org/sdgs/metadata/files/Metadata-08-02-0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lo.org/dyn/normlex/en/f?p=NORMLEXPUB:12100:0::NO:12100:P12100_INSTRUMENT_ID:312243:NO" TargetMode="External"/><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6227C0-AD57-4F9B-BAE3-EEFB0D0EE427}" type="slidenum">
              <a:rPr lang="en-GB" smtClean="0">
                <a:latin typeface="Calibri" panose="020F0502020204030204" pitchFamily="34" charset="0"/>
                <a:cs typeface="Calibri" panose="020F0502020204030204" pitchFamily="34" charset="0"/>
              </a:rPr>
              <a:pPr/>
              <a:t>1</a:t>
            </a:fld>
            <a:endParaRPr lang="en-GB" dirty="0">
              <a:latin typeface="Calibri" panose="020F0502020204030204" pitchFamily="34" charset="0"/>
              <a:cs typeface="Calibri" panose="020F0502020204030204" pitchFamily="34" charset="0"/>
            </a:endParaRPr>
          </a:p>
        </p:txBody>
      </p:sp>
      <p:pic>
        <p:nvPicPr>
          <p:cNvPr id="7" name="Picture Placeholder 6"/>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234" t="12107" r="18927" b="19025"/>
          <a:stretch/>
        </p:blipFill>
        <p:spPr/>
      </p:pic>
      <p:sp>
        <p:nvSpPr>
          <p:cNvPr id="8" name="Title 1"/>
          <p:cNvSpPr txBox="1">
            <a:spLocks/>
          </p:cNvSpPr>
          <p:nvPr/>
        </p:nvSpPr>
        <p:spPr>
          <a:xfrm>
            <a:off x="528639" y="2933724"/>
            <a:ext cx="7842476" cy="1834219"/>
          </a:xfrm>
          <a:prstGeom prst="rect">
            <a:avLst/>
          </a:prstGeom>
        </p:spPr>
        <p:txBody>
          <a:bodyPr vert="horz" wrap="square" lIns="0" tIns="0" rIns="0" bIns="54000" rtlCol="0" anchor="t" anchorCtr="0">
            <a:no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pPr>
              <a:lnSpc>
                <a:spcPct val="100000"/>
              </a:lnSpc>
            </a:pPr>
            <a:r>
              <a:rPr lang="en-US" sz="3000" dirty="0">
                <a:solidFill>
                  <a:schemeClr val="tx1"/>
                </a:solidFill>
                <a:latin typeface="Calibri" panose="020F0502020204030204" pitchFamily="34" charset="0"/>
                <a:cs typeface="Calibri" panose="020F0502020204030204" pitchFamily="34" charset="0"/>
              </a:rPr>
              <a:t>Information session about the collection of data on industrial relations</a:t>
            </a:r>
          </a:p>
          <a:p>
            <a:pPr>
              <a:lnSpc>
                <a:spcPct val="100000"/>
              </a:lnSpc>
            </a:pPr>
            <a:endParaRPr lang="en-US" sz="3000" dirty="0">
              <a:solidFill>
                <a:schemeClr val="tx1"/>
              </a:solidFill>
              <a:latin typeface="Calibri" panose="020F0502020204030204" pitchFamily="34" charset="0"/>
              <a:cs typeface="Calibri" panose="020F0502020204030204" pitchFamily="34" charset="0"/>
            </a:endParaRPr>
          </a:p>
          <a:p>
            <a:pPr>
              <a:lnSpc>
                <a:spcPct val="100000"/>
              </a:lnSpc>
            </a:pPr>
            <a:r>
              <a:rPr lang="en-US" sz="2500" dirty="0">
                <a:solidFill>
                  <a:schemeClr val="tx1"/>
                </a:solidFill>
                <a:latin typeface="Calibri" panose="020F0502020204030204" pitchFamily="34" charset="0"/>
                <a:cs typeface="Calibri" panose="020F0502020204030204" pitchFamily="34" charset="0"/>
              </a:rPr>
              <a:t>Portugal</a:t>
            </a:r>
          </a:p>
          <a:p>
            <a:pPr>
              <a:lnSpc>
                <a:spcPct val="100000"/>
              </a:lnSpc>
            </a:pPr>
            <a:endParaRPr lang="en-US" sz="3000"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528639" y="5911209"/>
            <a:ext cx="3462166" cy="369332"/>
          </a:xfrm>
          <a:prstGeom prst="rect">
            <a:avLst/>
          </a:prstGeom>
        </p:spPr>
        <p:txBody>
          <a:bodyPr wrap="none">
            <a:spAutoFit/>
          </a:bodyPr>
          <a:lstStyle/>
          <a:p>
            <a:pPr>
              <a:lnSpc>
                <a:spcPct val="100000"/>
              </a:lnSpc>
              <a:spcBef>
                <a:spcPts val="0"/>
              </a:spcBef>
              <a:spcAft>
                <a:spcPts val="0"/>
              </a:spcAft>
            </a:pPr>
            <a:r>
              <a:rPr lang="fr-CH" dirty="0">
                <a:latin typeface="Calibri" panose="020F0502020204030204" pitchFamily="34" charset="0"/>
                <a:cs typeface="Calibri" panose="020F0502020204030204" pitchFamily="34" charset="0"/>
              </a:rPr>
              <a:t>Dora Sari, STATISTICS (sari@ilo.org)</a:t>
            </a:r>
            <a:endParaRPr lang="pt-P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065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7C49-FE91-4F39-B57C-948EFF0E7B36}"/>
              </a:ext>
            </a:extLst>
          </p:cNvPr>
          <p:cNvSpPr>
            <a:spLocks noGrp="1"/>
          </p:cNvSpPr>
          <p:nvPr>
            <p:ph type="title"/>
          </p:nvPr>
        </p:nvSpPr>
        <p:spPr/>
        <p:txBody>
          <a:bodyPr/>
          <a:lstStyle/>
          <a:p>
            <a:r>
              <a:rPr lang="hu-HU" dirty="0"/>
              <a:t>Qualitative data and indicator</a:t>
            </a:r>
            <a:endParaRPr lang="en-US" dirty="0"/>
          </a:p>
        </p:txBody>
      </p:sp>
      <p:sp>
        <p:nvSpPr>
          <p:cNvPr id="8" name="Content Placeholder 7">
            <a:extLst>
              <a:ext uri="{FF2B5EF4-FFF2-40B4-BE49-F238E27FC236}">
                <a16:creationId xmlns:a16="http://schemas.microsoft.com/office/drawing/2014/main" id="{FFDA4827-53EA-4A83-81B9-3B59A1A3EAA0}"/>
              </a:ext>
            </a:extLst>
          </p:cNvPr>
          <p:cNvSpPr>
            <a:spLocks noGrp="1"/>
          </p:cNvSpPr>
          <p:nvPr>
            <p:ph sz="half" idx="1"/>
          </p:nvPr>
        </p:nvSpPr>
        <p:spPr/>
        <p:txBody>
          <a:bodyPr/>
          <a:lstStyle/>
          <a:p>
            <a:r>
              <a:rPr lang="en-US" sz="2000" dirty="0" err="1"/>
              <a:t>IRLex</a:t>
            </a:r>
            <a:endParaRPr lang="en-US" sz="2000" dirty="0"/>
          </a:p>
          <a:p>
            <a:pPr marL="285750" lvl="1" indent="-285750">
              <a:buFont typeface="Arial" panose="020B0604020202020204" pitchFamily="34" charset="0"/>
              <a:buChar char="•"/>
            </a:pPr>
            <a:r>
              <a:rPr lang="en-US" sz="2000" dirty="0"/>
              <a:t>Legal Database on Industrial Relations</a:t>
            </a:r>
          </a:p>
          <a:p>
            <a:pPr marL="285750" lvl="1" indent="-285750">
              <a:buFont typeface="Arial" panose="020B0604020202020204" pitchFamily="34" charset="0"/>
              <a:buChar char="•"/>
            </a:pPr>
            <a:r>
              <a:rPr lang="en-US" sz="2000" dirty="0"/>
              <a:t>Composed of 7 sections covering regulatory framework for freedom of association and collective bargaining</a:t>
            </a:r>
          </a:p>
          <a:p>
            <a:pPr marL="285750" lvl="1" indent="-285750">
              <a:buFont typeface="Arial" panose="020B0604020202020204" pitchFamily="34" charset="0"/>
              <a:buChar char="•"/>
            </a:pPr>
            <a:r>
              <a:rPr lang="en-US" sz="2000" dirty="0"/>
              <a:t>57 countries updated to 2019</a:t>
            </a:r>
          </a:p>
          <a:p>
            <a:pPr marL="285750" lvl="1" indent="-285750">
              <a:buFont typeface="Arial" panose="020B0604020202020204" pitchFamily="34" charset="0"/>
              <a:buChar char="•"/>
            </a:pPr>
            <a:r>
              <a:rPr lang="en-US" sz="2000" dirty="0">
                <a:hlinkClick r:id="rId3"/>
              </a:rPr>
              <a:t>https://www.ilo.org/dyn/irlex/en/f?p=14100:1:0::NO</a:t>
            </a:r>
            <a:r>
              <a:rPr lang="en-US" sz="2000" dirty="0"/>
              <a:t>::: </a:t>
            </a:r>
          </a:p>
          <a:p>
            <a:pPr marL="285750" lvl="1" indent="-285750">
              <a:buFont typeface="Arial" panose="020B0604020202020204" pitchFamily="34" charset="0"/>
              <a:buChar char="•"/>
            </a:pPr>
            <a:endParaRPr lang="en-US" sz="2000" dirty="0"/>
          </a:p>
          <a:p>
            <a:endParaRPr lang="en-US" dirty="0"/>
          </a:p>
        </p:txBody>
      </p:sp>
      <p:sp>
        <p:nvSpPr>
          <p:cNvPr id="9" name="Content Placeholder 8">
            <a:extLst>
              <a:ext uri="{FF2B5EF4-FFF2-40B4-BE49-F238E27FC236}">
                <a16:creationId xmlns:a16="http://schemas.microsoft.com/office/drawing/2014/main" id="{9FB255CB-631C-4F0D-990C-A20854C89A4E}"/>
              </a:ext>
            </a:extLst>
          </p:cNvPr>
          <p:cNvSpPr>
            <a:spLocks noGrp="1"/>
          </p:cNvSpPr>
          <p:nvPr>
            <p:ph sz="half" idx="2"/>
          </p:nvPr>
        </p:nvSpPr>
        <p:spPr>
          <a:xfrm>
            <a:off x="6260123" y="2393949"/>
            <a:ext cx="5441339" cy="3482977"/>
          </a:xfrm>
        </p:spPr>
        <p:txBody>
          <a:bodyPr/>
          <a:lstStyle/>
          <a:p>
            <a:r>
              <a:rPr lang="en-US" sz="2000" dirty="0"/>
              <a:t>SDG 8.8.2</a:t>
            </a:r>
          </a:p>
          <a:p>
            <a:pPr marL="285750" lvl="1" indent="-285750">
              <a:buFont typeface="Arial" panose="020B0604020202020204" pitchFamily="34" charset="0"/>
              <a:buChar char="•"/>
            </a:pPr>
            <a:r>
              <a:rPr lang="en-US" sz="2000" b="1" dirty="0">
                <a:solidFill>
                  <a:schemeClr val="tx1"/>
                </a:solidFill>
                <a:latin typeface="Calibri" panose="020F0502020204030204" pitchFamily="34" charset="0"/>
                <a:cs typeface="Calibri" panose="020F0502020204030204" pitchFamily="34" charset="0"/>
              </a:rPr>
              <a:t>“Level of national compliance with </a:t>
            </a:r>
            <a:r>
              <a:rPr lang="en-US" sz="2000" b="1" dirty="0" err="1">
                <a:solidFill>
                  <a:schemeClr val="tx1"/>
                </a:solidFill>
                <a:latin typeface="Calibri" panose="020F0502020204030204" pitchFamily="34" charset="0"/>
                <a:cs typeface="Calibri" panose="020F0502020204030204" pitchFamily="34" charset="0"/>
              </a:rPr>
              <a:t>labour</a:t>
            </a:r>
            <a:r>
              <a:rPr lang="en-US" sz="2000" b="1" dirty="0">
                <a:solidFill>
                  <a:schemeClr val="tx1"/>
                </a:solidFill>
                <a:latin typeface="Calibri" panose="020F0502020204030204" pitchFamily="34" charset="0"/>
                <a:cs typeface="Calibri" panose="020F0502020204030204" pitchFamily="34" charset="0"/>
              </a:rPr>
              <a:t> rights (freedom of association and collective bargaining) based on International </a:t>
            </a:r>
            <a:r>
              <a:rPr lang="en-US" sz="2000" b="1" dirty="0" err="1">
                <a:solidFill>
                  <a:schemeClr val="tx1"/>
                </a:solidFill>
                <a:latin typeface="Calibri" panose="020F0502020204030204" pitchFamily="34" charset="0"/>
                <a:cs typeface="Calibri" panose="020F0502020204030204" pitchFamily="34" charset="0"/>
              </a:rPr>
              <a:t>Labour</a:t>
            </a:r>
            <a:r>
              <a:rPr lang="en-US" sz="2000" b="1" dirty="0">
                <a:solidFill>
                  <a:schemeClr val="tx1"/>
                </a:solidFill>
                <a:latin typeface="Calibri" panose="020F0502020204030204" pitchFamily="34" charset="0"/>
                <a:cs typeface="Calibri" panose="020F0502020204030204" pitchFamily="34" charset="0"/>
              </a:rPr>
              <a:t> Organization (ILO) textual sources and national legislation, by sex and migrant status”</a:t>
            </a:r>
          </a:p>
          <a:p>
            <a:pPr lvl="1"/>
            <a:endParaRPr lang="en-US" sz="2000" dirty="0">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A0EF5411-1254-4549-A095-A3B7D00B031F}"/>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3B1BD822-BE92-40E2-8A61-D0305112E01C}"/>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7167D3E4-380C-496A-B558-F92C36E9B46C}"/>
              </a:ext>
            </a:extLst>
          </p:cNvPr>
          <p:cNvSpPr>
            <a:spLocks noGrp="1"/>
          </p:cNvSpPr>
          <p:nvPr>
            <p:ph type="sldNum" sz="quarter" idx="12"/>
          </p:nvPr>
        </p:nvSpPr>
        <p:spPr/>
        <p:txBody>
          <a:bodyPr/>
          <a:lstStyle/>
          <a:p>
            <a:fld id="{856227C0-AD57-4F9B-BAE3-EEFB0D0EE427}" type="slidenum">
              <a:rPr lang="en-GB" smtClean="0"/>
              <a:pPr/>
              <a:t>2</a:t>
            </a:fld>
            <a:endParaRPr lang="en-GB"/>
          </a:p>
        </p:txBody>
      </p:sp>
    </p:spTree>
    <p:extLst>
      <p:ext uri="{BB962C8B-B14F-4D97-AF65-F5344CB8AC3E}">
        <p14:creationId xmlns:p14="http://schemas.microsoft.com/office/powerpoint/2010/main" val="421236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0EADDE-8ECF-45A5-A606-05948B8F4A11}"/>
              </a:ext>
            </a:extLst>
          </p:cNvPr>
          <p:cNvSpPr>
            <a:spLocks noGrp="1"/>
          </p:cNvSpPr>
          <p:nvPr>
            <p:ph type="title"/>
          </p:nvPr>
        </p:nvSpPr>
        <p:spPr>
          <a:xfrm>
            <a:off x="490538" y="1215678"/>
            <a:ext cx="11210924" cy="720000"/>
          </a:xfrm>
        </p:spPr>
        <p:txBody>
          <a:bodyPr/>
          <a:lstStyle/>
          <a:p>
            <a:r>
              <a:rPr lang="hu-HU" dirty="0"/>
              <a:t>SDG 8.8.2</a:t>
            </a:r>
            <a:endParaRPr lang="en-US" dirty="0"/>
          </a:p>
        </p:txBody>
      </p:sp>
      <p:sp>
        <p:nvSpPr>
          <p:cNvPr id="9" name="Content Placeholder 8">
            <a:extLst>
              <a:ext uri="{FF2B5EF4-FFF2-40B4-BE49-F238E27FC236}">
                <a16:creationId xmlns:a16="http://schemas.microsoft.com/office/drawing/2014/main" id="{8A537662-0522-4649-8834-73D0BE959727}"/>
              </a:ext>
            </a:extLst>
          </p:cNvPr>
          <p:cNvSpPr>
            <a:spLocks noGrp="1"/>
          </p:cNvSpPr>
          <p:nvPr>
            <p:ph idx="1"/>
          </p:nvPr>
        </p:nvSpPr>
        <p:spPr>
          <a:xfrm>
            <a:off x="490538" y="1816924"/>
            <a:ext cx="11210924" cy="4405746"/>
          </a:xfrm>
        </p:spPr>
        <p:txBody>
          <a:bodyPr/>
          <a:lstStyle/>
          <a:p>
            <a:pPr marL="285750" indent="-285750">
              <a:spcBef>
                <a:spcPts val="600"/>
              </a:spcBef>
              <a:buFont typeface="Wingdings" panose="05000000000000000000" pitchFamily="2" charset="2"/>
              <a:buChar char="§"/>
            </a:pPr>
            <a:r>
              <a:rPr lang="en-US" sz="2000" b="0" dirty="0">
                <a:solidFill>
                  <a:srgbClr val="002060"/>
                </a:solidFill>
                <a:latin typeface="Calibri" panose="020F0502020204030204" pitchFamily="34" charset="0"/>
                <a:cs typeface="Calibri" panose="020F0502020204030204" pitchFamily="34" charset="0"/>
              </a:rPr>
              <a:t>2017: UN General Assembly approves the final list of indicators for the 17 SDG goals and 169 targets</a:t>
            </a:r>
          </a:p>
          <a:p>
            <a:pPr marL="285750" indent="-285750">
              <a:spcBef>
                <a:spcPts val="600"/>
              </a:spcBef>
              <a:buFont typeface="Wingdings" panose="05000000000000000000" pitchFamily="2" charset="2"/>
              <a:buChar char="§"/>
            </a:pPr>
            <a:r>
              <a:rPr lang="en-US" sz="2000" b="0" dirty="0">
                <a:solidFill>
                  <a:srgbClr val="002060"/>
                </a:solidFill>
                <a:latin typeface="Calibri" panose="020F0502020204030204" pitchFamily="34" charset="0"/>
                <a:cs typeface="Calibri" panose="020F0502020204030204" pitchFamily="34" charset="0"/>
              </a:rPr>
              <a:t>SDG 8.8.2: I</a:t>
            </a:r>
            <a:r>
              <a:rPr lang="hu-HU" sz="2000" b="0" dirty="0">
                <a:solidFill>
                  <a:srgbClr val="002060"/>
                </a:solidFill>
                <a:latin typeface="Calibri" panose="020F0502020204030204" pitchFamily="34" charset="0"/>
                <a:cs typeface="Calibri" panose="020F0502020204030204" pitchFamily="34" charset="0"/>
              </a:rPr>
              <a:t>nter-agency and Expert Group on SDG indicators</a:t>
            </a:r>
            <a:r>
              <a:rPr lang="en-US" sz="2000" b="0" dirty="0">
                <a:solidFill>
                  <a:srgbClr val="002060"/>
                </a:solidFill>
                <a:latin typeface="Calibri" panose="020F0502020204030204" pitchFamily="34" charset="0"/>
                <a:cs typeface="Calibri" panose="020F0502020204030204" pitchFamily="34" charset="0"/>
              </a:rPr>
              <a:t> requested the methodology to be discussed at the ICLS 2018 to adopt an internationally-agreed methodology</a:t>
            </a:r>
          </a:p>
          <a:p>
            <a:pPr marL="285750" indent="-285750">
              <a:spcBef>
                <a:spcPts val="600"/>
              </a:spcBef>
              <a:buFont typeface="Wingdings" panose="05000000000000000000" pitchFamily="2" charset="2"/>
              <a:buChar char="§"/>
            </a:pPr>
            <a:r>
              <a:rPr lang="en-US" sz="2000" b="0" dirty="0">
                <a:solidFill>
                  <a:srgbClr val="002060"/>
                </a:solidFill>
                <a:latin typeface="Calibri" panose="020F0502020204030204" pitchFamily="34" charset="0"/>
                <a:cs typeface="Calibri" panose="020F0502020204030204" pitchFamily="34" charset="0"/>
              </a:rPr>
              <a:t>Informal consultation within the ILO (three rounds of bipartite consultations in 2017 and one tripartite consultation in 2018)</a:t>
            </a:r>
          </a:p>
          <a:p>
            <a:pPr marL="285750" indent="-285750">
              <a:spcBef>
                <a:spcPts val="600"/>
              </a:spcBef>
              <a:buFont typeface="Wingdings" panose="05000000000000000000" pitchFamily="2" charset="2"/>
              <a:buChar char="§"/>
            </a:pPr>
            <a:r>
              <a:rPr lang="en-US" sz="2000" b="0" dirty="0">
                <a:solidFill>
                  <a:srgbClr val="002060"/>
                </a:solidFill>
                <a:latin typeface="Calibri" panose="020F0502020204030204" pitchFamily="34" charset="0"/>
                <a:cs typeface="Calibri" panose="020F0502020204030204" pitchFamily="34" charset="0"/>
              </a:rPr>
              <a:t>I</a:t>
            </a:r>
            <a:r>
              <a:rPr lang="hu-HU" sz="2000" b="0" dirty="0">
                <a:solidFill>
                  <a:srgbClr val="002060"/>
                </a:solidFill>
                <a:latin typeface="Calibri" panose="020F0502020204030204" pitchFamily="34" charset="0"/>
                <a:cs typeface="Calibri" panose="020F0502020204030204" pitchFamily="34" charset="0"/>
              </a:rPr>
              <a:t>nternational </a:t>
            </a:r>
            <a:r>
              <a:rPr lang="en-US" sz="2000" b="0" dirty="0">
                <a:solidFill>
                  <a:srgbClr val="002060"/>
                </a:solidFill>
                <a:latin typeface="Calibri" panose="020F0502020204030204" pitchFamily="34" charset="0"/>
                <a:cs typeface="Calibri" panose="020F0502020204030204" pitchFamily="34" charset="0"/>
              </a:rPr>
              <a:t>C</a:t>
            </a:r>
            <a:r>
              <a:rPr lang="hu-HU" sz="2000" b="0" dirty="0">
                <a:solidFill>
                  <a:srgbClr val="002060"/>
                </a:solidFill>
                <a:latin typeface="Calibri" panose="020F0502020204030204" pitchFamily="34" charset="0"/>
                <a:cs typeface="Calibri" panose="020F0502020204030204" pitchFamily="34" charset="0"/>
              </a:rPr>
              <a:t>onference of </a:t>
            </a:r>
            <a:r>
              <a:rPr lang="en-US" sz="2000" b="0" dirty="0">
                <a:solidFill>
                  <a:srgbClr val="002060"/>
                </a:solidFill>
                <a:latin typeface="Calibri" panose="020F0502020204030204" pitchFamily="34" charset="0"/>
                <a:cs typeface="Calibri" panose="020F0502020204030204" pitchFamily="34" charset="0"/>
              </a:rPr>
              <a:t>L</a:t>
            </a:r>
            <a:r>
              <a:rPr lang="hu-HU" sz="2000" b="0" dirty="0">
                <a:solidFill>
                  <a:srgbClr val="002060"/>
                </a:solidFill>
                <a:latin typeface="Calibri" panose="020F0502020204030204" pitchFamily="34" charset="0"/>
                <a:cs typeface="Calibri" panose="020F0502020204030204" pitchFamily="34" charset="0"/>
              </a:rPr>
              <a:t>abour </a:t>
            </a:r>
            <a:r>
              <a:rPr lang="en-US" sz="2000" b="0" dirty="0">
                <a:solidFill>
                  <a:srgbClr val="002060"/>
                </a:solidFill>
                <a:latin typeface="Calibri" panose="020F0502020204030204" pitchFamily="34" charset="0"/>
                <a:cs typeface="Calibri" panose="020F0502020204030204" pitchFamily="34" charset="0"/>
              </a:rPr>
              <a:t>S</a:t>
            </a:r>
            <a:r>
              <a:rPr lang="hu-HU" sz="2000" b="0" dirty="0">
                <a:solidFill>
                  <a:srgbClr val="002060"/>
                </a:solidFill>
                <a:latin typeface="Calibri" panose="020F0502020204030204" pitchFamily="34" charset="0"/>
                <a:cs typeface="Calibri" panose="020F0502020204030204" pitchFamily="34" charset="0"/>
              </a:rPr>
              <a:t>tatisticians</a:t>
            </a:r>
            <a:r>
              <a:rPr lang="en-US" sz="2000" b="0" dirty="0">
                <a:solidFill>
                  <a:srgbClr val="002060"/>
                </a:solidFill>
                <a:latin typeface="Calibri" panose="020F0502020204030204" pitchFamily="34" charset="0"/>
                <a:cs typeface="Calibri" panose="020F0502020204030204" pitchFamily="34" charset="0"/>
              </a:rPr>
              <a:t> 2018 approved the methodology proposed for SDG 8.8.2</a:t>
            </a:r>
          </a:p>
          <a:p>
            <a:pPr marL="285750" indent="-285750">
              <a:spcBef>
                <a:spcPts val="600"/>
              </a:spcBef>
              <a:buFont typeface="Wingdings" panose="05000000000000000000" pitchFamily="2" charset="2"/>
              <a:buChar char="§"/>
            </a:pPr>
            <a:r>
              <a:rPr lang="hu-HU" sz="2000" b="0" dirty="0">
                <a:solidFill>
                  <a:srgbClr val="002060"/>
                </a:solidFill>
                <a:latin typeface="Calibri" panose="020F0502020204030204" pitchFamily="34" charset="0"/>
                <a:cs typeface="Calibri" panose="020F0502020204030204" pitchFamily="34" charset="0"/>
              </a:rPr>
              <a:t>ILO Governing Body</a:t>
            </a:r>
            <a:r>
              <a:rPr lang="en-US" sz="2000" b="0" dirty="0">
                <a:solidFill>
                  <a:srgbClr val="002060"/>
                </a:solidFill>
                <a:latin typeface="Calibri" panose="020F0502020204030204" pitchFamily="34" charset="0"/>
                <a:cs typeface="Calibri" panose="020F0502020204030204" pitchFamily="34" charset="0"/>
              </a:rPr>
              <a:t> (March 2019) endorses the recommendations of the ICLS  (GB.335/INS/14/1)</a:t>
            </a:r>
          </a:p>
          <a:p>
            <a:pPr marL="285750" indent="-285750">
              <a:spcBef>
                <a:spcPts val="600"/>
              </a:spcBef>
              <a:buFont typeface="Wingdings" panose="05000000000000000000" pitchFamily="2" charset="2"/>
              <a:buChar char="§"/>
            </a:pPr>
            <a:r>
              <a:rPr lang="en-US" sz="2000" b="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SDG Goal 8</a:t>
            </a:r>
            <a:r>
              <a:rPr lang="en-US" sz="2000"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“Promote sustained, inclusive and sustainable economic growth, full and productive employment and decent work for all”</a:t>
            </a:r>
          </a:p>
          <a:p>
            <a:pPr marL="285750" indent="-285750">
              <a:spcBef>
                <a:spcPts val="600"/>
              </a:spcBef>
              <a:buFont typeface="Wingdings" panose="05000000000000000000" pitchFamily="2" charset="2"/>
              <a:buChar char="§"/>
            </a:pPr>
            <a:r>
              <a:rPr lang="en-US" sz="2000" b="0" dirty="0">
                <a:solidFill>
                  <a:srgbClr val="002060"/>
                </a:solidFill>
                <a:latin typeface="Calibri" panose="020F0502020204030204" pitchFamily="34" charset="0"/>
                <a:ea typeface="Calibri" panose="020F0502020204030204" pitchFamily="34" charset="0"/>
                <a:cs typeface="Calibri" panose="020F0502020204030204" pitchFamily="34" charset="0"/>
              </a:rPr>
              <a:t>SDG Goal 8, </a:t>
            </a:r>
            <a:r>
              <a:rPr lang="en-US" sz="2000" b="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target 8.8</a:t>
            </a:r>
            <a:r>
              <a:rPr lang="en-US" sz="2000"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“Protect </a:t>
            </a:r>
            <a:r>
              <a:rPr lang="en-US" sz="2000" b="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labour</a:t>
            </a:r>
            <a:r>
              <a:rPr lang="en-US" sz="2000"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rights and promote safe and secure working environments for all workers, including migrant workers, in particular women migrants, and those in precarious employment”</a:t>
            </a:r>
            <a:endParaRPr lang="en-US" sz="2000" b="0" dirty="0">
              <a:solidFill>
                <a:srgbClr val="002060"/>
              </a:solidFill>
              <a:latin typeface="Calibri" panose="020F0502020204030204" pitchFamily="34" charset="0"/>
              <a:cs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DE2939D8-87EB-4386-B0F9-566BEC64E205}"/>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22907C45-FA22-424E-A73B-748B260A73A5}"/>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E33EF05D-F89C-461A-BA81-730DAF1B44D5}"/>
              </a:ext>
            </a:extLst>
          </p:cNvPr>
          <p:cNvSpPr>
            <a:spLocks noGrp="1"/>
          </p:cNvSpPr>
          <p:nvPr>
            <p:ph type="sldNum" sz="quarter" idx="12"/>
          </p:nvPr>
        </p:nvSpPr>
        <p:spPr/>
        <p:txBody>
          <a:bodyPr/>
          <a:lstStyle/>
          <a:p>
            <a:fld id="{856227C0-AD57-4F9B-BAE3-EEFB0D0EE427}" type="slidenum">
              <a:rPr lang="en-GB" smtClean="0"/>
              <a:pPr/>
              <a:t>3</a:t>
            </a:fld>
            <a:endParaRPr lang="en-GB"/>
          </a:p>
        </p:txBody>
      </p:sp>
    </p:spTree>
    <p:extLst>
      <p:ext uri="{BB962C8B-B14F-4D97-AF65-F5344CB8AC3E}">
        <p14:creationId xmlns:p14="http://schemas.microsoft.com/office/powerpoint/2010/main" val="382383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B0E0-8FC7-4324-80E0-50CFCF7311FC}"/>
              </a:ext>
            </a:extLst>
          </p:cNvPr>
          <p:cNvSpPr>
            <a:spLocks noGrp="1"/>
          </p:cNvSpPr>
          <p:nvPr>
            <p:ph type="title"/>
          </p:nvPr>
        </p:nvSpPr>
        <p:spPr>
          <a:xfrm>
            <a:off x="470437" y="1118631"/>
            <a:ext cx="11210924" cy="648423"/>
          </a:xfrm>
        </p:spPr>
        <p:txBody>
          <a:bodyPr/>
          <a:lstStyle/>
          <a:p>
            <a:r>
              <a:rPr lang="hu-HU" dirty="0"/>
              <a:t>SDG 8.8.2</a:t>
            </a:r>
            <a:endParaRPr lang="en-US" dirty="0"/>
          </a:p>
        </p:txBody>
      </p:sp>
      <p:sp>
        <p:nvSpPr>
          <p:cNvPr id="3" name="Content Placeholder 2">
            <a:extLst>
              <a:ext uri="{FF2B5EF4-FFF2-40B4-BE49-F238E27FC236}">
                <a16:creationId xmlns:a16="http://schemas.microsoft.com/office/drawing/2014/main" id="{2075D7F6-712B-4906-B06E-20038849F11D}"/>
              </a:ext>
            </a:extLst>
          </p:cNvPr>
          <p:cNvSpPr>
            <a:spLocks noGrp="1"/>
          </p:cNvSpPr>
          <p:nvPr>
            <p:ph idx="1"/>
          </p:nvPr>
        </p:nvSpPr>
        <p:spPr>
          <a:xfrm>
            <a:off x="470437" y="1527348"/>
            <a:ext cx="11210924" cy="4809953"/>
          </a:xfrm>
        </p:spPr>
        <p:txBody>
          <a:bodyPr/>
          <a:lstStyle/>
          <a:p>
            <a:pPr marL="285750" indent="-285750">
              <a:spcBef>
                <a:spcPts val="600"/>
              </a:spcBef>
              <a:buFont typeface="Wingdings" panose="05000000000000000000" pitchFamily="2" charset="2"/>
              <a:buChar char="§"/>
            </a:pPr>
            <a:r>
              <a:rPr lang="en-US" sz="2400" b="0" dirty="0">
                <a:solidFill>
                  <a:srgbClr val="002060"/>
                </a:solidFill>
                <a:effectLst/>
                <a:latin typeface="Calibri" panose="020F0502020204030204" pitchFamily="34" charset="0"/>
                <a:ea typeface="Calibri" panose="020F0502020204030204" pitchFamily="34" charset="0"/>
              </a:rPr>
              <a:t>Measures country level compliance with </a:t>
            </a:r>
            <a:r>
              <a:rPr lang="en-US" sz="2400" b="0" i="1" dirty="0">
                <a:solidFill>
                  <a:srgbClr val="002060"/>
                </a:solidFill>
                <a:effectLst/>
                <a:latin typeface="Calibri" panose="020F0502020204030204" pitchFamily="34" charset="0"/>
                <a:ea typeface="Calibri" panose="020F0502020204030204" pitchFamily="34" charset="0"/>
              </a:rPr>
              <a:t>freedom of association and collective bargaining rights</a:t>
            </a:r>
            <a:r>
              <a:rPr lang="en-US" sz="2400" b="0" dirty="0">
                <a:solidFill>
                  <a:srgbClr val="002060"/>
                </a:solidFill>
                <a:effectLst/>
                <a:latin typeface="Calibri" panose="020F0502020204030204" pitchFamily="34" charset="0"/>
                <a:ea typeface="Calibri" panose="020F0502020204030204" pitchFamily="34" charset="0"/>
              </a:rPr>
              <a:t> as defined in the various ILO textual sources (e.g. ILO Constitution, C87 and C98)</a:t>
            </a:r>
          </a:p>
          <a:p>
            <a:pPr marL="285750" indent="-285750">
              <a:spcBef>
                <a:spcPts val="600"/>
              </a:spcBef>
              <a:buFont typeface="Wingdings" panose="05000000000000000000" pitchFamily="2" charset="2"/>
              <a:buChar char="§"/>
            </a:pPr>
            <a:r>
              <a:rPr lang="en-US" sz="2400" b="0" dirty="0">
                <a:solidFill>
                  <a:srgbClr val="002060"/>
                </a:solidFill>
                <a:effectLst/>
                <a:latin typeface="Calibri" panose="020F0502020204030204" pitchFamily="34" charset="0"/>
                <a:ea typeface="Calibri" panose="020F0502020204030204" pitchFamily="34" charset="0"/>
              </a:rPr>
              <a:t>Collected on an annual basis and is reported with a two-year lag.  </a:t>
            </a:r>
            <a:r>
              <a:rPr lang="en-US" sz="2400" b="0" dirty="0">
                <a:solidFill>
                  <a:srgbClr val="002060"/>
                </a:solidFill>
                <a:latin typeface="Calibri" panose="020F0502020204030204" pitchFamily="34" charset="0"/>
                <a:ea typeface="Calibri" panose="020F0502020204030204" pitchFamily="34" charset="0"/>
              </a:rPr>
              <a:t>Available for 2015-2017(2018).</a:t>
            </a:r>
            <a:r>
              <a:rPr lang="en-US" sz="2400" b="0" dirty="0">
                <a:solidFill>
                  <a:srgbClr val="002060"/>
                </a:solidFill>
                <a:effectLst/>
                <a:latin typeface="Calibri" panose="020F0502020204030204" pitchFamily="34" charset="0"/>
                <a:ea typeface="Calibri" panose="020F0502020204030204" pitchFamily="34" charset="0"/>
              </a:rPr>
              <a:t> </a:t>
            </a:r>
          </a:p>
          <a:p>
            <a:pPr marL="285750" indent="-285750">
              <a:spcBef>
                <a:spcPts val="600"/>
              </a:spcBef>
              <a:buFont typeface="Wingdings" panose="05000000000000000000" pitchFamily="2" charset="2"/>
              <a:buChar char="§"/>
            </a:pPr>
            <a:r>
              <a:rPr lang="en-US" sz="2400" b="0" dirty="0">
                <a:solidFill>
                  <a:srgbClr val="002060"/>
                </a:solidFill>
                <a:latin typeface="Calibri" panose="020F0502020204030204" pitchFamily="34" charset="0"/>
                <a:ea typeface="Calibri" panose="020F0502020204030204" pitchFamily="34" charset="0"/>
              </a:rPr>
              <a:t>T</a:t>
            </a:r>
            <a:r>
              <a:rPr lang="en-US" sz="2400" b="0" dirty="0">
                <a:solidFill>
                  <a:srgbClr val="002060"/>
                </a:solidFill>
                <a:effectLst/>
                <a:latin typeface="Calibri" panose="020F0502020204030204" pitchFamily="34" charset="0"/>
                <a:ea typeface="Calibri" panose="020F0502020204030204" pitchFamily="34" charset="0"/>
              </a:rPr>
              <a:t>he statistical foundation are the </a:t>
            </a:r>
            <a:r>
              <a:rPr lang="en-US" sz="2400" b="0" i="1" dirty="0">
                <a:solidFill>
                  <a:srgbClr val="002060"/>
                </a:solidFill>
                <a:effectLst/>
                <a:latin typeface="Calibri" panose="020F0502020204030204" pitchFamily="34" charset="0"/>
                <a:ea typeface="Calibri" panose="020F0502020204030204" pitchFamily="34" charset="0"/>
              </a:rPr>
              <a:t>ILO textual sources </a:t>
            </a:r>
            <a:r>
              <a:rPr lang="en-US" sz="2400" b="0" dirty="0">
                <a:solidFill>
                  <a:srgbClr val="002060"/>
                </a:solidFill>
                <a:effectLst/>
                <a:latin typeface="Calibri" panose="020F0502020204030204" pitchFamily="34" charset="0"/>
                <a:ea typeface="Calibri" panose="020F0502020204030204" pitchFamily="34" charset="0"/>
              </a:rPr>
              <a:t>(which are based on information provided by the Governments, workers’ and employers’ organizations), thus the </a:t>
            </a:r>
            <a:r>
              <a:rPr lang="en-US" sz="2400" b="0" i="1" dirty="0">
                <a:solidFill>
                  <a:srgbClr val="002060"/>
                </a:solidFill>
                <a:effectLst/>
                <a:latin typeface="Calibri" panose="020F0502020204030204" pitchFamily="34" charset="0"/>
                <a:ea typeface="Calibri" panose="020F0502020204030204" pitchFamily="34" charset="0"/>
              </a:rPr>
              <a:t>data collection is carried out by the Office</a:t>
            </a:r>
            <a:r>
              <a:rPr lang="en-US" sz="2400" b="0" dirty="0">
                <a:solidFill>
                  <a:srgbClr val="002060"/>
                </a:solidFill>
                <a:effectLst/>
                <a:latin typeface="Calibri" panose="020F0502020204030204" pitchFamily="34" charset="0"/>
                <a:ea typeface="Calibri" panose="020F0502020204030204" pitchFamily="34" charset="0"/>
              </a:rPr>
              <a:t> and not by the national statistical Offices</a:t>
            </a:r>
          </a:p>
          <a:p>
            <a:pPr marL="285750" indent="-285750">
              <a:spcBef>
                <a:spcPts val="600"/>
              </a:spcBef>
              <a:buFont typeface="Wingdings" panose="05000000000000000000" pitchFamily="2" charset="2"/>
              <a:buChar char="§"/>
            </a:pPr>
            <a:r>
              <a:rPr lang="en-US" sz="2400" b="0" i="1" dirty="0">
                <a:solidFill>
                  <a:srgbClr val="002060"/>
                </a:solidFill>
                <a:effectLst/>
                <a:latin typeface="Calibri" panose="020F0502020204030204" pitchFamily="34" charset="0"/>
                <a:ea typeface="Calibri" panose="020F0502020204030204" pitchFamily="34" charset="0"/>
              </a:rPr>
              <a:t>The data is provided by the Office</a:t>
            </a:r>
            <a:r>
              <a:rPr lang="en-US" sz="2400" b="0" dirty="0">
                <a:solidFill>
                  <a:srgbClr val="002060"/>
                </a:solidFill>
                <a:effectLst/>
                <a:latin typeface="Calibri" panose="020F0502020204030204" pitchFamily="34" charset="0"/>
                <a:ea typeface="Calibri" panose="020F0502020204030204" pitchFamily="34" charset="0"/>
              </a:rPr>
              <a:t> as an input for the UN SDG reports</a:t>
            </a:r>
          </a:p>
          <a:p>
            <a:pPr lvl="2">
              <a:spcBef>
                <a:spcPts val="0"/>
              </a:spcBef>
            </a:pPr>
            <a:r>
              <a:rPr lang="en-US" sz="2400" b="1" dirty="0" err="1">
                <a:solidFill>
                  <a:srgbClr val="002060"/>
                </a:solidFill>
                <a:latin typeface="Calibri" panose="020F0502020204030204" pitchFamily="34" charset="0"/>
                <a:cs typeface="Calibri" panose="020F0502020204030204" pitchFamily="34" charset="0"/>
              </a:rPr>
              <a:t>Metadata:</a:t>
            </a:r>
            <a:r>
              <a:rPr lang="en-US" sz="2400" dirty="0" err="1">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t>
            </a:r>
            <a:r>
              <a:rPr lang="en-US" sz="2400"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://unstats.un.org/</a:t>
            </a:r>
            <a:r>
              <a:rPr lang="en-US" sz="2400" dirty="0" err="1">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sdgs</a:t>
            </a:r>
            <a:r>
              <a:rPr lang="en-US" sz="2400"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/metadata/files/Metadata-08-02-01.pdf</a:t>
            </a:r>
            <a:endParaRPr lang="en-US" sz="2400" dirty="0">
              <a:solidFill>
                <a:srgbClr val="002060"/>
              </a:solidFill>
              <a:latin typeface="Calibri" panose="020F0502020204030204" pitchFamily="34" charset="0"/>
              <a:cs typeface="Calibri" panose="020F0502020204030204" pitchFamily="34" charset="0"/>
            </a:endParaRPr>
          </a:p>
          <a:p>
            <a:pPr lvl="2">
              <a:spcBef>
                <a:spcPts val="0"/>
              </a:spcBef>
            </a:pPr>
            <a:r>
              <a:rPr lang="en-US" sz="2400" b="1" dirty="0" err="1">
                <a:solidFill>
                  <a:srgbClr val="002060"/>
                </a:solidFill>
                <a:latin typeface="Calibri" panose="020F0502020204030204" pitchFamily="34" charset="0"/>
                <a:cs typeface="Calibri" panose="020F0502020204030204" pitchFamily="34" charset="0"/>
              </a:rPr>
              <a:t>Data:</a:t>
            </a:r>
            <a:r>
              <a:rPr lang="en-US" sz="2400" dirty="0" err="1">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a:t>
            </a:r>
            <a:r>
              <a:rPr lang="en-US" sz="24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://unstats.un.org/</a:t>
            </a:r>
            <a:r>
              <a:rPr lang="en-US" sz="2400" dirty="0" err="1">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sdgs</a:t>
            </a:r>
            <a:r>
              <a:rPr lang="en-US" sz="24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/indicators/database/</a:t>
            </a:r>
            <a:r>
              <a:rPr lang="en-US" sz="2400" dirty="0">
                <a:solidFill>
                  <a:srgbClr val="002060"/>
                </a:solidFill>
                <a:latin typeface="Calibri" panose="020F0502020204030204" pitchFamily="34" charset="0"/>
                <a:cs typeface="Calibri" panose="020F0502020204030204" pitchFamily="34" charset="0"/>
              </a:rPr>
              <a:t> </a:t>
            </a:r>
            <a:endParaRPr lang="en-US" sz="2400" b="0" dirty="0">
              <a:solidFill>
                <a:srgbClr val="002060"/>
              </a:solidFill>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88672F37-5F16-4469-BF46-0BBF8D1531B0}"/>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E8D2B026-7F5F-44C0-A035-D45CCFEA2BED}"/>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63123E91-36C1-46CB-BE17-B03607BFE74B}"/>
              </a:ext>
            </a:extLst>
          </p:cNvPr>
          <p:cNvSpPr>
            <a:spLocks noGrp="1"/>
          </p:cNvSpPr>
          <p:nvPr>
            <p:ph type="sldNum" sz="quarter" idx="12"/>
          </p:nvPr>
        </p:nvSpPr>
        <p:spPr/>
        <p:txBody>
          <a:bodyPr/>
          <a:lstStyle/>
          <a:p>
            <a:fld id="{856227C0-AD57-4F9B-BAE3-EEFB0D0EE427}" type="slidenum">
              <a:rPr lang="en-GB" smtClean="0"/>
              <a:pPr/>
              <a:t>4</a:t>
            </a:fld>
            <a:endParaRPr lang="en-GB"/>
          </a:p>
        </p:txBody>
      </p:sp>
    </p:spTree>
    <p:extLst>
      <p:ext uri="{BB962C8B-B14F-4D97-AF65-F5344CB8AC3E}">
        <p14:creationId xmlns:p14="http://schemas.microsoft.com/office/powerpoint/2010/main" val="88079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E6B5-C616-4A9E-A6C9-FC59842F3B76}"/>
              </a:ext>
            </a:extLst>
          </p:cNvPr>
          <p:cNvSpPr>
            <a:spLocks noGrp="1"/>
          </p:cNvSpPr>
          <p:nvPr>
            <p:ph type="title"/>
          </p:nvPr>
        </p:nvSpPr>
        <p:spPr>
          <a:xfrm>
            <a:off x="490538" y="1063195"/>
            <a:ext cx="11210924" cy="720000"/>
          </a:xfrm>
        </p:spPr>
        <p:txBody>
          <a:bodyPr/>
          <a:lstStyle/>
          <a:p>
            <a:r>
              <a:rPr lang="hu-HU" dirty="0"/>
              <a:t>SDG 8.8.2</a:t>
            </a:r>
            <a:endParaRPr lang="en-US" dirty="0"/>
          </a:p>
        </p:txBody>
      </p:sp>
      <p:sp>
        <p:nvSpPr>
          <p:cNvPr id="3" name="Content Placeholder 2">
            <a:extLst>
              <a:ext uri="{FF2B5EF4-FFF2-40B4-BE49-F238E27FC236}">
                <a16:creationId xmlns:a16="http://schemas.microsoft.com/office/drawing/2014/main" id="{7D700163-FBFD-4450-9B74-A68F7B04CD64}"/>
              </a:ext>
            </a:extLst>
          </p:cNvPr>
          <p:cNvSpPr>
            <a:spLocks noGrp="1"/>
          </p:cNvSpPr>
          <p:nvPr>
            <p:ph idx="1"/>
          </p:nvPr>
        </p:nvSpPr>
        <p:spPr>
          <a:xfrm>
            <a:off x="490538" y="1425039"/>
            <a:ext cx="11210925" cy="4912263"/>
          </a:xfrm>
        </p:spPr>
        <p:txBody>
          <a:bodyPr/>
          <a:lstStyle/>
          <a:p>
            <a:pPr>
              <a:spcBef>
                <a:spcPts val="300"/>
              </a:spcBef>
              <a:spcAft>
                <a:spcPts val="300"/>
              </a:spcAft>
            </a:pPr>
            <a:r>
              <a:rPr lang="en-US" sz="2000" dirty="0">
                <a:effectLst/>
                <a:latin typeface="Calibri" panose="020F0502020204030204" pitchFamily="34" charset="0"/>
                <a:ea typeface="Calibri" panose="020F0502020204030204" pitchFamily="34" charset="0"/>
              </a:rPr>
              <a:t>The indicator is based on the coding of 6 ILO textual sources (and national legislation for non-ratifiers) against 180 evaluation criteria.</a:t>
            </a:r>
          </a:p>
          <a:p>
            <a:pPr>
              <a:spcBef>
                <a:spcPts val="300"/>
              </a:spcBef>
              <a:spcAft>
                <a:spcPts val="300"/>
              </a:spcAft>
            </a:pPr>
            <a:r>
              <a:rPr lang="en-US" sz="2000" dirty="0">
                <a:effectLst/>
                <a:latin typeface="Calibri" panose="020F0502020204030204" pitchFamily="34" charset="0"/>
                <a:ea typeface="Calibri" panose="020F0502020204030204" pitchFamily="34" charset="0"/>
              </a:rPr>
              <a:t>ILO textual sources: </a:t>
            </a:r>
          </a:p>
          <a:p>
            <a:pPr marL="800100" lvl="1" indent="-342900">
              <a:spcBef>
                <a:spcPts val="300"/>
              </a:spcBef>
              <a:spcAft>
                <a:spcPts val="300"/>
              </a:spcAft>
              <a:buFont typeface="+mj-lt"/>
              <a:buAutoNum type="alphaLcPeriod"/>
            </a:pPr>
            <a:r>
              <a:rPr lang="en-US" sz="1800" dirty="0">
                <a:effectLst/>
                <a:latin typeface="Calibri" panose="020F0502020204030204" pitchFamily="34" charset="0"/>
                <a:ea typeface="Calibri" panose="020F0502020204030204" pitchFamily="34" charset="0"/>
              </a:rPr>
              <a:t>Reports of the Committee of Experts on the Application of Conventions and Recommendations; </a:t>
            </a:r>
          </a:p>
          <a:p>
            <a:pPr marL="800100" lvl="1" indent="-342900">
              <a:spcBef>
                <a:spcPts val="300"/>
              </a:spcBef>
              <a:spcAft>
                <a:spcPts val="300"/>
              </a:spcAft>
              <a:buFont typeface="+mj-lt"/>
              <a:buAutoNum type="alphaLcPeriod"/>
            </a:pPr>
            <a:r>
              <a:rPr lang="en-US" sz="1800" dirty="0">
                <a:effectLst/>
                <a:latin typeface="Calibri" panose="020F0502020204030204" pitchFamily="34" charset="0"/>
                <a:ea typeface="Calibri" panose="020F0502020204030204" pitchFamily="34" charset="0"/>
              </a:rPr>
              <a:t>Reports of the Conference Committee on the Application of Standards; </a:t>
            </a:r>
          </a:p>
          <a:p>
            <a:pPr marL="800100" lvl="1" indent="-342900">
              <a:spcBef>
                <a:spcPts val="300"/>
              </a:spcBef>
              <a:spcAft>
                <a:spcPts val="300"/>
              </a:spcAft>
              <a:buFont typeface="+mj-lt"/>
              <a:buAutoNum type="alphaLcPeriod"/>
            </a:pPr>
            <a:r>
              <a:rPr lang="en-US" sz="1800" dirty="0">
                <a:effectLst/>
                <a:latin typeface="Calibri" panose="020F0502020204030204" pitchFamily="34" charset="0"/>
                <a:ea typeface="Calibri" panose="020F0502020204030204" pitchFamily="34" charset="0"/>
              </a:rPr>
              <a:t>Country Baselines under the ILO Declaration Annual Review; </a:t>
            </a:r>
          </a:p>
          <a:p>
            <a:pPr marL="800100" lvl="1" indent="-342900">
              <a:spcBef>
                <a:spcPts val="300"/>
              </a:spcBef>
              <a:spcAft>
                <a:spcPts val="300"/>
              </a:spcAft>
              <a:buFont typeface="+mj-lt"/>
              <a:buAutoNum type="alphaLcPeriod"/>
            </a:pPr>
            <a:r>
              <a:rPr lang="en-US" sz="1800" dirty="0">
                <a:effectLst/>
                <a:latin typeface="Calibri" panose="020F0502020204030204" pitchFamily="34" charset="0"/>
                <a:ea typeface="Calibri" panose="020F0502020204030204" pitchFamily="34" charset="0"/>
              </a:rPr>
              <a:t>Representations under article 24 of the ILO Constitution; </a:t>
            </a:r>
          </a:p>
          <a:p>
            <a:pPr marL="800100" lvl="1" indent="-342900">
              <a:spcBef>
                <a:spcPts val="300"/>
              </a:spcBef>
              <a:spcAft>
                <a:spcPts val="300"/>
              </a:spcAft>
              <a:buFont typeface="+mj-lt"/>
              <a:buAutoNum type="alphaLcPeriod"/>
            </a:pPr>
            <a:r>
              <a:rPr lang="en-US" sz="1800" dirty="0">
                <a:effectLst/>
                <a:latin typeface="Calibri" panose="020F0502020204030204" pitchFamily="34" charset="0"/>
                <a:ea typeface="Calibri" panose="020F0502020204030204" pitchFamily="34" charset="0"/>
              </a:rPr>
              <a:t>Complaints under article 26 of the ILO Constitution </a:t>
            </a:r>
          </a:p>
          <a:p>
            <a:pPr marL="800100" lvl="1" indent="-342900">
              <a:spcBef>
                <a:spcPts val="300"/>
              </a:spcBef>
              <a:spcAft>
                <a:spcPts val="300"/>
              </a:spcAft>
              <a:buFont typeface="+mj-lt"/>
              <a:buAutoNum type="alphaLcPeriod"/>
            </a:pPr>
            <a:r>
              <a:rPr lang="en-US" sz="1800" dirty="0">
                <a:effectLst/>
                <a:latin typeface="Calibri" panose="020F0502020204030204" pitchFamily="34" charset="0"/>
                <a:ea typeface="Calibri" panose="020F0502020204030204" pitchFamily="34" charset="0"/>
              </a:rPr>
              <a:t>Report on the Committee on Freedom of Association. </a:t>
            </a:r>
          </a:p>
          <a:p>
            <a:pPr marL="800100" lvl="1" indent="-342900">
              <a:spcBef>
                <a:spcPts val="300"/>
              </a:spcBef>
              <a:spcAft>
                <a:spcPts val="300"/>
              </a:spcAft>
              <a:buFont typeface="+mj-lt"/>
              <a:buAutoNum type="alphaLcPeriod"/>
            </a:pPr>
            <a:r>
              <a:rPr lang="en-US" sz="1800" i="1" dirty="0">
                <a:effectLst/>
                <a:latin typeface="Calibri" panose="020F0502020204030204" pitchFamily="34" charset="0"/>
                <a:ea typeface="Calibri" panose="020F0502020204030204" pitchFamily="34" charset="0"/>
              </a:rPr>
              <a:t>National legislation</a:t>
            </a:r>
            <a:r>
              <a:rPr lang="en-US" sz="1800" dirty="0">
                <a:effectLst/>
                <a:latin typeface="Calibri" panose="020F0502020204030204" pitchFamily="34" charset="0"/>
                <a:ea typeface="Calibri" panose="020F0502020204030204" pitchFamily="34" charset="0"/>
              </a:rPr>
              <a:t> (only for countries that have not ratified either or both ILO Convention no. 87 and 98)</a:t>
            </a:r>
          </a:p>
          <a:p>
            <a:pPr>
              <a:spcBef>
                <a:spcPts val="300"/>
              </a:spcBef>
              <a:spcAft>
                <a:spcPts val="300"/>
              </a:spcAft>
            </a:pPr>
            <a:r>
              <a:rPr lang="en-US" sz="2000" dirty="0">
                <a:effectLst/>
                <a:latin typeface="Calibri" panose="020F0502020204030204" pitchFamily="34" charset="0"/>
                <a:ea typeface="Calibri" panose="020F0502020204030204" pitchFamily="34" charset="0"/>
              </a:rPr>
              <a:t>180 evaluation criteria: </a:t>
            </a:r>
          </a:p>
          <a:p>
            <a:pPr marL="808038" lvl="1" indent="-285750">
              <a:spcBef>
                <a:spcPts val="300"/>
              </a:spcBef>
              <a:spcAft>
                <a:spcPts val="3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103 for </a:t>
            </a:r>
            <a:r>
              <a:rPr lang="en-US" sz="1800" i="1" dirty="0">
                <a:effectLst/>
                <a:latin typeface="Calibri" panose="020F0502020204030204" pitchFamily="34" charset="0"/>
                <a:ea typeface="Calibri" panose="020F0502020204030204" pitchFamily="34" charset="0"/>
              </a:rPr>
              <a:t>workers and their organizations </a:t>
            </a:r>
            <a:r>
              <a:rPr lang="en-US" sz="1800" dirty="0">
                <a:effectLst/>
                <a:latin typeface="Calibri" panose="020F0502020204030204" pitchFamily="34" charset="0"/>
                <a:ea typeface="Calibri" panose="020F0502020204030204" pitchFamily="34" charset="0"/>
              </a:rPr>
              <a:t>and 77 for </a:t>
            </a:r>
            <a:r>
              <a:rPr lang="en-US" sz="1800" i="1" dirty="0">
                <a:effectLst/>
                <a:latin typeface="Calibri" panose="020F0502020204030204" pitchFamily="34" charset="0"/>
                <a:ea typeface="Calibri" panose="020F0502020204030204" pitchFamily="34" charset="0"/>
              </a:rPr>
              <a:t>employers’ organizations</a:t>
            </a:r>
            <a:r>
              <a:rPr lang="en-US" sz="1800" dirty="0">
                <a:effectLst/>
                <a:latin typeface="Calibri" panose="020F0502020204030204" pitchFamily="34" charset="0"/>
                <a:ea typeface="Calibri" panose="020F0502020204030204" pitchFamily="34" charset="0"/>
              </a:rPr>
              <a:t> </a:t>
            </a:r>
          </a:p>
          <a:p>
            <a:pPr marL="808038" lvl="1" indent="-285750">
              <a:spcBef>
                <a:spcPts val="300"/>
              </a:spcBef>
              <a:spcAft>
                <a:spcPts val="300"/>
              </a:spcAft>
              <a:buFont typeface="Wingdings" panose="05000000000000000000" pitchFamily="2" charset="2"/>
              <a:buChar char="§"/>
            </a:pPr>
            <a:r>
              <a:rPr lang="en-US" sz="1800" dirty="0">
                <a:latin typeface="Calibri" panose="020F0502020204030204" pitchFamily="34" charset="0"/>
              </a:rPr>
              <a:t>Evaluation criteria are split between </a:t>
            </a:r>
            <a:r>
              <a:rPr lang="en-US" sz="1800" i="1" dirty="0">
                <a:latin typeface="Calibri" panose="020F0502020204030204" pitchFamily="34" charset="0"/>
              </a:rPr>
              <a:t>in law </a:t>
            </a:r>
            <a:r>
              <a:rPr lang="en-US" sz="1800" dirty="0">
                <a:latin typeface="Calibri" panose="020F0502020204030204" pitchFamily="34" charset="0"/>
              </a:rPr>
              <a:t>and </a:t>
            </a:r>
            <a:r>
              <a:rPr lang="en-US" sz="1800" i="1" dirty="0">
                <a:latin typeface="Calibri" panose="020F0502020204030204" pitchFamily="34" charset="0"/>
              </a:rPr>
              <a:t>in practice </a:t>
            </a:r>
            <a:r>
              <a:rPr lang="en-US" sz="1800" dirty="0">
                <a:latin typeface="Calibri" panose="020F0502020204030204" pitchFamily="34" charset="0"/>
              </a:rPr>
              <a:t>non-compliances</a:t>
            </a:r>
            <a:endParaRPr lang="en-US" sz="2000" b="0" dirty="0">
              <a:solidFill>
                <a:srgbClr val="002060"/>
              </a:solidFill>
              <a:latin typeface="Calibri" panose="020F0502020204030204" pitchFamily="34" charset="0"/>
              <a:cs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31E393B6-9FFB-4300-AACF-9CF281A5A65D}"/>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EE389F5F-B4F7-4270-8532-80EA53C26C72}"/>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8D67235A-B984-49FC-9B1C-9C2204F66BF9}"/>
              </a:ext>
            </a:extLst>
          </p:cNvPr>
          <p:cNvSpPr>
            <a:spLocks noGrp="1"/>
          </p:cNvSpPr>
          <p:nvPr>
            <p:ph type="sldNum" sz="quarter" idx="12"/>
          </p:nvPr>
        </p:nvSpPr>
        <p:spPr/>
        <p:txBody>
          <a:bodyPr/>
          <a:lstStyle/>
          <a:p>
            <a:fld id="{856227C0-AD57-4F9B-BAE3-EEFB0D0EE427}" type="slidenum">
              <a:rPr lang="en-GB" smtClean="0"/>
              <a:pPr/>
              <a:t>5</a:t>
            </a:fld>
            <a:endParaRPr lang="en-GB"/>
          </a:p>
        </p:txBody>
      </p:sp>
    </p:spTree>
    <p:extLst>
      <p:ext uri="{BB962C8B-B14F-4D97-AF65-F5344CB8AC3E}">
        <p14:creationId xmlns:p14="http://schemas.microsoft.com/office/powerpoint/2010/main" val="7578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20FB-C9BC-4E06-B217-B2205479B16A}"/>
              </a:ext>
            </a:extLst>
          </p:cNvPr>
          <p:cNvSpPr>
            <a:spLocks noGrp="1"/>
          </p:cNvSpPr>
          <p:nvPr>
            <p:ph type="title"/>
          </p:nvPr>
        </p:nvSpPr>
        <p:spPr>
          <a:xfrm>
            <a:off x="490539" y="1073148"/>
            <a:ext cx="11210924" cy="468774"/>
          </a:xfrm>
        </p:spPr>
        <p:txBody>
          <a:bodyPr/>
          <a:lstStyle/>
          <a:p>
            <a:r>
              <a:rPr lang="hu-HU" dirty="0"/>
              <a:t>SDG 8.8.2</a:t>
            </a:r>
            <a:endParaRPr lang="en-US" dirty="0"/>
          </a:p>
        </p:txBody>
      </p:sp>
      <p:sp>
        <p:nvSpPr>
          <p:cNvPr id="8" name="Content Placeholder 7">
            <a:extLst>
              <a:ext uri="{FF2B5EF4-FFF2-40B4-BE49-F238E27FC236}">
                <a16:creationId xmlns:a16="http://schemas.microsoft.com/office/drawing/2014/main" id="{3726C45A-1D68-4EEA-8B89-853E6577DCD1}"/>
              </a:ext>
            </a:extLst>
          </p:cNvPr>
          <p:cNvSpPr>
            <a:spLocks noGrp="1"/>
          </p:cNvSpPr>
          <p:nvPr>
            <p:ph idx="1"/>
          </p:nvPr>
        </p:nvSpPr>
        <p:spPr>
          <a:xfrm>
            <a:off x="468610" y="1631922"/>
            <a:ext cx="11210924" cy="4615380"/>
          </a:xfrm>
        </p:spPr>
        <p:txBody>
          <a:bodyPr/>
          <a:lstStyle/>
          <a:p>
            <a:pPr marL="285750" indent="-285750">
              <a:spcBef>
                <a:spcPts val="600"/>
              </a:spcBef>
              <a:buFont typeface="Wingdings" panose="05000000000000000000" pitchFamily="2" charset="2"/>
              <a:buChar char="§"/>
            </a:pPr>
            <a:r>
              <a:rPr lang="en-US" sz="2000" b="0" dirty="0">
                <a:latin typeface="Calibri" panose="020F0502020204030204" pitchFamily="34" charset="0"/>
                <a:cs typeface="Calibri" panose="020F0502020204030204" pitchFamily="34" charset="0"/>
              </a:rPr>
              <a:t>Transparency: the coded text can always be readily traced back to individual textual sources</a:t>
            </a:r>
          </a:p>
          <a:p>
            <a:pPr marL="285750" indent="-285750">
              <a:spcBef>
                <a:spcPts val="600"/>
              </a:spcBef>
              <a:buFont typeface="Wingdings" panose="05000000000000000000" pitchFamily="2" charset="2"/>
              <a:buChar char="§"/>
            </a:pPr>
            <a:r>
              <a:rPr lang="en-US" sz="2000" b="0" dirty="0">
                <a:latin typeface="Calibri" panose="020F0502020204030204" pitchFamily="34" charset="0"/>
                <a:ea typeface="Calibri" panose="020F0502020204030204" pitchFamily="34" charset="0"/>
                <a:cs typeface="Calibri" panose="020F0502020204030204" pitchFamily="34" charset="0"/>
              </a:rPr>
              <a:t>I</a:t>
            </a:r>
            <a:r>
              <a:rPr lang="en-US" sz="2000" b="0" dirty="0">
                <a:effectLst/>
                <a:latin typeface="Calibri" panose="020F0502020204030204" pitchFamily="34" charset="0"/>
                <a:ea typeface="Calibri" panose="020F0502020204030204" pitchFamily="34" charset="0"/>
                <a:cs typeface="Calibri" panose="020F0502020204030204" pitchFamily="34" charset="0"/>
              </a:rPr>
              <a:t>ndicator 8.8.2</a:t>
            </a:r>
          </a:p>
          <a:p>
            <a:pPr marL="537750" lvl="2" indent="-285750">
              <a:buFont typeface="Wingdings" panose="05000000000000000000" pitchFamily="2" charset="2"/>
              <a:buChar char="§"/>
            </a:pPr>
            <a:r>
              <a:rPr lang="en-US" sz="2000" b="0" i="1" dirty="0">
                <a:effectLst/>
                <a:latin typeface="Calibri" panose="020F0502020204030204" pitchFamily="34" charset="0"/>
                <a:ea typeface="Calibri" panose="020F0502020204030204" pitchFamily="34" charset="0"/>
                <a:cs typeface="Calibri" panose="020F0502020204030204" pitchFamily="34" charset="0"/>
              </a:rPr>
              <a:t>normalized score of the sum of weighted violations in law and in practice.</a:t>
            </a:r>
            <a:r>
              <a:rPr lang="en-US" sz="2000" b="0" dirty="0">
                <a:effectLst/>
                <a:latin typeface="Calibri" panose="020F0502020204030204" pitchFamily="34" charset="0"/>
                <a:ea typeface="Calibri" panose="020F0502020204030204" pitchFamily="34" charset="0"/>
                <a:cs typeface="Calibri" panose="020F0502020204030204" pitchFamily="34" charset="0"/>
              </a:rPr>
              <a:t> </a:t>
            </a:r>
          </a:p>
          <a:p>
            <a:pPr marL="537750" lvl="2" indent="-285750">
              <a:buFont typeface="Wingdings" panose="05000000000000000000" pitchFamily="2" charset="2"/>
              <a:buChar char="§"/>
            </a:pPr>
            <a:r>
              <a:rPr lang="en-US" sz="2000" b="0" i="1" dirty="0">
                <a:effectLst/>
                <a:latin typeface="Calibri" panose="020F0502020204030204" pitchFamily="34" charset="0"/>
                <a:ea typeface="Calibri" panose="020F0502020204030204" pitchFamily="34" charset="0"/>
                <a:cs typeface="Calibri" panose="020F0502020204030204" pitchFamily="34" charset="0"/>
              </a:rPr>
              <a:t>score from 0 to 10 </a:t>
            </a:r>
            <a:r>
              <a:rPr lang="en-US" sz="2000" b="0" dirty="0">
                <a:effectLst/>
                <a:latin typeface="Calibri" panose="020F0502020204030204" pitchFamily="34" charset="0"/>
                <a:ea typeface="Calibri" panose="020F0502020204030204" pitchFamily="34" charset="0"/>
                <a:cs typeface="Calibri" panose="020F0502020204030204" pitchFamily="34" charset="0"/>
              </a:rPr>
              <a:t>(0 being the best possible score and 10 being the worst possible score)</a:t>
            </a:r>
          </a:p>
          <a:p>
            <a:pPr marL="537750" lvl="2" indent="-285750">
              <a:buFont typeface="Wingdings" panose="05000000000000000000" pitchFamily="2" charset="2"/>
              <a:buChar char="§"/>
            </a:pPr>
            <a:r>
              <a:rPr lang="en-US" sz="2000" b="0" i="1" dirty="0">
                <a:latin typeface="Calibri" panose="020F0502020204030204" pitchFamily="34" charset="0"/>
                <a:ea typeface="Calibri" panose="020F0502020204030204" pitchFamily="34" charset="0"/>
                <a:cs typeface="Calibri" panose="020F0502020204030204" pitchFamily="34" charset="0"/>
              </a:rPr>
              <a:t>default worst possible score of 10</a:t>
            </a:r>
            <a:r>
              <a:rPr lang="en-US" sz="2000" b="0" dirty="0">
                <a:latin typeface="Calibri" panose="020F0502020204030204" pitchFamily="34" charset="0"/>
                <a:ea typeface="Calibri" panose="020F0502020204030204" pitchFamily="34" charset="0"/>
                <a:cs typeface="Calibri" panose="020F0502020204030204" pitchFamily="34" charset="0"/>
              </a:rPr>
              <a:t>: </a:t>
            </a:r>
            <a:r>
              <a:rPr lang="en-US" sz="2000" b="0" dirty="0">
                <a:effectLst/>
                <a:latin typeface="Calibri" panose="020F0502020204030204" pitchFamily="34" charset="0"/>
                <a:ea typeface="Calibri" panose="020F0502020204030204" pitchFamily="34" charset="0"/>
                <a:cs typeface="Calibri" panose="020F0502020204030204" pitchFamily="34" charset="0"/>
              </a:rPr>
              <a:t>all-encompassing violations of freedom of association and collective bargaining rights</a:t>
            </a:r>
            <a:endParaRPr lang="en-US" sz="2000" b="0" dirty="0">
              <a:latin typeface="Calibri" panose="020F0502020204030204" pitchFamily="34" charset="0"/>
              <a:cs typeface="Calibri" panose="020F0502020204030204" pitchFamily="34" charset="0"/>
            </a:endParaRPr>
          </a:p>
          <a:p>
            <a:pPr marL="285750" indent="-285750">
              <a:spcBef>
                <a:spcPts val="600"/>
              </a:spcBef>
              <a:buFont typeface="Wingdings" panose="05000000000000000000" pitchFamily="2" charset="2"/>
              <a:buChar char="§"/>
            </a:pPr>
            <a:r>
              <a:rPr lang="en-US" sz="2000" b="0" i="1" dirty="0">
                <a:effectLst/>
                <a:latin typeface="Calibri" panose="020F0502020204030204" pitchFamily="34" charset="0"/>
                <a:ea typeface="Calibri" panose="020F0502020204030204" pitchFamily="34" charset="0"/>
                <a:cs typeface="Calibri" panose="020F0502020204030204" pitchFamily="34" charset="0"/>
              </a:rPr>
              <a:t>“SDG indicator 8.8.2 is not intended as a tool to compare compliance among ILO member States. It should specifically be noted that reporting obligations of an ILO member State to the ILO’s supervisory system and thus ILO textual sources are different for ratifying and non-ratifying ILO member States.”</a:t>
            </a:r>
          </a:p>
          <a:p>
            <a:pPr marL="285750" indent="-285750">
              <a:spcBef>
                <a:spcPts val="600"/>
              </a:spcBef>
              <a:buFont typeface="Wingdings" panose="05000000000000000000" pitchFamily="2" charset="2"/>
              <a:buChar char="§"/>
            </a:pPr>
            <a:r>
              <a:rPr lang="en-US" sz="2000" b="0" dirty="0">
                <a:effectLst/>
                <a:latin typeface="Calibri" panose="020F0502020204030204" pitchFamily="34" charset="0"/>
                <a:ea typeface="Calibri" panose="020F0502020204030204" pitchFamily="34" charset="0"/>
                <a:cs typeface="Calibri" panose="020F0502020204030204" pitchFamily="34" charset="0"/>
              </a:rPr>
              <a:t>Progress is measured through the decrease in the reported scores. </a:t>
            </a:r>
          </a:p>
          <a:p>
            <a:pPr marL="537750" lvl="2" indent="-285750">
              <a:buFont typeface="Wingdings" panose="05000000000000000000" pitchFamily="2" charset="2"/>
              <a:buChar char="§"/>
            </a:pPr>
            <a:r>
              <a:rPr lang="en-US" sz="2000" b="0" dirty="0">
                <a:effectLst/>
                <a:latin typeface="Calibri" panose="020F0502020204030204" pitchFamily="34" charset="0"/>
                <a:ea typeface="Calibri" panose="020F0502020204030204" pitchFamily="34" charset="0"/>
                <a:cs typeface="Calibri" panose="020F0502020204030204" pitchFamily="34" charset="0"/>
              </a:rPr>
              <a:t>The ILO’s supervisory system and reporting obligation is the means through which Governments, workers’ and employers’ organizations can submit the necessary information</a:t>
            </a:r>
            <a:endParaRPr lang="en-US" sz="2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FF60B8C3-A9E0-4364-BCD6-2ACC20C1E81A}"/>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4C45BD17-A8FC-4FE2-9161-5AAE2109A5A7}"/>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E2255376-4C1A-429A-808A-434A280BF6D2}"/>
              </a:ext>
            </a:extLst>
          </p:cNvPr>
          <p:cNvSpPr>
            <a:spLocks noGrp="1"/>
          </p:cNvSpPr>
          <p:nvPr>
            <p:ph type="sldNum" sz="quarter" idx="12"/>
          </p:nvPr>
        </p:nvSpPr>
        <p:spPr/>
        <p:txBody>
          <a:bodyPr/>
          <a:lstStyle/>
          <a:p>
            <a:fld id="{856227C0-AD57-4F9B-BAE3-EEFB0D0EE427}" type="slidenum">
              <a:rPr lang="en-GB" smtClean="0"/>
              <a:pPr/>
              <a:t>6</a:t>
            </a:fld>
            <a:endParaRPr lang="en-GB"/>
          </a:p>
        </p:txBody>
      </p:sp>
    </p:spTree>
    <p:extLst>
      <p:ext uri="{BB962C8B-B14F-4D97-AF65-F5344CB8AC3E}">
        <p14:creationId xmlns:p14="http://schemas.microsoft.com/office/powerpoint/2010/main" val="393926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F0CA64F-902E-485A-B743-E52E8F125C72}"/>
              </a:ext>
            </a:extLst>
          </p:cNvPr>
          <p:cNvSpPr>
            <a:spLocks noGrp="1"/>
          </p:cNvSpPr>
          <p:nvPr>
            <p:ph sz="half" idx="2"/>
          </p:nvPr>
        </p:nvSpPr>
        <p:spPr>
          <a:xfrm>
            <a:off x="6323675" y="1168630"/>
            <a:ext cx="5330094" cy="1602850"/>
          </a:xfrm>
        </p:spPr>
        <p:txBody>
          <a:bodyPr/>
          <a:lstStyle/>
          <a:p>
            <a:pPr algn="just">
              <a:spcBef>
                <a:spcPts val="600"/>
              </a:spcBef>
            </a:pPr>
            <a:r>
              <a:rPr lang="en-US" sz="900" b="1" kern="1800" dirty="0">
                <a:solidFill>
                  <a:srgbClr val="B92517"/>
                </a:solidFill>
                <a:effectLst/>
                <a:latin typeface="Times New Roman" panose="02020603050405020304" pitchFamily="18" charset="0"/>
                <a:ea typeface="Times New Roman" panose="02020603050405020304" pitchFamily="18" charset="0"/>
                <a:cs typeface="Times New Roman" panose="02020603050405020304" pitchFamily="18" charset="0"/>
              </a:rPr>
              <a:t>Observation (CEACR) - adopted 2018, published 108th ILC session (2019)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900" b="1" i="1" u="sng" dirty="0">
                <a:solidFill>
                  <a:srgbClr val="0000FF"/>
                </a:solidFill>
                <a:effectLst/>
                <a:latin typeface="Times New Roman" panose="02020603050405020304" pitchFamily="18" charset="0"/>
                <a:ea typeface="Times New Roman" panose="02020603050405020304" pitchFamily="18" charset="0"/>
                <a:hlinkClick r:id="rId3"/>
              </a:rPr>
              <a:t>Right to </a:t>
            </a:r>
            <a:r>
              <a:rPr lang="en-US" sz="900" b="1" i="1" u="sng" dirty="0" err="1">
                <a:solidFill>
                  <a:srgbClr val="0000FF"/>
                </a:solidFill>
                <a:effectLst/>
                <a:latin typeface="Times New Roman" panose="02020603050405020304" pitchFamily="18" charset="0"/>
                <a:ea typeface="Times New Roman" panose="02020603050405020304" pitchFamily="18" charset="0"/>
                <a:hlinkClick r:id="rId3"/>
              </a:rPr>
              <a:t>Organise</a:t>
            </a:r>
            <a:r>
              <a:rPr lang="en-US" sz="900" b="1" i="1" u="sng" dirty="0">
                <a:solidFill>
                  <a:srgbClr val="0000FF"/>
                </a:solidFill>
                <a:effectLst/>
                <a:latin typeface="Times New Roman" panose="02020603050405020304" pitchFamily="18" charset="0"/>
                <a:ea typeface="Times New Roman" panose="02020603050405020304" pitchFamily="18" charset="0"/>
                <a:hlinkClick r:id="rId3"/>
              </a:rPr>
              <a:t> and Collective Bargaining Convention, 1949 (No. 98)</a:t>
            </a:r>
            <a:r>
              <a:rPr lang="en-US" sz="900" b="1" i="1" dirty="0">
                <a:solidFill>
                  <a:srgbClr val="000000"/>
                </a:solidFill>
                <a:effectLst/>
                <a:latin typeface="Times New Roman" panose="02020603050405020304" pitchFamily="18" charset="0"/>
                <a:ea typeface="Times New Roman" panose="02020603050405020304" pitchFamily="18" charset="0"/>
              </a:rPr>
              <a:t> - </a:t>
            </a:r>
            <a:r>
              <a:rPr lang="hu-HU" sz="900" b="1" i="1" dirty="0">
                <a:solidFill>
                  <a:srgbClr val="000000"/>
                </a:solidFill>
                <a:effectLst/>
                <a:latin typeface="Times New Roman" panose="02020603050405020304" pitchFamily="18" charset="0"/>
                <a:ea typeface="Times New Roman" panose="02020603050405020304" pitchFamily="18" charset="0"/>
              </a:rPr>
              <a:t>XXX</a:t>
            </a:r>
            <a:r>
              <a:rPr lang="en-US" sz="900" b="1" i="1" dirty="0">
                <a:solidFill>
                  <a:srgbClr val="000000"/>
                </a:solidFill>
                <a:effectLst/>
                <a:latin typeface="Times New Roman" panose="02020603050405020304" pitchFamily="18" charset="0"/>
                <a:ea typeface="Times New Roman" panose="02020603050405020304" pitchFamily="18" charset="0"/>
              </a:rPr>
              <a:t> (Ratification: </a:t>
            </a:r>
            <a:r>
              <a:rPr lang="hu-HU" sz="900" b="1" i="1" dirty="0">
                <a:solidFill>
                  <a:srgbClr val="000000"/>
                </a:solidFill>
                <a:effectLst/>
                <a:latin typeface="Times New Roman" panose="02020603050405020304" pitchFamily="18" charset="0"/>
                <a:ea typeface="Times New Roman" panose="02020603050405020304" pitchFamily="18" charset="0"/>
              </a:rPr>
              <a:t>XXX</a:t>
            </a:r>
            <a:r>
              <a:rPr lang="en-US" sz="900" b="1" i="1" dirty="0">
                <a:solidFill>
                  <a:srgbClr val="000000"/>
                </a:solidFill>
                <a:effectLst/>
                <a:latin typeface="Times New Roman" panose="02020603050405020304" pitchFamily="18" charset="0"/>
                <a:ea typeface="Times New Roman" panose="02020603050405020304" pitchFamily="18" charset="0"/>
              </a:rPr>
              <a:t>)</a:t>
            </a:r>
            <a:endParaRPr lang="hu-HU" sz="900" b="1" i="1" dirty="0">
              <a:solidFill>
                <a:srgbClr val="000000"/>
              </a:solidFill>
              <a:effectLst/>
              <a:latin typeface="Times New Roman" panose="02020603050405020304" pitchFamily="18" charset="0"/>
              <a:ea typeface="Times New Roman" panose="02020603050405020304" pitchFamily="18" charset="0"/>
            </a:endParaRPr>
          </a:p>
          <a:p>
            <a:pPr algn="just">
              <a:spcBef>
                <a:spcPts val="600"/>
              </a:spcBef>
            </a:pPr>
            <a:r>
              <a:rPr lang="en-US" sz="900" dirty="0">
                <a:solidFill>
                  <a:srgbClr val="B92517"/>
                </a:solidFill>
                <a:effectLst/>
                <a:latin typeface="Times New Roman" panose="02020603050405020304" pitchFamily="18" charset="0"/>
                <a:ea typeface="Times New Roman" panose="02020603050405020304" pitchFamily="18" charset="0"/>
                <a:cs typeface="Times New Roman" panose="02020603050405020304" pitchFamily="18" charset="0"/>
              </a:rPr>
              <a:t>Articles 4 and 6 of the Convention. Scope of the Convention. Agricultural workers and dockworkers. </a:t>
            </a:r>
            <a:r>
              <a:rPr lang="en-US" sz="900" b="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 Committee noted previously the Government’s intention to pursue </a:t>
            </a:r>
            <a:r>
              <a:rPr lang="en-US" sz="900" b="0" dirty="0">
                <a:solidFill>
                  <a:srgbClr val="333333"/>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revision of the General </a:t>
            </a:r>
            <a:r>
              <a:rPr lang="en-US" sz="900" b="0" dirty="0" err="1">
                <a:solidFill>
                  <a:srgbClr val="333333"/>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Labour</a:t>
            </a:r>
            <a:r>
              <a:rPr lang="en-US" sz="900" b="0" dirty="0">
                <a:solidFill>
                  <a:srgbClr val="333333"/>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Act</a:t>
            </a:r>
            <a:r>
              <a:rPr lang="en-US" sz="900" b="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Title XI of which contains provisions on collective bargaining and the adoption of measures to guarantee </a:t>
            </a:r>
            <a:r>
              <a:rPr lang="en-US" sz="900" b="0" dirty="0">
                <a:solidFill>
                  <a:srgbClr val="FFFFFF"/>
                </a:solidFill>
                <a:effectLst/>
                <a:highlight>
                  <a:srgbClr val="008080"/>
                </a:highlight>
                <a:latin typeface="Times New Roman" panose="02020603050405020304" pitchFamily="18" charset="0"/>
                <a:ea typeface="Times New Roman" panose="02020603050405020304" pitchFamily="18" charset="0"/>
                <a:cs typeface="Times New Roman" panose="02020603050405020304" pitchFamily="18" charset="0"/>
              </a:rPr>
              <a:t>agricultural workers and dockworkers</a:t>
            </a:r>
            <a:r>
              <a:rPr lang="en-US" sz="900" b="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the rights laid down in the Convention. The Committee notes that, in its report, the Government states that the revision of the legislation is still in process. The Committee noted previously the Government’s statement that the draft </a:t>
            </a:r>
            <a:r>
              <a:rPr lang="en-US" sz="900" b="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Labour</a:t>
            </a:r>
            <a:r>
              <a:rPr lang="en-US" sz="900" b="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Code provided for adaptation of the application of its provisions to the specific characteristics of the work performed by agricultural workers and dockworkers. </a:t>
            </a:r>
            <a:r>
              <a:rPr lang="en-US" sz="9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 Committee requests the Government to provide information on the status of the draft legislation and trusts that it will guarantee for agricultural workers and dockworkers the rights laid down in the Convention.</a:t>
            </a:r>
            <a:endParaRPr lang="hu-HU" sz="9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GB" sz="900" b="1" dirty="0">
                <a:solidFill>
                  <a:srgbClr val="002060"/>
                </a:solidFill>
                <a:effectLst/>
                <a:highlight>
                  <a:srgbClr val="C0C0C0"/>
                </a:highlight>
                <a:latin typeface="Times New Roman" panose="02020603050405020304" pitchFamily="18" charset="0"/>
                <a:ea typeface="Calibri" panose="020F0502020204030204" pitchFamily="34" charset="0"/>
              </a:rPr>
              <a:t>[65: In law exclusion of other workers from the right to collective bargaining, in law]</a:t>
            </a:r>
            <a:endParaRPr lang="en-US" sz="1000" dirty="0">
              <a:solidFill>
                <a:srgbClr val="002060"/>
              </a:solidFill>
            </a:endParaRPr>
          </a:p>
        </p:txBody>
      </p:sp>
      <p:sp>
        <p:nvSpPr>
          <p:cNvPr id="4" name="Date Placeholder 3">
            <a:extLst>
              <a:ext uri="{FF2B5EF4-FFF2-40B4-BE49-F238E27FC236}">
                <a16:creationId xmlns:a16="http://schemas.microsoft.com/office/drawing/2014/main" id="{582C2FF5-C3B1-4B17-A55E-D3D9E99E5FC6}"/>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D9EDAD1B-DAA8-4606-902B-22626F389D6E}"/>
              </a:ext>
            </a:extLst>
          </p:cNvPr>
          <p:cNvSpPr>
            <a:spLocks noGrp="1"/>
          </p:cNvSpPr>
          <p:nvPr>
            <p:ph type="ftr" sz="quarter" idx="11"/>
          </p:nvPr>
        </p:nvSpPr>
        <p:spPr/>
        <p:txBody>
          <a:bodyPr/>
          <a:lstStyle/>
          <a:p>
            <a:r>
              <a:rPr lang="en-GB"/>
              <a:t>Advancing social justice, promoting decent work</a:t>
            </a:r>
          </a:p>
        </p:txBody>
      </p:sp>
      <p:sp>
        <p:nvSpPr>
          <p:cNvPr id="6" name="Slide Number Placeholder 5">
            <a:extLst>
              <a:ext uri="{FF2B5EF4-FFF2-40B4-BE49-F238E27FC236}">
                <a16:creationId xmlns:a16="http://schemas.microsoft.com/office/drawing/2014/main" id="{FE6650DB-E9B1-42B6-AC93-343B2DDF48BA}"/>
              </a:ext>
            </a:extLst>
          </p:cNvPr>
          <p:cNvSpPr>
            <a:spLocks noGrp="1"/>
          </p:cNvSpPr>
          <p:nvPr>
            <p:ph type="sldNum" sz="quarter" idx="12"/>
          </p:nvPr>
        </p:nvSpPr>
        <p:spPr/>
        <p:txBody>
          <a:bodyPr/>
          <a:lstStyle/>
          <a:p>
            <a:fld id="{856227C0-AD57-4F9B-BAE3-EEFB0D0EE427}" type="slidenum">
              <a:rPr lang="en-GB" smtClean="0"/>
              <a:pPr/>
              <a:t>7</a:t>
            </a:fld>
            <a:endParaRPr lang="en-GB"/>
          </a:p>
        </p:txBody>
      </p:sp>
      <p:pic>
        <p:nvPicPr>
          <p:cNvPr id="11" name="Content Placeholder 4">
            <a:extLst>
              <a:ext uri="{FF2B5EF4-FFF2-40B4-BE49-F238E27FC236}">
                <a16:creationId xmlns:a16="http://schemas.microsoft.com/office/drawing/2014/main" id="{22B62EB1-0C8D-4EEC-848F-9E952D5D2117}"/>
              </a:ext>
            </a:extLst>
          </p:cNvPr>
          <p:cNvPicPr>
            <a:picLocks noGrp="1" noChangeAspect="1"/>
          </p:cNvPicPr>
          <p:nvPr>
            <p:ph sz="half" idx="13"/>
          </p:nvPr>
        </p:nvPicPr>
        <p:blipFill>
          <a:blip r:embed="rId4">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1031474" y="1209394"/>
            <a:ext cx="4523590" cy="2106357"/>
          </a:xfrm>
          <a:prstGeom prst="rect">
            <a:avLst/>
          </a:prstGeom>
        </p:spPr>
      </p:pic>
      <p:pic>
        <p:nvPicPr>
          <p:cNvPr id="15" name="Picture 14">
            <a:extLst>
              <a:ext uri="{FF2B5EF4-FFF2-40B4-BE49-F238E27FC236}">
                <a16:creationId xmlns:a16="http://schemas.microsoft.com/office/drawing/2014/main" id="{67D9EEA0-7883-4AC0-9CA7-851067C92DB7}"/>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6228460" y="3698463"/>
            <a:ext cx="5377787" cy="1990907"/>
          </a:xfrm>
          <a:prstGeom prst="rect">
            <a:avLst/>
          </a:prstGeom>
        </p:spPr>
      </p:pic>
      <p:graphicFrame>
        <p:nvGraphicFramePr>
          <p:cNvPr id="18" name="Table 17">
            <a:extLst>
              <a:ext uri="{FF2B5EF4-FFF2-40B4-BE49-F238E27FC236}">
                <a16:creationId xmlns:a16="http://schemas.microsoft.com/office/drawing/2014/main" id="{48190CBA-3FD1-4C80-AE30-15110EC6211E}"/>
              </a:ext>
            </a:extLst>
          </p:cNvPr>
          <p:cNvGraphicFramePr>
            <a:graphicFrameLocks noGrp="1"/>
          </p:cNvGraphicFramePr>
          <p:nvPr>
            <p:extLst>
              <p:ext uri="{D42A27DB-BD31-4B8C-83A1-F6EECF244321}">
                <p14:modId xmlns:p14="http://schemas.microsoft.com/office/powerpoint/2010/main" val="741234736"/>
              </p:ext>
            </p:extLst>
          </p:nvPr>
        </p:nvGraphicFramePr>
        <p:xfrm>
          <a:off x="762635" y="3668899"/>
          <a:ext cx="5067797" cy="2135229"/>
        </p:xfrm>
        <a:graphic>
          <a:graphicData uri="http://schemas.openxmlformats.org/drawingml/2006/table">
            <a:tbl>
              <a:tblPr>
                <a:tableStyleId>{073A0DAA-6AF3-43AB-8588-CEC1D06C72B9}</a:tableStyleId>
              </a:tblPr>
              <a:tblGrid>
                <a:gridCol w="376736">
                  <a:extLst>
                    <a:ext uri="{9D8B030D-6E8A-4147-A177-3AD203B41FA5}">
                      <a16:colId xmlns:a16="http://schemas.microsoft.com/office/drawing/2014/main" val="3098354660"/>
                    </a:ext>
                  </a:extLst>
                </a:gridCol>
                <a:gridCol w="2365549">
                  <a:extLst>
                    <a:ext uri="{9D8B030D-6E8A-4147-A177-3AD203B41FA5}">
                      <a16:colId xmlns:a16="http://schemas.microsoft.com/office/drawing/2014/main" val="553491623"/>
                    </a:ext>
                  </a:extLst>
                </a:gridCol>
                <a:gridCol w="581378">
                  <a:extLst>
                    <a:ext uri="{9D8B030D-6E8A-4147-A177-3AD203B41FA5}">
                      <a16:colId xmlns:a16="http://schemas.microsoft.com/office/drawing/2014/main" val="537634710"/>
                    </a:ext>
                  </a:extLst>
                </a:gridCol>
                <a:gridCol w="581378">
                  <a:extLst>
                    <a:ext uri="{9D8B030D-6E8A-4147-A177-3AD203B41FA5}">
                      <a16:colId xmlns:a16="http://schemas.microsoft.com/office/drawing/2014/main" val="3258869188"/>
                    </a:ext>
                  </a:extLst>
                </a:gridCol>
                <a:gridCol w="581378">
                  <a:extLst>
                    <a:ext uri="{9D8B030D-6E8A-4147-A177-3AD203B41FA5}">
                      <a16:colId xmlns:a16="http://schemas.microsoft.com/office/drawing/2014/main" val="3424701974"/>
                    </a:ext>
                  </a:extLst>
                </a:gridCol>
                <a:gridCol w="581378">
                  <a:extLst>
                    <a:ext uri="{9D8B030D-6E8A-4147-A177-3AD203B41FA5}">
                      <a16:colId xmlns:a16="http://schemas.microsoft.com/office/drawing/2014/main" val="2663340308"/>
                    </a:ext>
                  </a:extLst>
                </a:gridCol>
              </a:tblGrid>
              <a:tr h="364978">
                <a:tc gridSpan="2">
                  <a:txBody>
                    <a:bodyPr/>
                    <a:lstStyle/>
                    <a:p>
                      <a:pPr>
                        <a:lnSpc>
                          <a:spcPct val="107000"/>
                        </a:lnSpc>
                        <a:spcAft>
                          <a:spcPts val="0"/>
                        </a:spcAft>
                      </a:pPr>
                      <a:r>
                        <a:rPr lang="en-US" sz="900" b="1" dirty="0">
                          <a:solidFill>
                            <a:schemeClr val="bg1"/>
                          </a:solidFill>
                          <a:effectLst/>
                          <a:latin typeface="Arial Narrow" panose="020B0606020202030204" pitchFamily="34" charset="0"/>
                        </a:rPr>
                        <a:t>Evaluation criteria</a:t>
                      </a:r>
                      <a:endParaRPr lang="en-US" sz="9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65000"/>
                      </a:schemeClr>
                    </a:solidFill>
                  </a:tcPr>
                </a:tc>
                <a:tc hMerge="1">
                  <a:txBody>
                    <a:bodyPr/>
                    <a:lstStyle/>
                    <a:p>
                      <a:endParaRPr lang="en-US"/>
                    </a:p>
                  </a:txBody>
                  <a:tcPr/>
                </a:tc>
                <a:tc>
                  <a:txBody>
                    <a:bodyPr/>
                    <a:lstStyle/>
                    <a:p>
                      <a:pPr algn="ctr"/>
                      <a:r>
                        <a:rPr lang="en-US" sz="900" b="1" dirty="0">
                          <a:solidFill>
                            <a:schemeClr val="bg1"/>
                          </a:solidFill>
                          <a:effectLst/>
                          <a:latin typeface="Arial Narrow" panose="020B0606020202030204" pitchFamily="34" charset="0"/>
                        </a:rPr>
                        <a:t>Textual coding</a:t>
                      </a:r>
                      <a:endParaRPr lang="en-US" sz="900" b="1" dirty="0">
                        <a:solidFill>
                          <a:schemeClr val="bg1"/>
                        </a:solidFill>
                        <a:latin typeface="Arial Narrow" panose="020B0606020202030204" pitchFamily="34" charset="0"/>
                      </a:endParaRPr>
                    </a:p>
                  </a:txBody>
                  <a:tcPr marL="47734" marR="47734" marT="0" marB="0">
                    <a:solidFill>
                      <a:schemeClr val="bg1">
                        <a:lumMod val="65000"/>
                      </a:schemeClr>
                    </a:solidFill>
                  </a:tcPr>
                </a:tc>
                <a:tc>
                  <a:txBody>
                    <a:bodyPr/>
                    <a:lstStyle/>
                    <a:p>
                      <a:pPr algn="ctr"/>
                      <a:r>
                        <a:rPr lang="en-US" sz="900" b="1" dirty="0">
                          <a:solidFill>
                            <a:schemeClr val="bg1"/>
                          </a:solidFill>
                          <a:effectLst/>
                          <a:latin typeface="Arial Narrow" panose="020B0606020202030204" pitchFamily="34" charset="0"/>
                        </a:rPr>
                        <a:t>Binary coding</a:t>
                      </a:r>
                      <a:endParaRPr lang="en-US" sz="900" b="1" dirty="0">
                        <a:solidFill>
                          <a:schemeClr val="bg1"/>
                        </a:solidFill>
                        <a:latin typeface="Arial Narrow" panose="020B0606020202030204" pitchFamily="34" charset="0"/>
                      </a:endParaRPr>
                    </a:p>
                  </a:txBody>
                  <a:tcPr marL="47734" marR="47734" marT="0" marB="0">
                    <a:solidFill>
                      <a:schemeClr val="bg1">
                        <a:lumMod val="65000"/>
                      </a:schemeClr>
                    </a:solidFill>
                  </a:tcPr>
                </a:tc>
                <a:tc>
                  <a:txBody>
                    <a:bodyPr/>
                    <a:lstStyle/>
                    <a:p>
                      <a:pPr algn="ctr"/>
                      <a:r>
                        <a:rPr lang="en-US" sz="900" b="1" dirty="0">
                          <a:solidFill>
                            <a:schemeClr val="bg1"/>
                          </a:solidFill>
                          <a:effectLst/>
                          <a:latin typeface="Arial Narrow" panose="020B0606020202030204" pitchFamily="34" charset="0"/>
                        </a:rPr>
                        <a:t>Weights</a:t>
                      </a:r>
                      <a:endParaRPr lang="en-US" sz="1100" b="1" dirty="0">
                        <a:solidFill>
                          <a:schemeClr val="bg1"/>
                        </a:solidFill>
                        <a:latin typeface="Arial Narrow" panose="020B0606020202030204" pitchFamily="34" charset="0"/>
                      </a:endParaRPr>
                    </a:p>
                  </a:txBody>
                  <a:tcPr marL="47734" marR="47734" marT="0" marB="0">
                    <a:solidFill>
                      <a:schemeClr val="bg1">
                        <a:lumMod val="65000"/>
                      </a:schemeClr>
                    </a:solidFill>
                  </a:tcPr>
                </a:tc>
                <a:tc>
                  <a:txBody>
                    <a:bodyPr/>
                    <a:lstStyle/>
                    <a:p>
                      <a:pPr algn="ctr"/>
                      <a:r>
                        <a:rPr lang="en-US" sz="900" b="1" dirty="0">
                          <a:solidFill>
                            <a:schemeClr val="bg1"/>
                          </a:solidFill>
                          <a:effectLst/>
                          <a:latin typeface="Arial Narrow" panose="020B0606020202030204" pitchFamily="34" charset="0"/>
                        </a:rPr>
                        <a:t>Binary coding x Weights</a:t>
                      </a:r>
                      <a:endParaRPr lang="en-US" sz="1100" b="1" dirty="0">
                        <a:solidFill>
                          <a:schemeClr val="bg1"/>
                        </a:solidFill>
                        <a:latin typeface="Arial Narrow" panose="020B0606020202030204" pitchFamily="34" charset="0"/>
                      </a:endParaRPr>
                    </a:p>
                  </a:txBody>
                  <a:tcPr marL="47734" marR="47734" marT="0" marB="0">
                    <a:solidFill>
                      <a:schemeClr val="bg1">
                        <a:lumMod val="65000"/>
                      </a:schemeClr>
                    </a:solidFill>
                  </a:tcPr>
                </a:tc>
                <a:extLst>
                  <a:ext uri="{0D108BD9-81ED-4DB2-BD59-A6C34878D82A}">
                    <a16:rowId xmlns:a16="http://schemas.microsoft.com/office/drawing/2014/main" val="704821055"/>
                  </a:ext>
                </a:extLst>
              </a:tr>
              <a:tr h="158186">
                <a:tc gridSpan="6">
                  <a:txBody>
                    <a:bodyPr/>
                    <a:lstStyle/>
                    <a:p>
                      <a:pPr>
                        <a:lnSpc>
                          <a:spcPct val="107000"/>
                        </a:lnSpc>
                        <a:spcAft>
                          <a:spcPts val="0"/>
                        </a:spcAft>
                      </a:pPr>
                      <a:r>
                        <a:rPr lang="en-US" sz="900" b="1" dirty="0">
                          <a:effectLst/>
                          <a:latin typeface="Arial Narrow" panose="020B0606020202030204" pitchFamily="34" charset="0"/>
                        </a:rPr>
                        <a:t>II a. Right of workers to establish and join organizations in law</a:t>
                      </a:r>
                      <a:endParaRPr lang="en-US" sz="9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03025"/>
                  </a:ext>
                </a:extLst>
              </a:tr>
              <a:tr h="330036">
                <a:tc>
                  <a:txBody>
                    <a:bodyPr/>
                    <a:lstStyle/>
                    <a:p>
                      <a:pPr>
                        <a:lnSpc>
                          <a:spcPct val="107000"/>
                        </a:lnSpc>
                        <a:spcAft>
                          <a:spcPts val="0"/>
                        </a:spcAft>
                      </a:pPr>
                      <a:r>
                        <a:rPr lang="en-US" sz="900" dirty="0">
                          <a:effectLst/>
                          <a:latin typeface="Arial Narrow" panose="020B0606020202030204" pitchFamily="34" charset="0"/>
                        </a:rPr>
                        <a:t>2</a:t>
                      </a:r>
                      <a:r>
                        <a:rPr lang="hu-HU" sz="900" dirty="0">
                          <a:effectLst/>
                          <a:latin typeface="Arial Narrow" panose="020B0606020202030204" pitchFamily="34" charset="0"/>
                        </a:rPr>
                        <a:t>4</a:t>
                      </a:r>
                      <a:r>
                        <a:rPr lang="en-US" sz="900" dirty="0">
                          <a:effectLst/>
                          <a:latin typeface="Arial Narrow" panose="020B0606020202030204" pitchFamily="34" charset="0"/>
                        </a:rPr>
                        <a:t> </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nSpc>
                          <a:spcPct val="107000"/>
                        </a:lnSpc>
                        <a:spcAft>
                          <a:spcPts val="0"/>
                        </a:spcAft>
                      </a:pPr>
                      <a:r>
                        <a:rPr lang="en-US" sz="900" dirty="0">
                          <a:effectLst/>
                          <a:latin typeface="Arial Narrow" panose="020B0606020202030204" pitchFamily="34" charset="0"/>
                        </a:rPr>
                        <a:t>Exclusion of workers from the right to establish and join organizations </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en-US" sz="900" dirty="0">
                          <a:effectLst/>
                          <a:latin typeface="Arial Narrow" panose="020B0606020202030204" pitchFamily="34" charset="0"/>
                        </a:rPr>
                        <a:t>a</a:t>
                      </a:r>
                      <a:r>
                        <a:rPr lang="hu-HU" sz="900" dirty="0">
                          <a:effectLst/>
                          <a:latin typeface="Arial Narrow" panose="020B0606020202030204" pitchFamily="34" charset="0"/>
                        </a:rPr>
                        <a:t>bf</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r>
                        <a:rPr lang="en-US" sz="900" dirty="0">
                          <a:effectLst/>
                          <a:latin typeface="Arial Narrow" panose="020B0606020202030204" pitchFamily="34" charset="0"/>
                        </a:rPr>
                        <a:t>1</a:t>
                      </a:r>
                      <a:endParaRPr lang="en-US" sz="1100" dirty="0">
                        <a:latin typeface="Arial Narrow" panose="020B060602020203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en-US" sz="900">
                          <a:effectLst/>
                          <a:latin typeface="Arial Narrow" panose="020B0606020202030204" pitchFamily="34" charset="0"/>
                        </a:rPr>
                        <a:t>1.86</a:t>
                      </a:r>
                      <a:endParaRPr lang="en-US" sz="90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en-US" sz="900" dirty="0">
                          <a:effectLst/>
                          <a:latin typeface="Arial Narrow" panose="020B0606020202030204" pitchFamily="34" charset="0"/>
                        </a:rPr>
                        <a:t>1.86</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extLst>
                  <a:ext uri="{0D108BD9-81ED-4DB2-BD59-A6C34878D82A}">
                    <a16:rowId xmlns:a16="http://schemas.microsoft.com/office/drawing/2014/main" val="102095045"/>
                  </a:ext>
                </a:extLst>
              </a:tr>
              <a:tr h="330036">
                <a:tc>
                  <a:txBody>
                    <a:bodyPr/>
                    <a:lstStyle/>
                    <a:p>
                      <a:pPr>
                        <a:lnSpc>
                          <a:spcPct val="107000"/>
                        </a:lnSpc>
                        <a:spcAft>
                          <a:spcPts val="0"/>
                        </a:spcAft>
                      </a:pPr>
                      <a:r>
                        <a:rPr lang="en-US" sz="900" dirty="0">
                          <a:effectLst/>
                          <a:latin typeface="Arial Narrow" panose="020B0606020202030204" pitchFamily="34" charset="0"/>
                        </a:rPr>
                        <a:t>3</a:t>
                      </a:r>
                      <a:r>
                        <a:rPr lang="hu-HU" sz="900" dirty="0">
                          <a:effectLst/>
                          <a:latin typeface="Arial Narrow" panose="020B0606020202030204" pitchFamily="34" charset="0"/>
                        </a:rPr>
                        <a:t>0</a:t>
                      </a:r>
                      <a:r>
                        <a:rPr lang="en-US" sz="900" dirty="0">
                          <a:effectLst/>
                          <a:latin typeface="Arial Narrow" panose="020B0606020202030204" pitchFamily="34" charset="0"/>
                        </a:rPr>
                        <a:t> </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nSpc>
                          <a:spcPct val="107000"/>
                        </a:lnSpc>
                        <a:spcAft>
                          <a:spcPts val="0"/>
                        </a:spcAft>
                      </a:pPr>
                      <a:r>
                        <a:rPr lang="en-US" sz="900" dirty="0">
                          <a:effectLst/>
                          <a:latin typeface="Arial Narrow" panose="020B0606020202030204" pitchFamily="34" charset="0"/>
                        </a:rPr>
                        <a:t>Lack of adequate legal guarantees against anti-union discriminatory measures </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en-US" sz="900" dirty="0">
                          <a:effectLst/>
                          <a:latin typeface="Arial Narrow" panose="020B0606020202030204" pitchFamily="34" charset="0"/>
                        </a:rPr>
                        <a:t>a</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r>
                        <a:rPr lang="en-US" sz="900">
                          <a:effectLst/>
                          <a:latin typeface="Arial Narrow" panose="020B0606020202030204" pitchFamily="34" charset="0"/>
                        </a:rPr>
                        <a:t>1</a:t>
                      </a:r>
                      <a:endParaRPr lang="en-US" sz="1100">
                        <a:latin typeface="Arial Narrow" panose="020B060602020203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en-US" sz="900" dirty="0">
                          <a:effectLst/>
                          <a:latin typeface="Arial Narrow" panose="020B0606020202030204" pitchFamily="34" charset="0"/>
                        </a:rPr>
                        <a:t>1.75</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en-US" sz="900" dirty="0">
                          <a:effectLst/>
                          <a:latin typeface="Arial Narrow" panose="020B0606020202030204" pitchFamily="34" charset="0"/>
                        </a:rPr>
                        <a:t>1.75</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extLst>
                  <a:ext uri="{0D108BD9-81ED-4DB2-BD59-A6C34878D82A}">
                    <a16:rowId xmlns:a16="http://schemas.microsoft.com/office/drawing/2014/main" val="88706794"/>
                  </a:ext>
                </a:extLst>
              </a:tr>
              <a:tr h="158186">
                <a:tc gridSpan="6">
                  <a:txBody>
                    <a:bodyPr/>
                    <a:lstStyle/>
                    <a:p>
                      <a:pPr algn="l">
                        <a:lnSpc>
                          <a:spcPct val="107000"/>
                        </a:lnSpc>
                        <a:spcAft>
                          <a:spcPts val="0"/>
                        </a:spcAft>
                      </a:pPr>
                      <a:r>
                        <a:rPr lang="en-US" sz="900" b="1" dirty="0">
                          <a:effectLst/>
                          <a:latin typeface="Arial Narrow" panose="020B0606020202030204" pitchFamily="34" charset="0"/>
                        </a:rPr>
                        <a:t>II b. Right of workers to establish and join organizations in practice</a:t>
                      </a:r>
                      <a:endParaRPr lang="en-US" sz="9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0080965"/>
                  </a:ext>
                </a:extLst>
              </a:tr>
              <a:tr h="160311">
                <a:tc>
                  <a:txBody>
                    <a:bodyPr/>
                    <a:lstStyle/>
                    <a:p>
                      <a:pPr>
                        <a:lnSpc>
                          <a:spcPct val="107000"/>
                        </a:lnSpc>
                        <a:spcAft>
                          <a:spcPts val="0"/>
                        </a:spcAft>
                      </a:pPr>
                      <a:r>
                        <a:rPr lang="en-US" sz="900" dirty="0">
                          <a:effectLst/>
                          <a:latin typeface="Arial Narrow" panose="020B0606020202030204" pitchFamily="34" charset="0"/>
                        </a:rPr>
                        <a:t>3</a:t>
                      </a:r>
                      <a:r>
                        <a:rPr lang="hu-HU" sz="900" dirty="0">
                          <a:effectLst/>
                          <a:latin typeface="Arial Narrow" panose="020B0606020202030204" pitchFamily="34" charset="0"/>
                        </a:rPr>
                        <a:t>7</a:t>
                      </a:r>
                      <a:r>
                        <a:rPr lang="en-US" sz="900" dirty="0">
                          <a:effectLst/>
                          <a:latin typeface="Arial Narrow" panose="020B0606020202030204" pitchFamily="34" charset="0"/>
                        </a:rPr>
                        <a:t> </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nSpc>
                          <a:spcPct val="107000"/>
                        </a:lnSpc>
                        <a:spcAft>
                          <a:spcPts val="0"/>
                        </a:spcAft>
                      </a:pPr>
                      <a:r>
                        <a:rPr lang="en-US" sz="900">
                          <a:effectLst/>
                          <a:latin typeface="Arial Narrow" panose="020B0606020202030204" pitchFamily="34" charset="0"/>
                        </a:rPr>
                        <a:t>Previous authorization requirements </a:t>
                      </a:r>
                      <a:endParaRPr lang="en-US" sz="90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hu-HU"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af</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r>
                        <a:rPr lang="en-US" sz="900">
                          <a:effectLst/>
                          <a:latin typeface="Arial Narrow" panose="020B0606020202030204" pitchFamily="34" charset="0"/>
                        </a:rPr>
                        <a:t>1</a:t>
                      </a:r>
                      <a:endParaRPr lang="en-US" sz="1100">
                        <a:latin typeface="Arial Narrow" panose="020B060602020203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en-US" sz="900">
                          <a:effectLst/>
                          <a:latin typeface="Arial Narrow" panose="020B0606020202030204" pitchFamily="34" charset="0"/>
                        </a:rPr>
                        <a:t>1.70</a:t>
                      </a:r>
                      <a:endParaRPr lang="en-US" sz="90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en-US" sz="900" dirty="0">
                          <a:effectLst/>
                          <a:latin typeface="Arial Narrow" panose="020B0606020202030204" pitchFamily="34" charset="0"/>
                        </a:rPr>
                        <a:t>1.70</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extLst>
                  <a:ext uri="{0D108BD9-81ED-4DB2-BD59-A6C34878D82A}">
                    <a16:rowId xmlns:a16="http://schemas.microsoft.com/office/drawing/2014/main" val="375530787"/>
                  </a:ext>
                </a:extLst>
              </a:tr>
              <a:tr h="160311">
                <a:tc>
                  <a:txBody>
                    <a:bodyPr/>
                    <a:lstStyle/>
                    <a:p>
                      <a:pPr>
                        <a:lnSpc>
                          <a:spcPct val="107000"/>
                        </a:lnSpc>
                        <a:spcAft>
                          <a:spcPts val="0"/>
                        </a:spcAft>
                      </a:pPr>
                      <a:r>
                        <a:rPr lang="en-US" sz="900" dirty="0">
                          <a:effectLst/>
                          <a:latin typeface="Arial Narrow" panose="020B0606020202030204" pitchFamily="34" charset="0"/>
                        </a:rPr>
                        <a:t>4</a:t>
                      </a:r>
                      <a:r>
                        <a:rPr lang="hu-HU" sz="900" dirty="0">
                          <a:effectLst/>
                          <a:latin typeface="Arial Narrow" panose="020B0606020202030204" pitchFamily="34" charset="0"/>
                        </a:rPr>
                        <a:t>2</a:t>
                      </a:r>
                      <a:r>
                        <a:rPr lang="en-US" sz="900" dirty="0">
                          <a:effectLst/>
                          <a:latin typeface="Arial Narrow" panose="020B0606020202030204" pitchFamily="34" charset="0"/>
                        </a:rPr>
                        <a:t> </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nSpc>
                          <a:spcPct val="107000"/>
                        </a:lnSpc>
                        <a:spcAft>
                          <a:spcPts val="0"/>
                        </a:spcAft>
                      </a:pPr>
                      <a:r>
                        <a:rPr lang="en-US" sz="900" dirty="0">
                          <a:effectLst/>
                          <a:latin typeface="Arial Narrow" panose="020B0606020202030204" pitchFamily="34" charset="0"/>
                        </a:rPr>
                        <a:t>Committed against trade union officials re violation No. 4</a:t>
                      </a:r>
                      <a:r>
                        <a:rPr lang="hu-HU" sz="900" dirty="0">
                          <a:effectLst/>
                          <a:latin typeface="Arial Narrow" panose="020B0606020202030204" pitchFamily="34" charset="0"/>
                        </a:rPr>
                        <a:t>1</a:t>
                      </a:r>
                      <a:r>
                        <a:rPr lang="en-US" sz="900" dirty="0">
                          <a:effectLst/>
                          <a:latin typeface="Arial Narrow" panose="020B0606020202030204" pitchFamily="34" charset="0"/>
                        </a:rPr>
                        <a:t> </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hu-HU"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f</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r>
                        <a:rPr lang="en-US" sz="900">
                          <a:effectLst/>
                          <a:latin typeface="Arial Narrow" panose="020B0606020202030204" pitchFamily="34" charset="0"/>
                        </a:rPr>
                        <a:t>1</a:t>
                      </a:r>
                      <a:endParaRPr lang="en-US" sz="1100">
                        <a:latin typeface="Arial Narrow" panose="020B060602020203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en-US" sz="900">
                          <a:effectLst/>
                          <a:latin typeface="Arial Narrow" panose="020B0606020202030204" pitchFamily="34" charset="0"/>
                        </a:rPr>
                        <a:t>1.89</a:t>
                      </a:r>
                      <a:endParaRPr lang="en-US" sz="90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en-US" sz="900" dirty="0">
                          <a:effectLst/>
                          <a:latin typeface="Arial Narrow" panose="020B0606020202030204" pitchFamily="34" charset="0"/>
                        </a:rPr>
                        <a:t>1.89</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extLst>
                  <a:ext uri="{0D108BD9-81ED-4DB2-BD59-A6C34878D82A}">
                    <a16:rowId xmlns:a16="http://schemas.microsoft.com/office/drawing/2014/main" val="2576043826"/>
                  </a:ext>
                </a:extLst>
              </a:tr>
              <a:tr h="250472">
                <a:tc>
                  <a:txBody>
                    <a:bodyPr/>
                    <a:lstStyle/>
                    <a:p>
                      <a:pPr>
                        <a:lnSpc>
                          <a:spcPct val="107000"/>
                        </a:lnSpc>
                        <a:spcAft>
                          <a:spcPts val="0"/>
                        </a:spcAft>
                      </a:pPr>
                      <a:r>
                        <a:rPr lang="en-US" sz="900" dirty="0">
                          <a:effectLst/>
                          <a:latin typeface="Arial Narrow" panose="020B0606020202030204" pitchFamily="34" charset="0"/>
                        </a:rPr>
                        <a:t>4</a:t>
                      </a:r>
                      <a:r>
                        <a:rPr lang="hu-HU" sz="900" dirty="0">
                          <a:effectLst/>
                          <a:latin typeface="Arial Narrow" panose="020B0606020202030204" pitchFamily="34" charset="0"/>
                        </a:rPr>
                        <a:t>3</a:t>
                      </a:r>
                      <a:r>
                        <a:rPr lang="en-US" sz="900" dirty="0">
                          <a:effectLst/>
                          <a:latin typeface="Arial Narrow" panose="020B0606020202030204" pitchFamily="34" charset="0"/>
                        </a:rPr>
                        <a:t> </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nSpc>
                          <a:spcPct val="107000"/>
                        </a:lnSpc>
                        <a:spcAft>
                          <a:spcPts val="0"/>
                        </a:spcAft>
                      </a:pPr>
                      <a:r>
                        <a:rPr lang="en-US" sz="900" dirty="0">
                          <a:effectLst/>
                          <a:latin typeface="Arial Narrow" panose="020B0606020202030204" pitchFamily="34" charset="0"/>
                        </a:rPr>
                        <a:t>Lack of guarantee of due process and/or justice re violation No. 4</a:t>
                      </a:r>
                      <a:r>
                        <a:rPr lang="hu-HU" sz="900" dirty="0">
                          <a:effectLst/>
                          <a:latin typeface="Arial Narrow" panose="020B0606020202030204" pitchFamily="34" charset="0"/>
                        </a:rPr>
                        <a:t>1</a:t>
                      </a:r>
                      <a:r>
                        <a:rPr lang="en-US" sz="900" dirty="0">
                          <a:effectLst/>
                          <a:latin typeface="Arial Narrow" panose="020B0606020202030204" pitchFamily="34" charset="0"/>
                        </a:rPr>
                        <a:t> </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hu-HU"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ab</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r>
                        <a:rPr lang="en-US" sz="900" dirty="0">
                          <a:effectLst/>
                          <a:latin typeface="Arial Narrow" panose="020B0606020202030204" pitchFamily="34" charset="0"/>
                        </a:rPr>
                        <a:t>1</a:t>
                      </a:r>
                      <a:endParaRPr lang="en-US" sz="1100" dirty="0">
                        <a:latin typeface="Arial Narrow" panose="020B060602020203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en-US" sz="900" dirty="0">
                          <a:effectLst/>
                          <a:latin typeface="Arial Narrow" panose="020B0606020202030204" pitchFamily="34" charset="0"/>
                        </a:rPr>
                        <a:t>1.80</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tc>
                  <a:txBody>
                    <a:bodyPr/>
                    <a:lstStyle/>
                    <a:p>
                      <a:pPr algn="ctr">
                        <a:lnSpc>
                          <a:spcPct val="107000"/>
                        </a:lnSpc>
                        <a:spcAft>
                          <a:spcPts val="0"/>
                        </a:spcAft>
                      </a:pPr>
                      <a:r>
                        <a:rPr lang="en-US" sz="900" dirty="0">
                          <a:effectLst/>
                          <a:latin typeface="Arial Narrow" panose="020B0606020202030204" pitchFamily="34" charset="0"/>
                        </a:rPr>
                        <a:t>1.80</a:t>
                      </a:r>
                      <a:endParaRPr lang="en-US" sz="9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47734" marR="47734" marT="0" marB="0">
                    <a:solidFill>
                      <a:schemeClr val="bg1">
                        <a:lumMod val="95000"/>
                      </a:schemeClr>
                    </a:solidFill>
                  </a:tcPr>
                </a:tc>
                <a:extLst>
                  <a:ext uri="{0D108BD9-81ED-4DB2-BD59-A6C34878D82A}">
                    <a16:rowId xmlns:a16="http://schemas.microsoft.com/office/drawing/2014/main" val="75486539"/>
                  </a:ext>
                </a:extLst>
              </a:tr>
            </a:tbl>
          </a:graphicData>
        </a:graphic>
      </p:graphicFrame>
      <p:sp>
        <p:nvSpPr>
          <p:cNvPr id="2" name="Arrow: Right 1">
            <a:extLst>
              <a:ext uri="{FF2B5EF4-FFF2-40B4-BE49-F238E27FC236}">
                <a16:creationId xmlns:a16="http://schemas.microsoft.com/office/drawing/2014/main" id="{DA076DA2-733A-48E4-A66C-9124FF3BC884}"/>
              </a:ext>
            </a:extLst>
          </p:cNvPr>
          <p:cNvSpPr/>
          <p:nvPr/>
        </p:nvSpPr>
        <p:spPr>
          <a:xfrm>
            <a:off x="5830432" y="2118511"/>
            <a:ext cx="265568"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F82BBEB-1059-4165-8870-FD8E9FF54CD2}"/>
              </a:ext>
            </a:extLst>
          </p:cNvPr>
          <p:cNvSpPr/>
          <p:nvPr/>
        </p:nvSpPr>
        <p:spPr>
          <a:xfrm rot="5400000">
            <a:off x="8581177" y="3416691"/>
            <a:ext cx="265568"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2A7A0C8-AA69-462A-B1AC-577935464038}"/>
              </a:ext>
            </a:extLst>
          </p:cNvPr>
          <p:cNvSpPr/>
          <p:nvPr/>
        </p:nvSpPr>
        <p:spPr>
          <a:xfrm rot="10800000">
            <a:off x="5896662" y="4603916"/>
            <a:ext cx="265568"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99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6227C0-AD57-4F9B-BAE3-EEFB0D0EE427}" type="slidenum">
              <a:rPr lang="en-GB" smtClean="0">
                <a:latin typeface="Calibri" panose="020F0502020204030204" pitchFamily="34" charset="0"/>
                <a:cs typeface="Calibri" panose="020F0502020204030204" pitchFamily="34" charset="0"/>
              </a:rPr>
              <a:pPr/>
              <a:t>8</a:t>
            </a:fld>
            <a:endParaRPr lang="en-GB" dirty="0">
              <a:latin typeface="Calibri" panose="020F0502020204030204" pitchFamily="34" charset="0"/>
              <a:cs typeface="Calibri" panose="020F0502020204030204" pitchFamily="34" charset="0"/>
            </a:endParaRPr>
          </a:p>
        </p:txBody>
      </p:sp>
      <p:pic>
        <p:nvPicPr>
          <p:cNvPr id="7" name="Picture Placeholder 6"/>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234" t="12107" r="18927" b="19025"/>
          <a:stretch/>
        </p:blipFill>
        <p:spPr/>
      </p:pic>
      <p:sp>
        <p:nvSpPr>
          <p:cNvPr id="8" name="Title 1"/>
          <p:cNvSpPr txBox="1">
            <a:spLocks/>
          </p:cNvSpPr>
          <p:nvPr/>
        </p:nvSpPr>
        <p:spPr>
          <a:xfrm>
            <a:off x="528639" y="2933724"/>
            <a:ext cx="7842476" cy="1834219"/>
          </a:xfrm>
          <a:prstGeom prst="rect">
            <a:avLst/>
          </a:prstGeom>
        </p:spPr>
        <p:txBody>
          <a:bodyPr vert="horz" wrap="square" lIns="0" tIns="0" rIns="0" bIns="54000" rtlCol="0" anchor="t" anchorCtr="0">
            <a:no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pPr>
              <a:lnSpc>
                <a:spcPct val="100000"/>
              </a:lnSpc>
            </a:pPr>
            <a:r>
              <a:rPr lang="en-US" sz="3000" dirty="0">
                <a:solidFill>
                  <a:schemeClr val="tx1"/>
                </a:solidFill>
                <a:latin typeface="Calibri" panose="020F0502020204030204" pitchFamily="34" charset="0"/>
                <a:cs typeface="Calibri" panose="020F0502020204030204" pitchFamily="34" charset="0"/>
              </a:rPr>
              <a:t>Information session about the collection of data on industrial relations</a:t>
            </a:r>
          </a:p>
          <a:p>
            <a:pPr>
              <a:lnSpc>
                <a:spcPct val="100000"/>
              </a:lnSpc>
            </a:pPr>
            <a:endParaRPr lang="en-US" sz="3000" dirty="0">
              <a:solidFill>
                <a:schemeClr val="tx1"/>
              </a:solidFill>
              <a:latin typeface="Calibri" panose="020F0502020204030204" pitchFamily="34" charset="0"/>
              <a:cs typeface="Calibri" panose="020F0502020204030204" pitchFamily="34" charset="0"/>
            </a:endParaRPr>
          </a:p>
          <a:p>
            <a:pPr>
              <a:lnSpc>
                <a:spcPct val="100000"/>
              </a:lnSpc>
            </a:pPr>
            <a:r>
              <a:rPr lang="en-US" sz="2500" dirty="0">
                <a:solidFill>
                  <a:schemeClr val="tx1"/>
                </a:solidFill>
                <a:latin typeface="Calibri" panose="020F0502020204030204" pitchFamily="34" charset="0"/>
                <a:cs typeface="Calibri" panose="020F0502020204030204" pitchFamily="34" charset="0"/>
              </a:rPr>
              <a:t>Portugal</a:t>
            </a:r>
          </a:p>
          <a:p>
            <a:pPr>
              <a:lnSpc>
                <a:spcPct val="100000"/>
              </a:lnSpc>
            </a:pPr>
            <a:endParaRPr lang="en-US" sz="3000"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528639" y="5911209"/>
            <a:ext cx="3462166" cy="369332"/>
          </a:xfrm>
          <a:prstGeom prst="rect">
            <a:avLst/>
          </a:prstGeom>
        </p:spPr>
        <p:txBody>
          <a:bodyPr wrap="none">
            <a:spAutoFit/>
          </a:bodyPr>
          <a:lstStyle/>
          <a:p>
            <a:pPr>
              <a:lnSpc>
                <a:spcPct val="100000"/>
              </a:lnSpc>
              <a:spcBef>
                <a:spcPts val="0"/>
              </a:spcBef>
              <a:spcAft>
                <a:spcPts val="0"/>
              </a:spcAft>
            </a:pPr>
            <a:r>
              <a:rPr lang="fr-CH" dirty="0">
                <a:latin typeface="Calibri" panose="020F0502020204030204" pitchFamily="34" charset="0"/>
                <a:cs typeface="Calibri" panose="020F0502020204030204" pitchFamily="34" charset="0"/>
              </a:rPr>
              <a:t>Dora Sari, STATISTICS (sari@ilo.org)</a:t>
            </a:r>
            <a:endParaRPr lang="pt-P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1437264"/>
      </p:ext>
    </p:extLst>
  </p:cSld>
  <p:clrMapOvr>
    <a:masterClrMapping/>
  </p:clrMapOvr>
</p:sld>
</file>

<file path=ppt/theme/theme1.xml><?xml version="1.0" encoding="utf-8"?>
<a:theme xmlns:a="http://schemas.openxmlformats.org/drawingml/2006/main" name="IRData and Guidebook_Master IR">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IRData and Guidebook_Master IR</Template>
  <TotalTime>3935</TotalTime>
  <Words>1227</Words>
  <Application>Microsoft Office PowerPoint</Application>
  <PresentationFormat>Ecrã Panorâmico</PresentationFormat>
  <Paragraphs>118</Paragraphs>
  <Slides>8</Slides>
  <Notes>3</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8</vt:i4>
      </vt:variant>
    </vt:vector>
  </HeadingPairs>
  <TitlesOfParts>
    <vt:vector size="15" baseType="lpstr">
      <vt:lpstr>Arial</vt:lpstr>
      <vt:lpstr>Arial Narrow</vt:lpstr>
      <vt:lpstr>Calibri</vt:lpstr>
      <vt:lpstr>Times New Roman</vt:lpstr>
      <vt:lpstr>Wingdings</vt:lpstr>
      <vt:lpstr>Wingdings 3</vt:lpstr>
      <vt:lpstr>IRData and Guidebook_Master IR</vt:lpstr>
      <vt:lpstr>Apresentação do PowerPoint</vt:lpstr>
      <vt:lpstr>Qualitative data and indicator</vt:lpstr>
      <vt:lpstr>SDG 8.8.2</vt:lpstr>
      <vt:lpstr>SDG 8.8.2</vt:lpstr>
      <vt:lpstr>SDG 8.8.2</vt:lpstr>
      <vt:lpstr>SDG 8.8.2</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and why to collect and use data  on industrial relations</dc:title>
  <dc:creator>Ana Catarina Braga</dc:creator>
  <cp:lastModifiedBy>OIT Lisboa 2</cp:lastModifiedBy>
  <cp:revision>318</cp:revision>
  <dcterms:created xsi:type="dcterms:W3CDTF">2020-03-30T09:17:21Z</dcterms:created>
  <dcterms:modified xsi:type="dcterms:W3CDTF">2021-01-22T14:29:21Z</dcterms:modified>
</cp:coreProperties>
</file>