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85" r:id="rId3"/>
    <p:sldId id="393" r:id="rId4"/>
    <p:sldId id="394" r:id="rId5"/>
    <p:sldId id="271" r:id="rId6"/>
    <p:sldId id="421" r:id="rId7"/>
    <p:sldId id="422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20" r:id="rId20"/>
    <p:sldId id="4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81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99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9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07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84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1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8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55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1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3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5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5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3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2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ga@ilo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aga@ilo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2107" r="18927" b="19025"/>
          <a:stretch/>
        </p:blipFill>
        <p:spPr/>
      </p:pic>
      <p:sp>
        <p:nvSpPr>
          <p:cNvPr id="12" name="Subtítulo 7"/>
          <p:cNvSpPr>
            <a:spLocks noGrp="1"/>
          </p:cNvSpPr>
          <p:nvPr>
            <p:ph type="subTitle" idx="1"/>
          </p:nvPr>
        </p:nvSpPr>
        <p:spPr>
          <a:xfrm>
            <a:off x="524559" y="5771661"/>
            <a:ext cx="8024812" cy="648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Catarina Braga, INWORK (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braga@ilo.org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P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639" y="2933724"/>
            <a:ext cx="7842476" cy="1834219"/>
          </a:xfrm>
          <a:prstGeom prst="rect">
            <a:avLst/>
          </a:prstGeom>
        </p:spPr>
        <p:txBody>
          <a:bodyPr vert="horz" wrap="square" lIns="0" tIns="0" rIns="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Recolha de dados sobre relações laborais</a:t>
            </a:r>
          </a:p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Sessão informativa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5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0539" y="2487456"/>
            <a:ext cx="10565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sindicatos podem ter o seu próprio registo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uma lista de seus membros, incluindo: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Nome, sexo e data de nascimento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Situação no emprego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de entrada no sindicato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Valores/datas das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quotas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sindicais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Registos</a:t>
            </a:r>
            <a:r>
              <a:rPr lang="en-GB" dirty="0"/>
              <a:t> </a:t>
            </a:r>
            <a:r>
              <a:rPr lang="en-GB" dirty="0" err="1"/>
              <a:t>administrativos</a:t>
            </a:r>
            <a:endParaRPr lang="en-GB" dirty="0"/>
          </a:p>
          <a:p>
            <a:r>
              <a:rPr lang="en-GB" dirty="0" err="1"/>
              <a:t>Filiação</a:t>
            </a:r>
            <a:r>
              <a:rPr lang="pt-BR" dirty="0"/>
              <a:t> sindical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87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Registos</a:t>
            </a:r>
            <a:r>
              <a:rPr lang="en-GB" dirty="0"/>
              <a:t> </a:t>
            </a:r>
            <a:r>
              <a:rPr lang="en-GB" dirty="0" err="1"/>
              <a:t>administrativos</a:t>
            </a:r>
            <a:endParaRPr lang="en-GB" dirty="0"/>
          </a:p>
          <a:p>
            <a:r>
              <a:rPr lang="en-GB" dirty="0" err="1"/>
              <a:t>Filiação</a:t>
            </a:r>
            <a:r>
              <a:rPr lang="pt-BR" dirty="0"/>
              <a:t> sindical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339" y="251766"/>
            <a:ext cx="6606038" cy="60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3155" y="2361295"/>
            <a:ext cx="95238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autoridade competente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pode construir/manter um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registo com a listagem das convenções coletivas: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empregador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Filial/indústria na qual opera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Localização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sindicato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(Número de) trabalhadores cobertos na data da assinatura da convenção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de início/expiração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Registos</a:t>
            </a:r>
            <a:r>
              <a:rPr lang="en-GB" dirty="0"/>
              <a:t> </a:t>
            </a:r>
            <a:r>
              <a:rPr lang="en-GB" dirty="0" err="1"/>
              <a:t>administrativos</a:t>
            </a:r>
            <a:endParaRPr lang="en-GB" dirty="0"/>
          </a:p>
          <a:p>
            <a:r>
              <a:rPr lang="fr-CH" dirty="0"/>
              <a:t>C</a:t>
            </a:r>
            <a:r>
              <a:rPr lang="pt-BR" dirty="0"/>
              <a:t>obertura da negociação coletiva</a:t>
            </a:r>
          </a:p>
        </p:txBody>
      </p:sp>
    </p:spTree>
    <p:extLst>
      <p:ext uri="{BB962C8B-B14F-4D97-AF65-F5344CB8AC3E}">
        <p14:creationId xmlns:p14="http://schemas.microsoft.com/office/powerpoint/2010/main" val="416241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18903" y="2430719"/>
            <a:ext cx="10565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Cobertura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de sindicatos pode ser limitada àqueles que se encontram registados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dupla contagem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trabalhadores filiados em sindicatos/abrangidos por uma convenção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Número de membros pode ser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sobre/subnotificado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Registos podem não estar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atualizados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e/ou ser atualizados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regularmente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Dados podem não ser recolhidos ou apresentados de forma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consistente ao longo do tempo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Desagregação por sexo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situação no emprego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limitada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Habitualmente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sem referência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número de trabalhadores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que cada convenção cobre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Registos</a:t>
            </a:r>
            <a:r>
              <a:rPr lang="en-US" dirty="0"/>
              <a:t> </a:t>
            </a:r>
            <a:r>
              <a:rPr lang="en-US" dirty="0" err="1"/>
              <a:t>administrativos</a:t>
            </a:r>
            <a:endParaRPr lang="en-US" dirty="0"/>
          </a:p>
          <a:p>
            <a:r>
              <a:rPr lang="en-US" dirty="0" err="1"/>
              <a:t>Algumas</a:t>
            </a:r>
            <a:r>
              <a:rPr lang="en-US" dirty="0"/>
              <a:t> </a:t>
            </a:r>
            <a:r>
              <a:rPr lang="en-GB" dirty="0" err="1"/>
              <a:t>limitações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3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53743" y="2317761"/>
            <a:ext cx="6498367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5112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Evitar dupla contagem de trabalhadores:</a:t>
            </a:r>
          </a:p>
          <a:p>
            <a:pPr marL="608012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Trabalhadores membros de mais de 1 sindicato devem ser contados apenas uma vez</a:t>
            </a:r>
          </a:p>
          <a:p>
            <a:pPr marL="608012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Trabalhadores cobertos por pelo menos 1 convenção em vigor devem ser incluídos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(não a soma dos trabalhadores abrangidos por todos as convenções)</a:t>
            </a:r>
          </a:p>
          <a:p>
            <a:pPr marL="608012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Trabalhadores abrangidos por uma convenção não assinada durante esse ano, mas ainda em vigor, devem ser incluídos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dirty="0"/>
              <a:t>Registos administrativos</a:t>
            </a:r>
          </a:p>
          <a:p>
            <a:pPr>
              <a:lnSpc>
                <a:spcPts val="3000"/>
              </a:lnSpc>
            </a:pPr>
            <a:r>
              <a:rPr lang="pt-BR" dirty="0"/>
              <a:t>Melhorar o registo/</a:t>
            </a:r>
            <a:r>
              <a:rPr lang="pt-BR" i="1" dirty="0"/>
              <a:t>reporte</a:t>
            </a:r>
            <a:r>
              <a:rPr lang="pt-BR" dirty="0"/>
              <a:t> dos dados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3565" y="2317761"/>
            <a:ext cx="4149417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0638"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Dados devem ser desagregados por:</a:t>
            </a:r>
          </a:p>
          <a:p>
            <a:pPr marL="60801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Sexo</a:t>
            </a:r>
          </a:p>
          <a:p>
            <a:pPr marL="60801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Situação no emprego</a:t>
            </a:r>
          </a:p>
          <a:p>
            <a:pPr marL="60801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Idade, setor público/privado e atividade económica (também é útil)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66073" y="2495424"/>
            <a:ext cx="10565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Registo da informação de forma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simplificada / formalizada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Armazenamento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adequado dos registos de dados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Verificação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regular dos dados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Informação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sobre como foram recolhidos e processados os dados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Sites oficiais podem ser usados ​​para publicar dados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dirty="0"/>
              <a:t>Registos administrativos</a:t>
            </a:r>
          </a:p>
          <a:p>
            <a:pPr>
              <a:lnSpc>
                <a:spcPts val="3000"/>
              </a:lnSpc>
            </a:pPr>
            <a:r>
              <a:rPr lang="pt-BR" dirty="0"/>
              <a:t>Melhorar o registo/</a:t>
            </a:r>
            <a:r>
              <a:rPr lang="pt-BR" i="1" dirty="0"/>
              <a:t>reporte</a:t>
            </a:r>
            <a:r>
              <a:rPr lang="pt-BR" dirty="0"/>
              <a:t> dos dados</a:t>
            </a:r>
          </a:p>
        </p:txBody>
      </p:sp>
    </p:spTree>
    <p:extLst>
      <p:ext uri="{BB962C8B-B14F-4D97-AF65-F5344CB8AC3E}">
        <p14:creationId xmlns:p14="http://schemas.microsoft.com/office/powerpoint/2010/main" val="203666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4920" y="2495424"/>
            <a:ext cx="40051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site do Ministério do Trabalho da Costa Rica publica dados administrativos sobre: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Sindicatos ativos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Número de afiliados em sindicatos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Taxa de sindicaliza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ção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Registos administrativos</a:t>
            </a:r>
          </a:p>
          <a:p>
            <a:r>
              <a:rPr lang="en-GB" dirty="0" err="1"/>
              <a:t>Publicação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36" y="1607711"/>
            <a:ext cx="7723435" cy="4342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421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55761" y="2246915"/>
            <a:ext cx="5155953" cy="3284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Vantagens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Desagregação por sexo / situação no emprego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Situação do indivíduo no mercado de trabalho / socioeconómica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Evita contagem dupla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Desvantagens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Quem responde ao inquérito pode não conhecer cobertura da negociação coletiva no agregado familiar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90538" y="1113440"/>
            <a:ext cx="649919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dirty="0"/>
              <a:t>Inquéritos à mão-de-obra/inquéritos às famílias</a:t>
            </a:r>
          </a:p>
          <a:p>
            <a:pPr>
              <a:lnSpc>
                <a:spcPts val="3000"/>
              </a:lnSpc>
            </a:pPr>
            <a:r>
              <a:rPr lang="pt-BR" sz="2200" dirty="0"/>
              <a:t>Filiação sindical e </a:t>
            </a:r>
            <a:r>
              <a:rPr lang="fr-CH" sz="2200" dirty="0"/>
              <a:t>c</a:t>
            </a:r>
            <a:r>
              <a:rPr lang="pt-BR" sz="2200" dirty="0"/>
              <a:t>obertura da negociação coletiva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862" y="1658483"/>
            <a:ext cx="5376863" cy="4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4584" y="2347682"/>
            <a:ext cx="94626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Um inquérito a empresas pode fornecer informação sobre:</a:t>
            </a:r>
          </a:p>
          <a:p>
            <a:pPr marL="342900" indent="-34290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existência de sindicatos no estabelecimento</a:t>
            </a:r>
          </a:p>
          <a:p>
            <a:pPr marL="342900" indent="-34290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número de empregados abrangidos por uma convenção e seu tipo</a:t>
            </a:r>
          </a:p>
          <a:p>
            <a:pPr>
              <a:lnSpc>
                <a:spcPts val="3000"/>
              </a:lnSpc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Possíveis desvantagens</a:t>
            </a:r>
          </a:p>
          <a:p>
            <a:pPr marL="342900" indent="-34290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micro / pequenas empresas e setor informal geralmente não incluídos</a:t>
            </a:r>
          </a:p>
          <a:p>
            <a:pPr marL="342900" indent="-34290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trabalhadores de agência na empresa contratante habitualmente excluídos</a:t>
            </a:r>
          </a:p>
          <a:p>
            <a:pPr marL="342900" indent="-34290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informações agregadas para cada estabelecimento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90538" y="1113440"/>
            <a:ext cx="649919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3000"/>
              </a:lnSpc>
            </a:pPr>
            <a:r>
              <a:rPr lang="pt-BR" dirty="0"/>
              <a:t>Inquéritos às empresas</a:t>
            </a:r>
          </a:p>
          <a:p>
            <a:pPr>
              <a:lnSpc>
                <a:spcPts val="3000"/>
              </a:lnSpc>
            </a:pPr>
            <a:r>
              <a:rPr lang="pt-BR" sz="2200" dirty="0"/>
              <a:t>Filiação sindical e </a:t>
            </a:r>
            <a:r>
              <a:rPr lang="fr-CH" sz="2200" dirty="0"/>
              <a:t>C</a:t>
            </a:r>
            <a:r>
              <a:rPr lang="pt-BR" sz="2200" dirty="0"/>
              <a:t>obertura da negociação coletiva</a:t>
            </a:r>
          </a:p>
        </p:txBody>
      </p:sp>
    </p:spTree>
    <p:extLst>
      <p:ext uri="{BB962C8B-B14F-4D97-AF65-F5344CB8AC3E}">
        <p14:creationId xmlns:p14="http://schemas.microsoft.com/office/powerpoint/2010/main" val="260237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Desafios</a:t>
            </a:r>
            <a:r>
              <a:rPr lang="en-US" dirty="0"/>
              <a:t> e </a:t>
            </a:r>
            <a:r>
              <a:rPr lang="en-US" dirty="0" err="1"/>
              <a:t>considerações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33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0538" y="1336382"/>
            <a:ext cx="1159062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Conceitos</a:t>
            </a:r>
            <a:r>
              <a:rPr lang="en-US" dirty="0"/>
              <a:t> </a:t>
            </a:r>
            <a:r>
              <a:rPr lang="en-US" dirty="0" err="1"/>
              <a:t>chave</a:t>
            </a:r>
            <a:endParaRPr lang="en-GB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38532" y="2738924"/>
            <a:ext cx="11542628" cy="3673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Filiação sindical: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número de pessoas ocupadas que pertencem atualmente a um sindicato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Cobertura da negociação coletiva: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número de pessoas ocupadas cujos termos e condições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 emprego são definidas por uma ou mais convenções coletivas em vigor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Greve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 paralisação temporária do trabalho realizada por um ou mais grupos de trabalhadores (...)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Lock-out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: encerramento temporário total/parcial de um ou mais locais de trabalho por um ou mais empregadores (...)</a:t>
            </a:r>
            <a:b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39" y="2"/>
            <a:ext cx="4392825" cy="29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5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2107" r="18927" b="19025"/>
          <a:stretch/>
        </p:blipFill>
        <p:spPr/>
      </p:pic>
      <p:sp>
        <p:nvSpPr>
          <p:cNvPr id="12" name="Subtítulo 7"/>
          <p:cNvSpPr>
            <a:spLocks noGrp="1"/>
          </p:cNvSpPr>
          <p:nvPr>
            <p:ph type="subTitle" idx="1"/>
          </p:nvPr>
        </p:nvSpPr>
        <p:spPr>
          <a:xfrm>
            <a:off x="524559" y="5771661"/>
            <a:ext cx="8024812" cy="648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Catarina Braga, INWORK (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braga@ilo.org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P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639" y="2933724"/>
            <a:ext cx="7842476" cy="1834219"/>
          </a:xfrm>
          <a:prstGeom prst="rect">
            <a:avLst/>
          </a:prstGeom>
        </p:spPr>
        <p:txBody>
          <a:bodyPr vert="horz" wrap="square" lIns="0" tIns="0" rIns="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Recolha de dados sobre relações laborais</a:t>
            </a:r>
          </a:p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Sessão informativa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9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71798" y="1336382"/>
            <a:ext cx="114093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Indicadores que podem ser calculados com dados sobre relações laborais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0538" y="42254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0538" y="64733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903" y="1960205"/>
            <a:ext cx="971106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638">
              <a:lnSpc>
                <a:spcPct val="150000"/>
              </a:lnSpc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Taxa de sindicalização</a:t>
            </a:r>
            <a:br>
              <a:rPr lang="pt-BR" sz="2400" dirty="0"/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Proporção das pessoas ocupadas que são filiadas num sindicato</a:t>
            </a: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 que dados precisamos para calcular este indicador?</a:t>
            </a:r>
            <a:b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de pessoas ocupadas que pertencem a um sindicato</a:t>
            </a: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total de pessoas ocupadas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8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0538" y="42254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0538" y="64733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884" y="1807804"/>
            <a:ext cx="102356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Taxa de cobertura da negociação coletiva</a:t>
            </a:r>
            <a:b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Proporção das pessoas ocupadas cujos termos e condições de emprego são definidos por uma convenção coletiva</a:t>
            </a: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 que dados precisamos para calcular este indicador?</a:t>
            </a:r>
            <a:b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de pessoas ocupadas cujos termos e condições de emprego são definidos por uma ou mais convenções coletivas atualmente em vigor, incluindo os trabalhadores/as abrangidos por disposições de extensão</a:t>
            </a:r>
            <a:b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total de pessoas ocupadas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71798" y="1336382"/>
            <a:ext cx="114093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Indicadores que podem ser calculados com dados sobre relações laborais</a:t>
            </a:r>
          </a:p>
        </p:txBody>
      </p:sp>
    </p:spTree>
    <p:extLst>
      <p:ext uri="{BB962C8B-B14F-4D97-AF65-F5344CB8AC3E}">
        <p14:creationId xmlns:p14="http://schemas.microsoft.com/office/powerpoint/2010/main" val="222747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recolher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dados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relações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laborais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037195"/>
            <a:ext cx="7782605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recolha de dados sobre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filiação sindical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da negociação coletiva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greves e </a:t>
            </a:r>
            <a:r>
              <a:rPr lang="pt-B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lockouts</a:t>
            </a:r>
          </a:p>
          <a:p>
            <a:pPr>
              <a:spcBef>
                <a:spcPts val="600"/>
              </a:spcBef>
            </a:pPr>
            <a:endParaRPr lang="pt-B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Fornece informações que contribuem para:</a:t>
            </a:r>
            <a:endParaRPr lang="pt-BR" sz="2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Compreensão da evolução de tendências nas relações laborais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Adoção e avaliação de políticas que promovam a negociação coletiva e relações laborais sólidas</a:t>
            </a:r>
            <a:endParaRPr lang="en-GB" sz="2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72001" y="3234905"/>
            <a:ext cx="7619999" cy="3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4" y="1692193"/>
            <a:ext cx="8723560" cy="490700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0538" y="1200170"/>
            <a:ext cx="8120062" cy="720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OIT e a recolha de dados sobre relações laborais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93" y="315686"/>
            <a:ext cx="6138676" cy="3451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228" y="2272614"/>
            <a:ext cx="3151800" cy="4411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1" y="123235"/>
            <a:ext cx="4606987" cy="6560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261" y="2272614"/>
            <a:ext cx="3123221" cy="441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257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98662" y="2026119"/>
            <a:ext cx="10259838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Inquéritos à mão-de-obra ou outros inquéritos às famílias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Registos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administrativos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Inquéritos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661" y="1542000"/>
            <a:ext cx="8220873" cy="397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Três fontes principais de dados sobre as relações laborais</a:t>
            </a:r>
            <a:endParaRPr lang="en-GB" sz="24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22" y="2700968"/>
            <a:ext cx="6228778" cy="41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01110" y="2495424"/>
            <a:ext cx="986283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autoridade competente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 construir/manter um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registo listando as características de cada sindicato: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0538" y="1247712"/>
            <a:ext cx="1158653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4000"/>
              </a:lnSpc>
            </a:pPr>
            <a:r>
              <a:rPr lang="en-GB" dirty="0" err="1"/>
              <a:t>Registos</a:t>
            </a:r>
            <a:r>
              <a:rPr lang="en-GB" dirty="0"/>
              <a:t> </a:t>
            </a:r>
            <a:r>
              <a:rPr lang="en-GB" dirty="0" err="1"/>
              <a:t>administrativos</a:t>
            </a:r>
            <a:endParaRPr lang="en-GB" dirty="0"/>
          </a:p>
          <a:p>
            <a:pPr>
              <a:lnSpc>
                <a:spcPts val="4000"/>
              </a:lnSpc>
            </a:pPr>
            <a:r>
              <a:rPr lang="en-GB" dirty="0" err="1"/>
              <a:t>Filiação</a:t>
            </a:r>
            <a:r>
              <a:rPr lang="en-GB" dirty="0"/>
              <a:t> </a:t>
            </a:r>
            <a:r>
              <a:rPr lang="en-GB" dirty="0" err="1"/>
              <a:t>sindical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26611" y="3463381"/>
            <a:ext cx="105653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 de membros por sexo e por situação no emprego numa data específica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Empresa(s) nas quais os seus membros trabalham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Indústria ou indústrias nas quais a(s) empresa(s) operam(m)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 em que começou a operar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8774"/>
      </p:ext>
    </p:extLst>
  </p:cSld>
  <p:clrMapOvr>
    <a:masterClrMapping/>
  </p:clrMapOvr>
</p:sld>
</file>

<file path=ppt/theme/theme1.xml><?xml version="1.0" encoding="utf-8"?>
<a:theme xmlns:a="http://schemas.openxmlformats.org/drawingml/2006/main" name="IRData and Guidebook_Master IR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IRData and Guidebook_Master IR</Template>
  <TotalTime>4505</TotalTime>
  <Words>1021</Words>
  <Application>Microsoft Office PowerPoint</Application>
  <PresentationFormat>Ecrã Panorâmico</PresentationFormat>
  <Paragraphs>151</Paragraphs>
  <Slides>20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 3</vt:lpstr>
      <vt:lpstr>IRData and Guidebook_Master IR</vt:lpstr>
      <vt:lpstr>Apresentação do PowerPoint</vt:lpstr>
      <vt:lpstr>Apresentação do PowerPoint</vt:lpstr>
      <vt:lpstr>Apresentação do PowerPoint</vt:lpstr>
      <vt:lpstr>Apresentação do PowerPoint</vt:lpstr>
      <vt:lpstr>Porque é importante recolher dados sobre as relações laborais?</vt:lpstr>
      <vt:lpstr>A OIT e a recolha de dados sobre relações laborais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why to collect and use data  on industrial relations</dc:title>
  <dc:creator>Ana Catarina Braga</dc:creator>
  <cp:lastModifiedBy>OIT Lisboa 2</cp:lastModifiedBy>
  <cp:revision>355</cp:revision>
  <dcterms:created xsi:type="dcterms:W3CDTF">2020-03-30T09:17:21Z</dcterms:created>
  <dcterms:modified xsi:type="dcterms:W3CDTF">2021-01-22T15:06:04Z</dcterms:modified>
</cp:coreProperties>
</file>