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7">
  <p:sldMasterIdLst>
    <p:sldMasterId id="2147483648" r:id="rId1"/>
  </p:sldMasterIdLst>
  <p:notesMasterIdLst>
    <p:notesMasterId r:id="rId39"/>
  </p:notesMasterIdLst>
  <p:sldIdLst>
    <p:sldId id="256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309" r:id="rId26"/>
    <p:sldId id="366" r:id="rId27"/>
    <p:sldId id="367" r:id="rId28"/>
    <p:sldId id="339" r:id="rId29"/>
    <p:sldId id="312" r:id="rId30"/>
    <p:sldId id="368" r:id="rId31"/>
    <p:sldId id="369" r:id="rId32"/>
    <p:sldId id="370" r:id="rId33"/>
    <p:sldId id="313" r:id="rId34"/>
    <p:sldId id="361" r:id="rId35"/>
    <p:sldId id="362" r:id="rId36"/>
    <p:sldId id="363" r:id="rId37"/>
    <p:sldId id="318" r:id="rId38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2D10FD2B-115F-4F76-B9C4-C91C8FDB9030}">
          <p14:sldIdLst>
            <p14:sldId id="256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309"/>
            <p14:sldId id="366"/>
            <p14:sldId id="367"/>
            <p14:sldId id="339"/>
            <p14:sldId id="312"/>
            <p14:sldId id="368"/>
            <p14:sldId id="369"/>
            <p14:sldId id="370"/>
            <p14:sldId id="313"/>
            <p14:sldId id="361"/>
            <p14:sldId id="362"/>
            <p14:sldId id="363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C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540" y="22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aoCerejeira\Documents\trabalhos\centro%20rela&#231;&#245;es%20laborais\2&#186;%20sem%202018\tx%20cambio%20real%20efetiv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oaoCerejeira\Documents\trabalhos\centro%20rela&#231;&#245;es%20laborais\2&#186;%20sem%202018\apresenta&#231;&#227;o\Anexos%20Eurostat_2018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JoaoCerejeira\Documents\trabalhos\centro%20rela&#231;&#245;es%20laborais\2&#186;%20sem%202018\apresenta&#231;&#227;o\Anexos%20Eurostat_2018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JoaoCerejeira\Documents\trabalhos\centro%20rela&#231;&#245;es%20laborais\2&#186;%20sem%202018\apresenta&#231;&#227;o\Anexos%20Eurostat_2018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JoaoCerejeira\Documents\trabalhos\centro%20rela&#231;&#245;es%20laborais\2&#186;%20sem%202018\apresenta&#231;&#227;o\Anexos%20Eurostat_2018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JoaoCerejeira\Documents\trabalhos\centro%20rela&#231;&#245;es%20laborais\2&#186;%20sem%202018\apresenta&#231;&#227;o\Anexos%20Eurostat_2018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JoaoCerejeira\Documents\trabalhos\centro%20rela&#231;&#245;es%20laborais\2&#186;%20sem%202018\apresenta&#231;&#227;o\Anexos%20Eurostat_2018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JoaoCerejeira\Documents\trabalhos\centro%20rela&#231;&#245;es%20laborais\2&#186;%20sem%202018\apresenta&#231;&#227;o\Anexos%20Eurostat_2018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aoCerejeira\Documents\trabalhos\centro%20rela&#231;&#245;es%20laborais\2&#186;%20sem%202018\Adjusted%20wage%20share.xlsx" TargetMode="External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LSB32BBDC\fs\shared\CRL\07%20-%20RELAT&#211;RIOS%20CRL\0701%20-%20RELAT&#211;RIOS%20sobre%20Emprego%20e%20Forma&#231;&#227;o%20Profissional\Relat&#243;rio%202018\Quadros%20de%20origem%20do%20anexo%20ao%20relat&#243;rio\GEP\AnexoQ_2018remun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aoCerejeira\Documents\trabalhos\centro%20rela&#231;&#245;es%20laborais\2&#186;%20sem%202018\Adjusted%20wage%20shar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aoCerejeira\Documents\trabalhos\centro%20rela&#231;&#245;es%20laborais\2&#186;%20sem%202018\deficit%20e%20divida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aoCerejeira\Documents\trabalhos\centro%20rela&#231;&#245;es%20laborais\2&#186;%20sem%202018\deficit%20e%20divida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aoCerejeira\Documents\trabalhos\centro%20rela&#231;&#245;es%20laborais\2&#186;%20sem%202018\forma&#231;&#227;o%20de%20capital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Cerejeira\Documents\trabalhos\centro%20rela&#231;&#245;es%20laborais\2&#186;%20sem%202018\enquadramento%20macro\capit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Cerejeira\Documents\trabalhos\centro%20rela&#231;&#245;es%20laborais\2&#186;%20sem%202018\pib_UE%20PT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aoCerejeira\Documents\trabalhos\centro%20rela&#231;&#245;es%20laborais\2&#170;%20sem%202017\enquadramento%20macro\emprego%20e%20desemprego%202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oaoCerejeira\Documents\trabalhos\centro%20rela&#231;&#245;es%20laborais\2&#186;%20sem%202018\apresenta&#231;&#227;o\Anexos%20Eurostat_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Folha1!$B$10</c:f>
              <c:strCache>
                <c:ptCount val="1"/>
                <c:pt idx="0">
                  <c:v>Zona Euro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Folha1!$A$11:$A$20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Folha1!$B$11:$B$20</c:f>
              <c:numCache>
                <c:formatCode>General</c:formatCode>
                <c:ptCount val="10"/>
                <c:pt idx="0">
                  <c:v>110.9846</c:v>
                </c:pt>
                <c:pt idx="1">
                  <c:v>102.8528</c:v>
                </c:pt>
                <c:pt idx="2">
                  <c:v>101.3927</c:v>
                </c:pt>
                <c:pt idx="3">
                  <c:v>95.256500000000003</c:v>
                </c:pt>
                <c:pt idx="4">
                  <c:v>97.825299999999999</c:v>
                </c:pt>
                <c:pt idx="5">
                  <c:v>98.689400000000006</c:v>
                </c:pt>
                <c:pt idx="6">
                  <c:v>88.495500000000007</c:v>
                </c:pt>
                <c:pt idx="7">
                  <c:v>89.292599999999993</c:v>
                </c:pt>
                <c:pt idx="8">
                  <c:v>89.786500000000004</c:v>
                </c:pt>
                <c:pt idx="9">
                  <c:v>90.987499999999997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65-4ECB-BB3C-3FBF407FF9A7}"/>
            </c:ext>
          </c:extLst>
        </c:ser>
        <c:ser>
          <c:idx val="1"/>
          <c:order val="1"/>
          <c:tx>
            <c:strRef>
              <c:f>Folha1!$C$10</c:f>
              <c:strCache>
                <c:ptCount val="1"/>
                <c:pt idx="0">
                  <c:v>Portugal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Folha1!$A$11:$A$20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Folha1!$C$11:$C$20</c:f>
              <c:numCache>
                <c:formatCode>General</c:formatCode>
                <c:ptCount val="10"/>
                <c:pt idx="0">
                  <c:v>104.25</c:v>
                </c:pt>
                <c:pt idx="1">
                  <c:v>101.79</c:v>
                </c:pt>
                <c:pt idx="2">
                  <c:v>99.12</c:v>
                </c:pt>
                <c:pt idx="3">
                  <c:v>93.45</c:v>
                </c:pt>
                <c:pt idx="4">
                  <c:v>95</c:v>
                </c:pt>
                <c:pt idx="5">
                  <c:v>93.46</c:v>
                </c:pt>
                <c:pt idx="6">
                  <c:v>89.93</c:v>
                </c:pt>
                <c:pt idx="7">
                  <c:v>91.21</c:v>
                </c:pt>
                <c:pt idx="8">
                  <c:v>92.71</c:v>
                </c:pt>
                <c:pt idx="9">
                  <c:v>93.42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E65-4ECB-BB3C-3FBF407FF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024192"/>
        <c:axId val="130025728"/>
      </c:lineChart>
      <c:catAx>
        <c:axId val="1300241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30025728"/>
        <c:crosses val="autoZero"/>
        <c:auto val="1"/>
        <c:lblAlgn val="ctr"/>
        <c:lblOffset val="100"/>
        <c:noMultiLvlLbl val="0"/>
      </c:catAx>
      <c:valAx>
        <c:axId val="130025728"/>
        <c:scaling>
          <c:orientation val="minMax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300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49184036917149"/>
          <c:y val="3.6641979158545779E-2"/>
          <c:w val="0.84836827114672342"/>
          <c:h val="0.78139575374860326"/>
        </c:manualLayout>
      </c:layout>
      <c:lineChart>
        <c:grouping val="standard"/>
        <c:varyColors val="0"/>
        <c:ser>
          <c:idx val="0"/>
          <c:order val="0"/>
          <c:tx>
            <c:strRef>
              <c:f>'[Anexos Eurostat_2018.xlsx]Ind Chave'!$C$91</c:f>
              <c:strCache>
                <c:ptCount val="1"/>
                <c:pt idx="0">
                  <c:v>UE 28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'[Anexos Eurostat_2018.xlsx]Ind Chave'!$D$86:$P$86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'[Anexos Eurostat_2018.xlsx]Ind Chave'!$D$91:$P$91</c:f>
              <c:numCache>
                <c:formatCode>_-* #\ ##0.0\ _€_-;\-* #\ ##0.0\ _€_-;_-* "-"??\ _€_-;_-@_-</c:formatCode>
                <c:ptCount val="10"/>
                <c:pt idx="0">
                  <c:v>70.8</c:v>
                </c:pt>
                <c:pt idx="1">
                  <c:v>71</c:v>
                </c:pt>
                <c:pt idx="2">
                  <c:v>71.099999999999994</c:v>
                </c:pt>
                <c:pt idx="3">
                  <c:v>71.7</c:v>
                </c:pt>
                <c:pt idx="4">
                  <c:v>72</c:v>
                </c:pt>
                <c:pt idx="5">
                  <c:v>72.3</c:v>
                </c:pt>
                <c:pt idx="6">
                  <c:v>72.5</c:v>
                </c:pt>
                <c:pt idx="7">
                  <c:v>72.900000000000006</c:v>
                </c:pt>
                <c:pt idx="8">
                  <c:v>73.3</c:v>
                </c:pt>
                <c:pt idx="9" formatCode="General">
                  <c:v>73.7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0BF-4994-BC80-13BDF56D2846}"/>
            </c:ext>
          </c:extLst>
        </c:ser>
        <c:ser>
          <c:idx val="1"/>
          <c:order val="1"/>
          <c:tx>
            <c:strRef>
              <c:f>'[Anexos Eurostat_2018.xlsx]Ind Chave'!$C$92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6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'[Anexos Eurostat_2018.xlsx]Ind Chave'!$D$86:$P$86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'[Anexos Eurostat_2018.xlsx]Ind Chave'!$D$92:$P$92</c:f>
              <c:numCache>
                <c:formatCode>_-* #\ ##0.0\ _€_-;\-* #\ ##0.0\ _€_-;_-* "-"??\ _€_-;_-@_-</c:formatCode>
                <c:ptCount val="10"/>
                <c:pt idx="0">
                  <c:v>73.400000000000006</c:v>
                </c:pt>
                <c:pt idx="1">
                  <c:v>73.7</c:v>
                </c:pt>
                <c:pt idx="2">
                  <c:v>73.599999999999994</c:v>
                </c:pt>
                <c:pt idx="3">
                  <c:v>73.400000000000006</c:v>
                </c:pt>
                <c:pt idx="4">
                  <c:v>73</c:v>
                </c:pt>
                <c:pt idx="5">
                  <c:v>73.2</c:v>
                </c:pt>
                <c:pt idx="6">
                  <c:v>73.400000000000006</c:v>
                </c:pt>
                <c:pt idx="7">
                  <c:v>73.7</c:v>
                </c:pt>
                <c:pt idx="8">
                  <c:v>74.7</c:v>
                </c:pt>
                <c:pt idx="9" formatCode="General">
                  <c:v>75.099999999999994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0BF-4994-BC80-13BDF56D2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191936"/>
        <c:axId val="131193472"/>
      </c:lineChart>
      <c:catAx>
        <c:axId val="13119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1193472"/>
        <c:crosses val="autoZero"/>
        <c:auto val="1"/>
        <c:lblAlgn val="ctr"/>
        <c:lblOffset val="100"/>
        <c:noMultiLvlLbl val="0"/>
      </c:catAx>
      <c:valAx>
        <c:axId val="131193472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</c:majorGridlines>
        <c:numFmt formatCode="_-* #\ ##0.0\ _€_-;\-* #\ ##0.0\ _€_-;_-* &quot;-&quot;??\ _€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1191936"/>
        <c:crosses val="autoZero"/>
        <c:crossBetween val="between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5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c:spPr>
    </c:plotArea>
    <c:legend>
      <c:legendPos val="b"/>
      <c:layout/>
      <c:overlay val="0"/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pt-PT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87786707073986"/>
          <c:y val="3.6641979158545779E-2"/>
          <c:w val="0.86438906476896571"/>
          <c:h val="0.78139575374860326"/>
        </c:manualLayout>
      </c:layout>
      <c:lineChart>
        <c:grouping val="standard"/>
        <c:varyColors val="0"/>
        <c:ser>
          <c:idx val="0"/>
          <c:order val="0"/>
          <c:tx>
            <c:strRef>
              <c:f>'[Anexos Eurostat_2018.xlsx]Ind Chave'!$C$132</c:f>
              <c:strCache>
                <c:ptCount val="1"/>
                <c:pt idx="0">
                  <c:v>UE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'[Anexos Eurostat_2018.xlsx]Ind Chave'!$D$131:$P$131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'[Anexos Eurostat_2018.xlsx]Ind Chave'!$D$132:$P$132</c:f>
              <c:numCache>
                <c:formatCode>_-* #\ ##0.0\ _€_-;\-* #\ ##0.0\ _€_-;_-* "-"??\ _€_-;_-@_-</c:formatCode>
                <c:ptCount val="10"/>
                <c:pt idx="0">
                  <c:v>34.700000000000003</c:v>
                </c:pt>
                <c:pt idx="1">
                  <c:v>33.799999999999997</c:v>
                </c:pt>
                <c:pt idx="2">
                  <c:v>33.299999999999997</c:v>
                </c:pt>
                <c:pt idx="3">
                  <c:v>32.6</c:v>
                </c:pt>
                <c:pt idx="4">
                  <c:v>32.200000000000003</c:v>
                </c:pt>
                <c:pt idx="5">
                  <c:v>32.4</c:v>
                </c:pt>
                <c:pt idx="6">
                  <c:v>33.1</c:v>
                </c:pt>
                <c:pt idx="7">
                  <c:v>33.799999999999997</c:v>
                </c:pt>
                <c:pt idx="8">
                  <c:v>34.700000000000003</c:v>
                </c:pt>
                <c:pt idx="9" formatCode="General">
                  <c:v>35.4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E71-4E0B-AD72-25C84DCE0BBA}"/>
            </c:ext>
          </c:extLst>
        </c:ser>
        <c:ser>
          <c:idx val="1"/>
          <c:order val="1"/>
          <c:tx>
            <c:strRef>
              <c:f>'[Anexos Eurostat_2018.xlsx]Ind Chave'!$C$133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6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'[Anexos Eurostat_2018.xlsx]Ind Chave'!$D$131:$P$131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'[Anexos Eurostat_2018.xlsx]Ind Chave'!$D$133:$P$133</c:f>
              <c:numCache>
                <c:formatCode>_-* #\ ##0.0\ _€_-;\-* #\ ##0.0\ _€_-;_-* "-"??\ _€_-;_-@_-</c:formatCode>
                <c:ptCount val="10"/>
                <c:pt idx="0">
                  <c:v>30.8</c:v>
                </c:pt>
                <c:pt idx="1">
                  <c:v>27.9</c:v>
                </c:pt>
                <c:pt idx="2">
                  <c:v>26.6</c:v>
                </c:pt>
                <c:pt idx="3">
                  <c:v>23</c:v>
                </c:pt>
                <c:pt idx="4">
                  <c:v>21.7</c:v>
                </c:pt>
                <c:pt idx="5">
                  <c:v>22.4</c:v>
                </c:pt>
                <c:pt idx="6">
                  <c:v>22.8</c:v>
                </c:pt>
                <c:pt idx="7">
                  <c:v>23.9</c:v>
                </c:pt>
                <c:pt idx="8">
                  <c:v>25.9</c:v>
                </c:pt>
                <c:pt idx="9" formatCode="General">
                  <c:v>27.2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E71-4E0B-AD72-25C84DCE0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758912"/>
        <c:axId val="130764800"/>
      </c:lineChart>
      <c:catAx>
        <c:axId val="13075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0764800"/>
        <c:crosses val="autoZero"/>
        <c:auto val="1"/>
        <c:lblAlgn val="ctr"/>
        <c:lblOffset val="100"/>
        <c:noMultiLvlLbl val="0"/>
      </c:catAx>
      <c:valAx>
        <c:axId val="130764800"/>
        <c:scaling>
          <c:orientation val="minMax"/>
          <c:min val="18"/>
        </c:scaling>
        <c:delete val="0"/>
        <c:axPos val="l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</c:majorGridlines>
        <c:numFmt formatCode="_-* #\ ##0.0\ _€_-;\-* #\ ##0.0\ _€_-;_-* &quot;-&quot;??\ _€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0758912"/>
        <c:crosses val="autoZero"/>
        <c:crossBetween val="between"/>
        <c:majorUnit val="4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5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c:spPr>
    </c:plotArea>
    <c:legend>
      <c:legendPos val="b"/>
      <c:layout/>
      <c:overlay val="0"/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pt-PT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83530648490208"/>
          <c:y val="4.0433602944425398E-2"/>
          <c:w val="0.84004339915779891"/>
          <c:h val="0.78139575374860326"/>
        </c:manualLayout>
      </c:layout>
      <c:lineChart>
        <c:grouping val="standard"/>
        <c:varyColors val="0"/>
        <c:ser>
          <c:idx val="0"/>
          <c:order val="0"/>
          <c:tx>
            <c:strRef>
              <c:f>'[Anexos Eurostat_2018.xlsx]Ind Chave'!$C$136</c:f>
              <c:strCache>
                <c:ptCount val="1"/>
                <c:pt idx="0">
                  <c:v>UE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'[Anexos Eurostat_2018.xlsx]Ind Chave'!$D$131:$P$131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'[Anexos Eurostat_2018.xlsx]Ind Chave'!$D$136:$P$136</c:f>
              <c:numCache>
                <c:formatCode>_-* #\ ##0.0\ _€_-;\-* #\ ##0.0\ _€_-;_-* "-"??\ _€_-;_-@_-</c:formatCode>
                <c:ptCount val="10"/>
                <c:pt idx="0">
                  <c:v>43.5</c:v>
                </c:pt>
                <c:pt idx="1">
                  <c:v>42.9</c:v>
                </c:pt>
                <c:pt idx="2">
                  <c:v>42.6</c:v>
                </c:pt>
                <c:pt idx="3">
                  <c:v>42.4</c:v>
                </c:pt>
                <c:pt idx="4">
                  <c:v>42.1</c:v>
                </c:pt>
                <c:pt idx="5">
                  <c:v>41.7</c:v>
                </c:pt>
                <c:pt idx="6" formatCode="General">
                  <c:v>41.6</c:v>
                </c:pt>
                <c:pt idx="7" formatCode="0.0">
                  <c:v>41.6</c:v>
                </c:pt>
                <c:pt idx="8" formatCode="0.0">
                  <c:v>41.7</c:v>
                </c:pt>
                <c:pt idx="9" formatCode="0.0">
                  <c:v>41.7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9DE-4D29-90AC-C811F04DDF7B}"/>
            </c:ext>
          </c:extLst>
        </c:ser>
        <c:ser>
          <c:idx val="1"/>
          <c:order val="1"/>
          <c:tx>
            <c:strRef>
              <c:f>'[Anexos Eurostat_2018.xlsx]Ind Chave'!$C$137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6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'[Anexos Eurostat_2018.xlsx]Ind Chave'!$D$131:$P$131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'[Anexos Eurostat_2018.xlsx]Ind Chave'!$D$137:$P$137</c:f>
              <c:numCache>
                <c:formatCode>_-* #\ ##0.0\ _€_-;\-* #\ ##0.0\ _€_-;_-* "-"??\ _€_-;_-@_-</c:formatCode>
                <c:ptCount val="10"/>
                <c:pt idx="0">
                  <c:v>38.700000000000003</c:v>
                </c:pt>
                <c:pt idx="1">
                  <c:v>36.1</c:v>
                </c:pt>
                <c:pt idx="2">
                  <c:v>38.200000000000003</c:v>
                </c:pt>
                <c:pt idx="3">
                  <c:v>37.1</c:v>
                </c:pt>
                <c:pt idx="4">
                  <c:v>35</c:v>
                </c:pt>
                <c:pt idx="5">
                  <c:v>34.299999999999997</c:v>
                </c:pt>
                <c:pt idx="6" formatCode="General">
                  <c:v>33.5</c:v>
                </c:pt>
                <c:pt idx="7" formatCode="0.0">
                  <c:v>33.200000000000003</c:v>
                </c:pt>
                <c:pt idx="8" formatCode="0.0">
                  <c:v>34</c:v>
                </c:pt>
                <c:pt idx="9" formatCode="0.0">
                  <c:v>34.200000000000003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9DE-4D29-90AC-C811F04DD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792448"/>
        <c:axId val="130810624"/>
      </c:lineChart>
      <c:catAx>
        <c:axId val="13079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0810624"/>
        <c:crosses val="autoZero"/>
        <c:auto val="1"/>
        <c:lblAlgn val="ctr"/>
        <c:lblOffset val="100"/>
        <c:noMultiLvlLbl val="0"/>
      </c:catAx>
      <c:valAx>
        <c:axId val="130810624"/>
        <c:scaling>
          <c:orientation val="minMax"/>
          <c:min val="30"/>
        </c:scaling>
        <c:delete val="0"/>
        <c:axPos val="l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</c:majorGridlines>
        <c:numFmt formatCode="_-* #\ ##0.0\ _€_-;\-* #\ ##0.0\ _€_-;_-* &quot;-&quot;??\ _€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0792448"/>
        <c:crosses val="autoZero"/>
        <c:crossBetween val="between"/>
        <c:majorUnit val="5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5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c:spPr>
    </c:plotArea>
    <c:legend>
      <c:legendPos val="b"/>
      <c:layout/>
      <c:overlay val="0"/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pt-PT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14511286089236"/>
          <c:y val="3.6641921021436659E-2"/>
          <c:w val="0.83918860901240633"/>
          <c:h val="0.78139575374860326"/>
        </c:manualLayout>
      </c:layout>
      <c:lineChart>
        <c:grouping val="standard"/>
        <c:varyColors val="0"/>
        <c:ser>
          <c:idx val="0"/>
          <c:order val="0"/>
          <c:tx>
            <c:strRef>
              <c:f>'[Anexos Eurostat_2018.xlsx]Ind Chave'!$C$170</c:f>
              <c:strCache>
                <c:ptCount val="1"/>
                <c:pt idx="0">
                  <c:v>UE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'[Anexos Eurostat_2018.xlsx]Ind Chave'!$D$169:$P$169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'[Anexos Eurostat_2018.xlsx]Ind Chave'!$D$170:$P$170</c:f>
              <c:numCache>
                <c:formatCode>_-* #\ ##0.0\ _€_-;\-* #\ ##0.0\ _€_-;_-* "-"??\ _€_-;_-@_-</c:formatCode>
                <c:ptCount val="10"/>
                <c:pt idx="0">
                  <c:v>13.6</c:v>
                </c:pt>
                <c:pt idx="1">
                  <c:v>13.9</c:v>
                </c:pt>
                <c:pt idx="2">
                  <c:v>14</c:v>
                </c:pt>
                <c:pt idx="3">
                  <c:v>13.7</c:v>
                </c:pt>
                <c:pt idx="4">
                  <c:v>13.6</c:v>
                </c:pt>
                <c:pt idx="5">
                  <c:v>13.9</c:v>
                </c:pt>
                <c:pt idx="6">
                  <c:v>14.1</c:v>
                </c:pt>
                <c:pt idx="7">
                  <c:v>14.2</c:v>
                </c:pt>
                <c:pt idx="8">
                  <c:v>14.3</c:v>
                </c:pt>
                <c:pt idx="9" formatCode="General">
                  <c:v>14.2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8C7-42C6-A403-62E1FF7FFAC2}"/>
            </c:ext>
          </c:extLst>
        </c:ser>
        <c:ser>
          <c:idx val="1"/>
          <c:order val="1"/>
          <c:tx>
            <c:strRef>
              <c:f>'[Anexos Eurostat_2018.xlsx]Ind Chave'!$C$171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6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'[Anexos Eurostat_2018.xlsx]Ind Chave'!$D$169:$P$169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'[Anexos Eurostat_2018.xlsx]Ind Chave'!$D$171:$P$171</c:f>
              <c:numCache>
                <c:formatCode>_-* #\ ##0.0\ _€_-;\-* #\ ##0.0\ _€_-;_-* "-"??\ _€_-;_-@_-</c:formatCode>
                <c:ptCount val="10"/>
                <c:pt idx="0">
                  <c:v>21.9</c:v>
                </c:pt>
                <c:pt idx="1">
                  <c:v>22.8</c:v>
                </c:pt>
                <c:pt idx="2">
                  <c:v>22</c:v>
                </c:pt>
                <c:pt idx="3">
                  <c:v>20.5</c:v>
                </c:pt>
                <c:pt idx="4">
                  <c:v>21.4</c:v>
                </c:pt>
                <c:pt idx="5">
                  <c:v>21.4</c:v>
                </c:pt>
                <c:pt idx="6">
                  <c:v>22</c:v>
                </c:pt>
                <c:pt idx="7">
                  <c:v>22.3</c:v>
                </c:pt>
                <c:pt idx="8">
                  <c:v>22</c:v>
                </c:pt>
                <c:pt idx="9" formatCode="General">
                  <c:v>22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8C7-42C6-A403-62E1FF7FF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875776"/>
        <c:axId val="130877312"/>
      </c:lineChart>
      <c:catAx>
        <c:axId val="13087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0877312"/>
        <c:crosses val="autoZero"/>
        <c:auto val="1"/>
        <c:lblAlgn val="ctr"/>
        <c:lblOffset val="100"/>
        <c:noMultiLvlLbl val="0"/>
      </c:catAx>
      <c:valAx>
        <c:axId val="130877312"/>
        <c:scaling>
          <c:orientation val="minMax"/>
          <c:min val="10"/>
        </c:scaling>
        <c:delete val="0"/>
        <c:axPos val="l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</c:majorGridlines>
        <c:numFmt formatCode="_-* #\ ##0.0\ _€_-;\-* #\ ##0.0\ _€_-;_-* &quot;-&quot;??\ _€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0875776"/>
        <c:crosses val="autoZero"/>
        <c:crossBetween val="between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5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c:spPr>
    </c:plotArea>
    <c:legend>
      <c:legendPos val="b"/>
      <c:layout/>
      <c:overlay val="0"/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pt-PT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03801797502587"/>
          <c:y val="3.6641979158545779E-2"/>
          <c:w val="0.84322898274079372"/>
          <c:h val="0.78139575374860326"/>
        </c:manualLayout>
      </c:layout>
      <c:lineChart>
        <c:grouping val="standard"/>
        <c:varyColors val="0"/>
        <c:ser>
          <c:idx val="0"/>
          <c:order val="0"/>
          <c:tx>
            <c:strRef>
              <c:f>'[Anexos Eurostat_2018.xlsx]Ind Chave'!$C$203</c:f>
              <c:strCache>
                <c:ptCount val="1"/>
                <c:pt idx="0">
                  <c:v>UE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'[Anexos Eurostat_2018.xlsx]Ind Chave'!$D$200:$P$200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'[Anexos Eurostat_2018.xlsx]Ind Chave'!$D$203:$P$203</c:f>
              <c:numCache>
                <c:formatCode>_-* #\ ##0.0\ _€_-;\-* #\ ##0.0\ _€_-;_-* "-"??\ _€_-;_-@_-</c:formatCode>
                <c:ptCount val="10"/>
                <c:pt idx="0">
                  <c:v>20.3</c:v>
                </c:pt>
                <c:pt idx="1">
                  <c:v>21.4</c:v>
                </c:pt>
                <c:pt idx="2">
                  <c:v>21.8</c:v>
                </c:pt>
                <c:pt idx="3">
                  <c:v>23.3</c:v>
                </c:pt>
                <c:pt idx="4">
                  <c:v>23.8</c:v>
                </c:pt>
                <c:pt idx="5">
                  <c:v>22.2</c:v>
                </c:pt>
                <c:pt idx="6">
                  <c:v>20.3</c:v>
                </c:pt>
                <c:pt idx="7">
                  <c:v>18.7</c:v>
                </c:pt>
                <c:pt idx="8">
                  <c:v>16.8</c:v>
                </c:pt>
                <c:pt idx="9">
                  <c:v>15.2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ED8-4E03-8939-2D520D6ACDA9}"/>
            </c:ext>
          </c:extLst>
        </c:ser>
        <c:ser>
          <c:idx val="1"/>
          <c:order val="1"/>
          <c:tx>
            <c:strRef>
              <c:f>'[Anexos Eurostat_2018.xlsx]Ind Chave'!$C$204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6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'[Anexos Eurostat_2018.xlsx]Ind Chave'!$D$200:$P$200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'[Anexos Eurostat_2018.xlsx]Ind Chave'!$D$204:$P$204</c:f>
              <c:numCache>
                <c:formatCode>_-* #\ ##0.0\ _€_-;\-* #\ ##0.0\ _€_-;_-* "-"??\ _€_-;_-@_-</c:formatCode>
                <c:ptCount val="10"/>
                <c:pt idx="0">
                  <c:v>25.3</c:v>
                </c:pt>
                <c:pt idx="1">
                  <c:v>28.2</c:v>
                </c:pt>
                <c:pt idx="2">
                  <c:v>30.2</c:v>
                </c:pt>
                <c:pt idx="3">
                  <c:v>38</c:v>
                </c:pt>
                <c:pt idx="4">
                  <c:v>38.1</c:v>
                </c:pt>
                <c:pt idx="5">
                  <c:v>34.700000000000003</c:v>
                </c:pt>
                <c:pt idx="6">
                  <c:v>32</c:v>
                </c:pt>
                <c:pt idx="7">
                  <c:v>28.2</c:v>
                </c:pt>
                <c:pt idx="8">
                  <c:v>23.8</c:v>
                </c:pt>
                <c:pt idx="9">
                  <c:v>20.3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ED8-4E03-8939-2D520D6AC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921600"/>
        <c:axId val="130923136"/>
      </c:lineChart>
      <c:catAx>
        <c:axId val="13092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0923136"/>
        <c:crosses val="autoZero"/>
        <c:auto val="1"/>
        <c:lblAlgn val="ctr"/>
        <c:lblOffset val="100"/>
        <c:noMultiLvlLbl val="0"/>
      </c:catAx>
      <c:valAx>
        <c:axId val="130923136"/>
        <c:scaling>
          <c:orientation val="minMax"/>
          <c:min val="4"/>
        </c:scaling>
        <c:delete val="0"/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numFmt formatCode="_-* #\ ##0.0\ _€_-;\-* #\ ##0.0\ _€_-;_-* &quot;-&quot;??\ _€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0921600"/>
        <c:crosses val="autoZero"/>
        <c:crossBetween val="between"/>
      </c:valAx>
      <c:spPr>
        <a:gradFill flip="none" rotWithShape="1">
          <a:gsLst>
            <a:gs pos="13000">
              <a:schemeClr val="accent3">
                <a:lumMod val="40000"/>
                <a:lumOff val="60000"/>
              </a:schemeClr>
            </a:gs>
            <a:gs pos="42000">
              <a:schemeClr val="accent1">
                <a:tint val="44500"/>
                <a:satMod val="160000"/>
              </a:schemeClr>
            </a:gs>
            <a:gs pos="7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c:spPr>
    </c:plotArea>
    <c:legend>
      <c:legendPos val="b"/>
      <c:layout/>
      <c:overlay val="0"/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pt-PT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07839492238849"/>
          <c:y val="3.6641979158545779E-2"/>
          <c:w val="0.83918860901240633"/>
          <c:h val="0.78139575374860326"/>
        </c:manualLayout>
      </c:layout>
      <c:lineChart>
        <c:grouping val="standard"/>
        <c:varyColors val="0"/>
        <c:ser>
          <c:idx val="0"/>
          <c:order val="0"/>
          <c:tx>
            <c:strRef>
              <c:f>'[Anexos Eurostat_2018.xlsx]Ind Chave'!$C$234</c:f>
              <c:strCache>
                <c:ptCount val="1"/>
                <c:pt idx="0">
                  <c:v>UE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'[Anexos Eurostat_2018.xlsx]Ind Chave'!$D$233:$P$233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'[Anexos Eurostat_2018.xlsx]Ind Chave'!$D$234:$P$234</c:f>
              <c:numCache>
                <c:formatCode>_-* #\ ##0.0\ _€_-;\-* #\ ##0.0\ _€_-;_-* "-"??\ _€_-;_-@_-</c:formatCode>
                <c:ptCount val="10"/>
                <c:pt idx="0">
                  <c:v>3</c:v>
                </c:pt>
                <c:pt idx="1">
                  <c:v>3.8</c:v>
                </c:pt>
                <c:pt idx="2">
                  <c:v>4.0999999999999996</c:v>
                </c:pt>
                <c:pt idx="3">
                  <c:v>4.5999999999999996</c:v>
                </c:pt>
                <c:pt idx="4">
                  <c:v>5.0999999999999996</c:v>
                </c:pt>
                <c:pt idx="5">
                  <c:v>5</c:v>
                </c:pt>
                <c:pt idx="6">
                  <c:v>4.5</c:v>
                </c:pt>
                <c:pt idx="7">
                  <c:v>4</c:v>
                </c:pt>
                <c:pt idx="8">
                  <c:v>3.4</c:v>
                </c:pt>
                <c:pt idx="9" formatCode="General">
                  <c:v>2.9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8DC-4499-8546-306704E9AC4D}"/>
            </c:ext>
          </c:extLst>
        </c:ser>
        <c:ser>
          <c:idx val="1"/>
          <c:order val="1"/>
          <c:tx>
            <c:strRef>
              <c:f>'[Anexos Eurostat_2018.xlsx]Ind Chave'!$C$235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circle"/>
            <c:size val="6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'[Anexos Eurostat_2018.xlsx]Ind Chave'!$D$233:$P$233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'[Anexos Eurostat_2018.xlsx]Ind Chave'!$D$235:$P$235</c:f>
              <c:numCache>
                <c:formatCode>_-* #\ ##0.0\ _€_-;\-* #\ ##0.0\ _€_-;_-* "-"??\ _€_-;_-@_-</c:formatCode>
                <c:ptCount val="10"/>
                <c:pt idx="0">
                  <c:v>4.2</c:v>
                </c:pt>
                <c:pt idx="1">
                  <c:v>5.7</c:v>
                </c:pt>
                <c:pt idx="2">
                  <c:v>6.2</c:v>
                </c:pt>
                <c:pt idx="3">
                  <c:v>7.7</c:v>
                </c:pt>
                <c:pt idx="4">
                  <c:v>9.3000000000000007</c:v>
                </c:pt>
                <c:pt idx="5">
                  <c:v>8.4</c:v>
                </c:pt>
                <c:pt idx="6">
                  <c:v>7.2</c:v>
                </c:pt>
                <c:pt idx="7">
                  <c:v>6.2</c:v>
                </c:pt>
                <c:pt idx="8">
                  <c:v>4.5</c:v>
                </c:pt>
                <c:pt idx="9" formatCode="General">
                  <c:v>3.1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8DC-4499-8546-306704E9A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528960"/>
        <c:axId val="131543040"/>
      </c:lineChart>
      <c:catAx>
        <c:axId val="13152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1543040"/>
        <c:crosses val="autoZero"/>
        <c:auto val="1"/>
        <c:lblAlgn val="ctr"/>
        <c:lblOffset val="100"/>
        <c:noMultiLvlLbl val="0"/>
      </c:catAx>
      <c:valAx>
        <c:axId val="131543040"/>
        <c:scaling>
          <c:orientation val="minMax"/>
          <c:max val="11"/>
          <c:min val="1"/>
        </c:scaling>
        <c:delete val="0"/>
        <c:axPos val="l"/>
        <c:majorGridlines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</c:majorGridlines>
        <c:numFmt formatCode="_-* #\ ##0.0\ _€_-;\-* #\ ##0.0\ _€_-;_-* &quot;-&quot;??\ _€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1528960"/>
        <c:crosses val="autoZero"/>
        <c:crossBetween val="between"/>
      </c:valAx>
      <c:spPr>
        <a:gradFill flip="none" rotWithShape="1">
          <a:gsLst>
            <a:gs pos="13000">
              <a:srgbClr val="EBC9C7"/>
            </a:gs>
            <a:gs pos="42000">
              <a:schemeClr val="accent1">
                <a:tint val="44500"/>
                <a:satMod val="160000"/>
              </a:schemeClr>
            </a:gs>
            <a:gs pos="7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c:spPr>
    </c:plotArea>
    <c:legend>
      <c:legendPos val="b"/>
      <c:layout/>
      <c:overlay val="0"/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pt-PT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07839492238849"/>
          <c:y val="3.6641979158545779E-2"/>
          <c:w val="0.83918860901240633"/>
          <c:h val="0.78139575374860326"/>
        </c:manualLayout>
      </c:layout>
      <c:lineChart>
        <c:grouping val="standard"/>
        <c:varyColors val="0"/>
        <c:ser>
          <c:idx val="0"/>
          <c:order val="0"/>
          <c:tx>
            <c:strRef>
              <c:f>'[Anexos Eurostat_2018.xlsx]Ind Chave'!$C$201</c:f>
              <c:strCache>
                <c:ptCount val="1"/>
                <c:pt idx="0">
                  <c:v>UE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'[Anexos Eurostat_2018.xlsx]Ind Chave'!$D$200:$P$200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'[Anexos Eurostat_2018.xlsx]Ind Chave'!$D$201:$P$201</c:f>
              <c:numCache>
                <c:formatCode>_-* #\ ##0.0\ _€_-;\-* #\ ##0.0\ _€_-;_-* "-"??\ _€_-;_-@_-</c:formatCode>
                <c:ptCount val="10"/>
                <c:pt idx="0">
                  <c:v>9</c:v>
                </c:pt>
                <c:pt idx="1">
                  <c:v>9.6</c:v>
                </c:pt>
                <c:pt idx="2">
                  <c:v>9.6999999999999993</c:v>
                </c:pt>
                <c:pt idx="3">
                  <c:v>10.5</c:v>
                </c:pt>
                <c:pt idx="4">
                  <c:v>10.9</c:v>
                </c:pt>
                <c:pt idx="5">
                  <c:v>10.199999999999999</c:v>
                </c:pt>
                <c:pt idx="6">
                  <c:v>9.4</c:v>
                </c:pt>
                <c:pt idx="7">
                  <c:v>8.6</c:v>
                </c:pt>
                <c:pt idx="8">
                  <c:v>7.6</c:v>
                </c:pt>
                <c:pt idx="9">
                  <c:v>6.8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719-443B-A729-E70456BAC799}"/>
            </c:ext>
          </c:extLst>
        </c:ser>
        <c:ser>
          <c:idx val="1"/>
          <c:order val="1"/>
          <c:tx>
            <c:strRef>
              <c:f>'[Anexos Eurostat_2018.xlsx]Ind Chave'!$C$202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6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'[Anexos Eurostat_2018.xlsx]Ind Chave'!$D$200:$P$200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'[Anexos Eurostat_2018.xlsx]Ind Chave'!$D$202:$P$202</c:f>
              <c:numCache>
                <c:formatCode>_-* #\ ##0.0\ _€_-;\-* #\ ##0.0\ _€_-;_-* "-"??\ _€_-;_-@_-</c:formatCode>
                <c:ptCount val="10"/>
                <c:pt idx="0">
                  <c:v>10.7</c:v>
                </c:pt>
                <c:pt idx="1">
                  <c:v>12</c:v>
                </c:pt>
                <c:pt idx="2">
                  <c:v>12.9</c:v>
                </c:pt>
                <c:pt idx="3">
                  <c:v>15.8</c:v>
                </c:pt>
                <c:pt idx="4">
                  <c:v>16.399999999999999</c:v>
                </c:pt>
                <c:pt idx="5">
                  <c:v>14.1</c:v>
                </c:pt>
                <c:pt idx="6">
                  <c:v>12.6</c:v>
                </c:pt>
                <c:pt idx="7">
                  <c:v>11.2</c:v>
                </c:pt>
                <c:pt idx="8">
                  <c:v>9</c:v>
                </c:pt>
                <c:pt idx="9">
                  <c:v>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719-443B-A729-E70456BAC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562496"/>
        <c:axId val="131588864"/>
      </c:lineChart>
      <c:catAx>
        <c:axId val="13156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1588864"/>
        <c:crosses val="autoZero"/>
        <c:auto val="1"/>
        <c:lblAlgn val="ctr"/>
        <c:lblOffset val="100"/>
        <c:noMultiLvlLbl val="0"/>
      </c:catAx>
      <c:valAx>
        <c:axId val="131588864"/>
        <c:scaling>
          <c:orientation val="minMax"/>
          <c:min val="4"/>
        </c:scaling>
        <c:delete val="0"/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numFmt formatCode="_-* #\ ##0.0\ _€_-;\-* #\ ##0.0\ _€_-;_-* &quot;-&quot;??\ _€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1562496"/>
        <c:crosses val="autoZero"/>
        <c:crossBetween val="between"/>
      </c:valAx>
      <c:spPr>
        <a:gradFill flip="none" rotWithShape="1">
          <a:gsLst>
            <a:gs pos="13000">
              <a:schemeClr val="accent3">
                <a:lumMod val="40000"/>
                <a:lumOff val="60000"/>
              </a:schemeClr>
            </a:gs>
            <a:gs pos="42000">
              <a:schemeClr val="accent1">
                <a:tint val="44500"/>
                <a:satMod val="160000"/>
              </a:schemeClr>
            </a:gs>
            <a:gs pos="7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c:spPr>
    </c:plotArea>
    <c:legend>
      <c:legendPos val="b"/>
      <c:layout/>
      <c:overlay val="0"/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pt-PT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Folha2!$A$5</c:f>
              <c:strCache>
                <c:ptCount val="1"/>
                <c:pt idx="0">
                  <c:v>UE28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Folha2!$B$4:$L$4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</c:strRef>
          </c:cat>
          <c:val>
            <c:numRef>
              <c:f>Folha2!$B$5:$L$5</c:f>
              <c:numCache>
                <c:formatCode>General</c:formatCode>
                <c:ptCount val="11"/>
                <c:pt idx="0">
                  <c:v>63.828139100000001</c:v>
                </c:pt>
                <c:pt idx="1">
                  <c:v>63.400001199999998</c:v>
                </c:pt>
                <c:pt idx="2">
                  <c:v>63.0965846</c:v>
                </c:pt>
                <c:pt idx="3">
                  <c:v>63.605209700000003</c:v>
                </c:pt>
                <c:pt idx="4">
                  <c:v>63.602769299999999</c:v>
                </c:pt>
                <c:pt idx="5">
                  <c:v>63.2612345</c:v>
                </c:pt>
                <c:pt idx="6">
                  <c:v>62.849958600000001</c:v>
                </c:pt>
                <c:pt idx="7">
                  <c:v>62.804183600000002</c:v>
                </c:pt>
                <c:pt idx="8">
                  <c:v>62.784607800000003</c:v>
                </c:pt>
                <c:pt idx="9">
                  <c:v>63.005184</c:v>
                </c:pt>
                <c:pt idx="10">
                  <c:v>62.8839234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12-4D56-9DD5-319723559C22}"/>
            </c:ext>
          </c:extLst>
        </c:ser>
        <c:ser>
          <c:idx val="1"/>
          <c:order val="1"/>
          <c:tx>
            <c:strRef>
              <c:f>Folha2!$A$6</c:f>
              <c:strCache>
                <c:ptCount val="1"/>
                <c:pt idx="0">
                  <c:v>Portugal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Folha2!$B$4:$L$4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</c:strRef>
          </c:cat>
          <c:val>
            <c:numRef>
              <c:f>Folha2!$B$6:$L$6</c:f>
              <c:numCache>
                <c:formatCode>General</c:formatCode>
                <c:ptCount val="11"/>
                <c:pt idx="0">
                  <c:v>64.793852799999996</c:v>
                </c:pt>
                <c:pt idx="1">
                  <c:v>63.884368500000001</c:v>
                </c:pt>
                <c:pt idx="2">
                  <c:v>63.175358600000003</c:v>
                </c:pt>
                <c:pt idx="3">
                  <c:v>61.445943900000003</c:v>
                </c:pt>
                <c:pt idx="4">
                  <c:v>61.089804899999997</c:v>
                </c:pt>
                <c:pt idx="5">
                  <c:v>60.263538500000003</c:v>
                </c:pt>
                <c:pt idx="6">
                  <c:v>59.495580699999998</c:v>
                </c:pt>
                <c:pt idx="7">
                  <c:v>59.330072899999998</c:v>
                </c:pt>
                <c:pt idx="8">
                  <c:v>60.057164200000003</c:v>
                </c:pt>
                <c:pt idx="9">
                  <c:v>60.475991100000002</c:v>
                </c:pt>
                <c:pt idx="10">
                  <c:v>60.541447900000001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712-4D56-9DD5-319723559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640704"/>
        <c:axId val="131212416"/>
      </c:lineChart>
      <c:catAx>
        <c:axId val="13164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PT"/>
          </a:p>
        </c:txPr>
        <c:crossAx val="131212416"/>
        <c:crosses val="autoZero"/>
        <c:auto val="1"/>
        <c:lblAlgn val="ctr"/>
        <c:lblOffset val="100"/>
        <c:noMultiLvlLbl val="0"/>
      </c:catAx>
      <c:valAx>
        <c:axId val="13121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PT"/>
          </a:p>
        </c:txPr>
        <c:crossAx val="13164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pt-PT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524549110260301"/>
          <c:y val="9.9457148694736514E-2"/>
          <c:w val="0.5948551308288853"/>
          <c:h val="0.7512653433290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Q29_Graf!$A$109</c:f>
              <c:strCache>
                <c:ptCount val="1"/>
                <c:pt idx="0">
                  <c:v>Remuneração base média mensal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c:spPr>
          <c:invertIfNegative val="0"/>
          <c:cat>
            <c:numRef>
              <c:f>Q29_Graf!$B$108:$I$108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Q29_Graf!$B$109:$I$109</c:f>
              <c:numCache>
                <c:formatCode>0.00</c:formatCode>
                <c:ptCount val="8"/>
                <c:pt idx="0">
                  <c:v>900.04</c:v>
                </c:pt>
                <c:pt idx="1">
                  <c:v>906.11</c:v>
                </c:pt>
                <c:pt idx="2">
                  <c:v>915.01</c:v>
                </c:pt>
                <c:pt idx="3">
                  <c:v>912.18</c:v>
                </c:pt>
                <c:pt idx="4">
                  <c:v>909.49</c:v>
                </c:pt>
                <c:pt idx="5">
                  <c:v>913.93</c:v>
                </c:pt>
                <c:pt idx="6">
                  <c:v>924.94</c:v>
                </c:pt>
                <c:pt idx="7">
                  <c:v>943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3B-46C4-9182-19E627BDE2D3}"/>
            </c:ext>
          </c:extLst>
        </c:ser>
        <c:ser>
          <c:idx val="1"/>
          <c:order val="1"/>
          <c:tx>
            <c:strRef>
              <c:f>Q29_Graf!$A$110</c:f>
              <c:strCache>
                <c:ptCount val="1"/>
                <c:pt idx="0">
                  <c:v>Remuneração base média e prestações regulares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c:spPr>
          <c:invertIfNegative val="0"/>
          <c:cat>
            <c:numRef>
              <c:f>Q29_Graf!$B$108:$I$108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Q29_Graf!$B$110:$I$110</c:f>
              <c:numCache>
                <c:formatCode>0.00</c:formatCode>
                <c:ptCount val="8"/>
                <c:pt idx="0">
                  <c:v>1061.0905143929174</c:v>
                </c:pt>
                <c:pt idx="1">
                  <c:v>1070.9804840620486</c:v>
                </c:pt>
                <c:pt idx="2">
                  <c:v>1085.9524468212521</c:v>
                </c:pt>
                <c:pt idx="3">
                  <c:v>1084.9026020583196</c:v>
                </c:pt>
                <c:pt idx="4">
                  <c:v>1084.014822281903</c:v>
                </c:pt>
                <c:pt idx="5">
                  <c:v>1085.8402186846565</c:v>
                </c:pt>
                <c:pt idx="6">
                  <c:v>1093.6866840364571</c:v>
                </c:pt>
                <c:pt idx="7">
                  <c:v>1117.6758635713895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3B-46C4-9182-19E627BDE2D3}"/>
            </c:ext>
          </c:extLst>
        </c:ser>
        <c:ser>
          <c:idx val="2"/>
          <c:order val="2"/>
          <c:tx>
            <c:strRef>
              <c:f>Q29_Graf!$A$111</c:f>
              <c:strCache>
                <c:ptCount val="1"/>
                <c:pt idx="0">
                  <c:v>Ganho médio mensal</c:v>
                </c:pt>
              </c:strCache>
            </c:strRef>
          </c:tx>
          <c:spPr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</c:spPr>
          <c:invertIfNegative val="0"/>
          <c:cat>
            <c:numRef>
              <c:f>Q29_Graf!$B$108:$I$108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Q29_Graf!$B$111:$I$111</c:f>
              <c:numCache>
                <c:formatCode>0.00</c:formatCode>
                <c:ptCount val="8"/>
                <c:pt idx="0">
                  <c:v>1076.26</c:v>
                </c:pt>
                <c:pt idx="1">
                  <c:v>1084.55</c:v>
                </c:pt>
                <c:pt idx="2">
                  <c:v>1095.5899999999999</c:v>
                </c:pt>
                <c:pt idx="3">
                  <c:v>1093.82</c:v>
                </c:pt>
                <c:pt idx="4">
                  <c:v>1093.21</c:v>
                </c:pt>
                <c:pt idx="5">
                  <c:v>1096.6600000000001</c:v>
                </c:pt>
                <c:pt idx="6">
                  <c:v>1107.8599999999999</c:v>
                </c:pt>
                <c:pt idx="7">
                  <c:v>1133.3399999999999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3B-46C4-9182-19E627BDE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42336"/>
        <c:axId val="131343872"/>
      </c:barChart>
      <c:catAx>
        <c:axId val="13134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1343872"/>
        <c:crosses val="autoZero"/>
        <c:auto val="1"/>
        <c:lblAlgn val="ctr"/>
        <c:lblOffset val="100"/>
        <c:noMultiLvlLbl val="0"/>
      </c:catAx>
      <c:valAx>
        <c:axId val="131343872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</c:majorGridlines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1342336"/>
        <c:crosses val="autoZero"/>
        <c:crossBetween val="between"/>
        <c:majorUnit val="100"/>
      </c:valAx>
      <c:spPr>
        <a:gradFill>
          <a:gsLst>
            <a:gs pos="8750">
              <a:schemeClr val="tx2">
                <a:lumMod val="20000"/>
                <a:lumOff val="80000"/>
              </a:schemeClr>
            </a:gs>
            <a:gs pos="19000">
              <a:schemeClr val="tx2">
                <a:lumMod val="40000"/>
                <a:lumOff val="60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16200000" scaled="1"/>
        </a:gradFill>
      </c:spPr>
    </c:plotArea>
    <c:legend>
      <c:legendPos val="b"/>
      <c:layout/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P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Folha2!$A$5</c:f>
              <c:strCache>
                <c:ptCount val="1"/>
                <c:pt idx="0">
                  <c:v>UE28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Folha2!$B$4:$L$4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</c:strRef>
          </c:cat>
          <c:val>
            <c:numRef>
              <c:f>Folha2!$B$5:$L$5</c:f>
              <c:numCache>
                <c:formatCode>General</c:formatCode>
                <c:ptCount val="11"/>
                <c:pt idx="0">
                  <c:v>63.828139100000001</c:v>
                </c:pt>
                <c:pt idx="1">
                  <c:v>63.400001199999998</c:v>
                </c:pt>
                <c:pt idx="2">
                  <c:v>63.0965846</c:v>
                </c:pt>
                <c:pt idx="3">
                  <c:v>63.605209700000003</c:v>
                </c:pt>
                <c:pt idx="4">
                  <c:v>63.602769299999999</c:v>
                </c:pt>
                <c:pt idx="5">
                  <c:v>63.2612345</c:v>
                </c:pt>
                <c:pt idx="6">
                  <c:v>62.849958600000001</c:v>
                </c:pt>
                <c:pt idx="7">
                  <c:v>62.804183600000002</c:v>
                </c:pt>
                <c:pt idx="8">
                  <c:v>62.784607800000003</c:v>
                </c:pt>
                <c:pt idx="9">
                  <c:v>63.005184</c:v>
                </c:pt>
                <c:pt idx="10">
                  <c:v>62.8839234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AC6-4E13-BBFD-F31429F53728}"/>
            </c:ext>
          </c:extLst>
        </c:ser>
        <c:ser>
          <c:idx val="1"/>
          <c:order val="1"/>
          <c:tx>
            <c:strRef>
              <c:f>Folha2!$A$6</c:f>
              <c:strCache>
                <c:ptCount val="1"/>
                <c:pt idx="0">
                  <c:v>Portugal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Folha2!$B$4:$L$4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</c:strRef>
          </c:cat>
          <c:val>
            <c:numRef>
              <c:f>Folha2!$B$6:$L$6</c:f>
              <c:numCache>
                <c:formatCode>General</c:formatCode>
                <c:ptCount val="11"/>
                <c:pt idx="0">
                  <c:v>64.793852799999996</c:v>
                </c:pt>
                <c:pt idx="1">
                  <c:v>63.884368500000001</c:v>
                </c:pt>
                <c:pt idx="2">
                  <c:v>63.175358600000003</c:v>
                </c:pt>
                <c:pt idx="3">
                  <c:v>61.445943900000003</c:v>
                </c:pt>
                <c:pt idx="4">
                  <c:v>61.089804899999997</c:v>
                </c:pt>
                <c:pt idx="5">
                  <c:v>60.263538500000003</c:v>
                </c:pt>
                <c:pt idx="6">
                  <c:v>59.495580699999998</c:v>
                </c:pt>
                <c:pt idx="7">
                  <c:v>59.330072899999998</c:v>
                </c:pt>
                <c:pt idx="8">
                  <c:v>60.057164200000003</c:v>
                </c:pt>
                <c:pt idx="9">
                  <c:v>60.475991100000002</c:v>
                </c:pt>
                <c:pt idx="10">
                  <c:v>60.541447900000001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AC6-4E13-BBFD-F31429F53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474240"/>
        <c:axId val="180475776"/>
      </c:lineChart>
      <c:catAx>
        <c:axId val="18047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0475776"/>
        <c:crosses val="autoZero"/>
        <c:auto val="1"/>
        <c:lblAlgn val="ctr"/>
        <c:lblOffset val="100"/>
        <c:noMultiLvlLbl val="0"/>
      </c:catAx>
      <c:valAx>
        <c:axId val="18047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047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Folha2!$O$8</c:f>
              <c:strCache>
                <c:ptCount val="1"/>
                <c:pt idx="0">
                  <c:v>Dívida Pública - 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Folha2!$P$5:$AA$5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  <c:extLst xmlns:c16r2="http://schemas.microsoft.com/office/drawing/2015/06/chart"/>
            </c:strRef>
          </c:cat>
          <c:val>
            <c:numRef>
              <c:f>Folha2!$P$8:$AA$8</c:f>
              <c:numCache>
                <c:formatCode>0.00</c:formatCode>
                <c:ptCount val="11"/>
                <c:pt idx="0">
                  <c:v>73.311999999999998</c:v>
                </c:pt>
                <c:pt idx="1">
                  <c:v>78.976600000000005</c:v>
                </c:pt>
                <c:pt idx="2">
                  <c:v>81.927499999999995</c:v>
                </c:pt>
                <c:pt idx="3">
                  <c:v>85.254199999999997</c:v>
                </c:pt>
                <c:pt idx="4">
                  <c:v>87.405100000000004</c:v>
                </c:pt>
                <c:pt idx="5">
                  <c:v>88.143100000000004</c:v>
                </c:pt>
                <c:pt idx="6">
                  <c:v>86.026899999999998</c:v>
                </c:pt>
                <c:pt idx="7">
                  <c:v>84.871700000000004</c:v>
                </c:pt>
                <c:pt idx="8">
                  <c:v>83.164500000000004</c:v>
                </c:pt>
                <c:pt idx="9">
                  <c:v>81.4101</c:v>
                </c:pt>
                <c:pt idx="10">
                  <c:v>79.501000000000005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47-455E-9A7E-BC116D94B0A5}"/>
            </c:ext>
          </c:extLst>
        </c:ser>
        <c:ser>
          <c:idx val="3"/>
          <c:order val="3"/>
          <c:tx>
            <c:strRef>
              <c:f>Folha2!$O$9</c:f>
              <c:strCache>
                <c:ptCount val="1"/>
                <c:pt idx="0">
                  <c:v>Dívida Pública - PT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Folha2!$P$5:$AA$5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  <c:extLst xmlns:c16r2="http://schemas.microsoft.com/office/drawing/2015/06/chart"/>
            </c:strRef>
          </c:cat>
          <c:val>
            <c:numRef>
              <c:f>Folha2!$P$9:$AA$9</c:f>
              <c:numCache>
                <c:formatCode>0.00</c:formatCode>
                <c:ptCount val="11"/>
                <c:pt idx="0">
                  <c:v>83.609499999999997</c:v>
                </c:pt>
                <c:pt idx="1">
                  <c:v>96.183300000000003</c:v>
                </c:pt>
                <c:pt idx="2">
                  <c:v>111.3897</c:v>
                </c:pt>
                <c:pt idx="3">
                  <c:v>126.22239999999999</c:v>
                </c:pt>
                <c:pt idx="4">
                  <c:v>129.03960000000001</c:v>
                </c:pt>
                <c:pt idx="5">
                  <c:v>130.59960000000001</c:v>
                </c:pt>
                <c:pt idx="6">
                  <c:v>128.75470000000001</c:v>
                </c:pt>
                <c:pt idx="7">
                  <c:v>129.21600000000001</c:v>
                </c:pt>
                <c:pt idx="8">
                  <c:v>124.7624</c:v>
                </c:pt>
                <c:pt idx="9">
                  <c:v>121.47110000000001</c:v>
                </c:pt>
                <c:pt idx="10">
                  <c:v>119.2084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47-455E-9A7E-BC116D94B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567168"/>
        <c:axId val="130585344"/>
      </c:barChart>
      <c:lineChart>
        <c:grouping val="standard"/>
        <c:varyColors val="0"/>
        <c:ser>
          <c:idx val="0"/>
          <c:order val="0"/>
          <c:tx>
            <c:strRef>
              <c:f>Folha2!$O$6</c:f>
              <c:strCache>
                <c:ptCount val="1"/>
                <c:pt idx="0">
                  <c:v>Défice Público - 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Folha2!$P$5:$AA$5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  <c:extLst xmlns:c16r2="http://schemas.microsoft.com/office/drawing/2015/06/chart"/>
            </c:strRef>
          </c:cat>
          <c:val>
            <c:numRef>
              <c:f>Folha2!$P$6:$AA$6</c:f>
              <c:numCache>
                <c:formatCode>0.00</c:formatCode>
                <c:ptCount val="11"/>
                <c:pt idx="0">
                  <c:v>-6.5937894000000004</c:v>
                </c:pt>
                <c:pt idx="1">
                  <c:v>-6.3962215000000002</c:v>
                </c:pt>
                <c:pt idx="2">
                  <c:v>-4.5698334000000003</c:v>
                </c:pt>
                <c:pt idx="3">
                  <c:v>-4.2621918000000001</c:v>
                </c:pt>
                <c:pt idx="4">
                  <c:v>-3.3200617000000001</c:v>
                </c:pt>
                <c:pt idx="5">
                  <c:v>-2.8913348000000001</c:v>
                </c:pt>
                <c:pt idx="6">
                  <c:v>-2.3430403000000002</c:v>
                </c:pt>
                <c:pt idx="7">
                  <c:v>-1.6748091000000001</c:v>
                </c:pt>
                <c:pt idx="8">
                  <c:v>-0.97731389999999996</c:v>
                </c:pt>
                <c:pt idx="9">
                  <c:v>-0.69116569999999999</c:v>
                </c:pt>
                <c:pt idx="10">
                  <c:v>-0.81595519999999999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247-455E-9A7E-BC116D94B0A5}"/>
            </c:ext>
          </c:extLst>
        </c:ser>
        <c:ser>
          <c:idx val="1"/>
          <c:order val="1"/>
          <c:tx>
            <c:strRef>
              <c:f>Folha2!$O$7</c:f>
              <c:strCache>
                <c:ptCount val="1"/>
                <c:pt idx="0">
                  <c:v>Défice Público - PT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Folha2!$P$5:$AA$5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  <c:extLst xmlns:c16r2="http://schemas.microsoft.com/office/drawing/2015/06/chart"/>
            </c:strRef>
          </c:cat>
          <c:val>
            <c:numRef>
              <c:f>Folha2!$P$7:$AA$7</c:f>
              <c:numCache>
                <c:formatCode>0.00</c:formatCode>
                <c:ptCount val="11"/>
                <c:pt idx="0">
                  <c:v>-9.8055272000000002</c:v>
                </c:pt>
                <c:pt idx="1">
                  <c:v>-11.171139500000001</c:v>
                </c:pt>
                <c:pt idx="2">
                  <c:v>-7.3828418999999998</c:v>
                </c:pt>
                <c:pt idx="3">
                  <c:v>-5.6586667999999998</c:v>
                </c:pt>
                <c:pt idx="4">
                  <c:v>-4.8424223</c:v>
                </c:pt>
                <c:pt idx="5">
                  <c:v>-7.1656620000000002</c:v>
                </c:pt>
                <c:pt idx="6">
                  <c:v>-4.4034320999999998</c:v>
                </c:pt>
                <c:pt idx="7">
                  <c:v>-1.9703084</c:v>
                </c:pt>
                <c:pt idx="8">
                  <c:v>-2.9609820999999998</c:v>
                </c:pt>
                <c:pt idx="9">
                  <c:v>-0.74145340000000004</c:v>
                </c:pt>
                <c:pt idx="10">
                  <c:v>-0.59505629999999998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247-455E-9A7E-BC116D94B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592768"/>
        <c:axId val="130586880"/>
      </c:lineChart>
      <c:catAx>
        <c:axId val="13056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30585344"/>
        <c:crosses val="autoZero"/>
        <c:auto val="1"/>
        <c:lblAlgn val="ctr"/>
        <c:lblOffset val="100"/>
        <c:noMultiLvlLbl val="0"/>
      </c:catAx>
      <c:valAx>
        <c:axId val="1305853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30567168"/>
        <c:crosses val="autoZero"/>
        <c:crossBetween val="between"/>
      </c:valAx>
      <c:valAx>
        <c:axId val="130586880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30592768"/>
        <c:crosses val="max"/>
        <c:crossBetween val="between"/>
      </c:valAx>
      <c:catAx>
        <c:axId val="130592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586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Folha2!$O$8</c:f>
              <c:strCache>
                <c:ptCount val="1"/>
                <c:pt idx="0">
                  <c:v>Dívida Pública - 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Folha2!$P$5:$AA$5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  <c:extLst xmlns:c16r2="http://schemas.microsoft.com/office/drawing/2015/06/chart"/>
            </c:strRef>
          </c:cat>
          <c:val>
            <c:numRef>
              <c:f>Folha2!$P$8:$AA$8</c:f>
              <c:numCache>
                <c:formatCode>0.00</c:formatCode>
                <c:ptCount val="11"/>
                <c:pt idx="0">
                  <c:v>73.311999999999998</c:v>
                </c:pt>
                <c:pt idx="1">
                  <c:v>78.976600000000005</c:v>
                </c:pt>
                <c:pt idx="2">
                  <c:v>81.927499999999995</c:v>
                </c:pt>
                <c:pt idx="3">
                  <c:v>85.254199999999997</c:v>
                </c:pt>
                <c:pt idx="4">
                  <c:v>87.405100000000004</c:v>
                </c:pt>
                <c:pt idx="5">
                  <c:v>88.143100000000004</c:v>
                </c:pt>
                <c:pt idx="6">
                  <c:v>86.026899999999998</c:v>
                </c:pt>
                <c:pt idx="7">
                  <c:v>84.871700000000004</c:v>
                </c:pt>
                <c:pt idx="8">
                  <c:v>83.164500000000004</c:v>
                </c:pt>
                <c:pt idx="9">
                  <c:v>81.4101</c:v>
                </c:pt>
                <c:pt idx="10">
                  <c:v>79.501000000000005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E4-418A-AB03-BADBBADF40B5}"/>
            </c:ext>
          </c:extLst>
        </c:ser>
        <c:ser>
          <c:idx val="3"/>
          <c:order val="3"/>
          <c:tx>
            <c:strRef>
              <c:f>Folha2!$O$9</c:f>
              <c:strCache>
                <c:ptCount val="1"/>
                <c:pt idx="0">
                  <c:v>Dívida Pública - PT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Folha2!$P$5:$AA$5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  <c:extLst xmlns:c16r2="http://schemas.microsoft.com/office/drawing/2015/06/chart"/>
            </c:strRef>
          </c:cat>
          <c:val>
            <c:numRef>
              <c:f>Folha2!$P$9:$AA$9</c:f>
              <c:numCache>
                <c:formatCode>0.00</c:formatCode>
                <c:ptCount val="11"/>
                <c:pt idx="0">
                  <c:v>83.609499999999997</c:v>
                </c:pt>
                <c:pt idx="1">
                  <c:v>96.183300000000003</c:v>
                </c:pt>
                <c:pt idx="2">
                  <c:v>111.3897</c:v>
                </c:pt>
                <c:pt idx="3">
                  <c:v>126.22239999999999</c:v>
                </c:pt>
                <c:pt idx="4">
                  <c:v>129.03960000000001</c:v>
                </c:pt>
                <c:pt idx="5">
                  <c:v>130.59960000000001</c:v>
                </c:pt>
                <c:pt idx="6">
                  <c:v>128.75470000000001</c:v>
                </c:pt>
                <c:pt idx="7">
                  <c:v>129.21600000000001</c:v>
                </c:pt>
                <c:pt idx="8">
                  <c:v>124.7624</c:v>
                </c:pt>
                <c:pt idx="9">
                  <c:v>121.47110000000001</c:v>
                </c:pt>
                <c:pt idx="10">
                  <c:v>119.2084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E4-418A-AB03-BADBBADF4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15008"/>
        <c:axId val="130316544"/>
      </c:barChart>
      <c:lineChart>
        <c:grouping val="standard"/>
        <c:varyColors val="0"/>
        <c:ser>
          <c:idx val="0"/>
          <c:order val="0"/>
          <c:tx>
            <c:strRef>
              <c:f>Folha2!$O$6</c:f>
              <c:strCache>
                <c:ptCount val="1"/>
                <c:pt idx="0">
                  <c:v>Défice Público - 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Folha2!$P$5:$AA$5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  <c:extLst xmlns:c16r2="http://schemas.microsoft.com/office/drawing/2015/06/chart"/>
            </c:strRef>
          </c:cat>
          <c:val>
            <c:numRef>
              <c:f>Folha2!$P$6:$AA$6</c:f>
              <c:numCache>
                <c:formatCode>0.00</c:formatCode>
                <c:ptCount val="11"/>
                <c:pt idx="0">
                  <c:v>-6.5937894000000004</c:v>
                </c:pt>
                <c:pt idx="1">
                  <c:v>-6.3962215000000002</c:v>
                </c:pt>
                <c:pt idx="2">
                  <c:v>-4.5698334000000003</c:v>
                </c:pt>
                <c:pt idx="3">
                  <c:v>-4.2621918000000001</c:v>
                </c:pt>
                <c:pt idx="4">
                  <c:v>-3.3200617000000001</c:v>
                </c:pt>
                <c:pt idx="5">
                  <c:v>-2.8913348000000001</c:v>
                </c:pt>
                <c:pt idx="6">
                  <c:v>-2.3430403000000002</c:v>
                </c:pt>
                <c:pt idx="7">
                  <c:v>-1.6748091000000001</c:v>
                </c:pt>
                <c:pt idx="8">
                  <c:v>-0.97731389999999996</c:v>
                </c:pt>
                <c:pt idx="9">
                  <c:v>-0.69116569999999999</c:v>
                </c:pt>
                <c:pt idx="10">
                  <c:v>-0.81595519999999999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5E4-418A-AB03-BADBBADF40B5}"/>
            </c:ext>
          </c:extLst>
        </c:ser>
        <c:ser>
          <c:idx val="1"/>
          <c:order val="1"/>
          <c:tx>
            <c:strRef>
              <c:f>Folha2!$O$7</c:f>
              <c:strCache>
                <c:ptCount val="1"/>
                <c:pt idx="0">
                  <c:v>Défice Público - PT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Folha2!$P$5:$AA$5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  <c:extLst xmlns:c16r2="http://schemas.microsoft.com/office/drawing/2015/06/chart"/>
            </c:strRef>
          </c:cat>
          <c:val>
            <c:numRef>
              <c:f>Folha2!$P$7:$AA$7</c:f>
              <c:numCache>
                <c:formatCode>0.00</c:formatCode>
                <c:ptCount val="11"/>
                <c:pt idx="0">
                  <c:v>-9.8055272000000002</c:v>
                </c:pt>
                <c:pt idx="1">
                  <c:v>-11.171139500000001</c:v>
                </c:pt>
                <c:pt idx="2">
                  <c:v>-7.3828418999999998</c:v>
                </c:pt>
                <c:pt idx="3">
                  <c:v>-5.6586667999999998</c:v>
                </c:pt>
                <c:pt idx="4">
                  <c:v>-4.8424223</c:v>
                </c:pt>
                <c:pt idx="5">
                  <c:v>-7.1656620000000002</c:v>
                </c:pt>
                <c:pt idx="6">
                  <c:v>-4.4034320999999998</c:v>
                </c:pt>
                <c:pt idx="7">
                  <c:v>-1.9703084</c:v>
                </c:pt>
                <c:pt idx="8">
                  <c:v>-2.9609820999999998</c:v>
                </c:pt>
                <c:pt idx="9">
                  <c:v>-0.74145340000000004</c:v>
                </c:pt>
                <c:pt idx="10">
                  <c:v>-0.59505629999999998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5E4-418A-AB03-BADBBADF4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19872"/>
        <c:axId val="130318336"/>
      </c:lineChart>
      <c:catAx>
        <c:axId val="13031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30316544"/>
        <c:crosses val="autoZero"/>
        <c:auto val="1"/>
        <c:lblAlgn val="ctr"/>
        <c:lblOffset val="100"/>
        <c:noMultiLvlLbl val="0"/>
      </c:catAx>
      <c:valAx>
        <c:axId val="1303165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30315008"/>
        <c:crosses val="autoZero"/>
        <c:crossBetween val="between"/>
      </c:valAx>
      <c:valAx>
        <c:axId val="130318336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30319872"/>
        <c:crosses val="max"/>
        <c:crossBetween val="between"/>
      </c:valAx>
      <c:catAx>
        <c:axId val="130319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318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Folha3!$P$8</c:f>
              <c:strCache>
                <c:ptCount val="1"/>
                <c:pt idx="0">
                  <c:v>Construção - PT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Folha3!$Q$6:$AB$6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  <c:extLst xmlns:c16r2="http://schemas.microsoft.com/office/drawing/2015/06/chart"/>
            </c:strRef>
          </c:cat>
          <c:val>
            <c:numRef>
              <c:f>Folha3!$Q$8:$AB$8</c:f>
              <c:numCache>
                <c:formatCode>0.0%</c:formatCode>
                <c:ptCount val="11"/>
                <c:pt idx="0">
                  <c:v>0.92995985192580655</c:v>
                </c:pt>
                <c:pt idx="1">
                  <c:v>0.8946255496867499</c:v>
                </c:pt>
                <c:pt idx="2">
                  <c:v>0.80279267656946152</c:v>
                </c:pt>
                <c:pt idx="3">
                  <c:v>0.64195078310430254</c:v>
                </c:pt>
                <c:pt idx="4">
                  <c:v>0.56402686629866394</c:v>
                </c:pt>
                <c:pt idx="5">
                  <c:v>0.54333287694415411</c:v>
                </c:pt>
                <c:pt idx="6">
                  <c:v>0.57080296998801772</c:v>
                </c:pt>
                <c:pt idx="7">
                  <c:v>0.56235707719298544</c:v>
                </c:pt>
                <c:pt idx="8">
                  <c:v>0.60927870383205329</c:v>
                </c:pt>
                <c:pt idx="9">
                  <c:v>0.62903298503185223</c:v>
                </c:pt>
                <c:pt idx="10">
                  <c:v>0.65188745272757731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8E-4109-A164-615FDBDD4A6F}"/>
            </c:ext>
          </c:extLst>
        </c:ser>
        <c:ser>
          <c:idx val="3"/>
          <c:order val="1"/>
          <c:tx>
            <c:strRef>
              <c:f>Folha3!$P$10</c:f>
              <c:strCache>
                <c:ptCount val="1"/>
                <c:pt idx="0">
                  <c:v>Maquinaria e Equipamento - PT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Folha3!$Q$6:$AB$6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  <c:extLst xmlns:c16r2="http://schemas.microsoft.com/office/drawing/2015/06/chart"/>
            </c:strRef>
          </c:cat>
          <c:val>
            <c:numRef>
              <c:f>Folha3!$Q$10:$AB$10</c:f>
              <c:numCache>
                <c:formatCode>0.0%</c:formatCode>
                <c:ptCount val="11"/>
                <c:pt idx="0">
                  <c:v>0.87349958147617812</c:v>
                </c:pt>
                <c:pt idx="1">
                  <c:v>0.91236833495502467</c:v>
                </c:pt>
                <c:pt idx="2">
                  <c:v>0.69797536445564279</c:v>
                </c:pt>
                <c:pt idx="3">
                  <c:v>0.5792199735713891</c:v>
                </c:pt>
                <c:pt idx="4">
                  <c:v>0.62618217046029123</c:v>
                </c:pt>
                <c:pt idx="5">
                  <c:v>0.70942209720799998</c:v>
                </c:pt>
                <c:pt idx="6">
                  <c:v>0.78302705320988641</c:v>
                </c:pt>
                <c:pt idx="7">
                  <c:v>0.84202998925009886</c:v>
                </c:pt>
                <c:pt idx="8">
                  <c:v>0.95591775688227376</c:v>
                </c:pt>
                <c:pt idx="9">
                  <c:v>1.0228322802962384</c:v>
                </c:pt>
                <c:pt idx="10">
                  <c:v>1.1026126933813749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8E-4109-A164-615FDBDD4A6F}"/>
            </c:ext>
          </c:extLst>
        </c:ser>
        <c:ser>
          <c:idx val="5"/>
          <c:order val="2"/>
          <c:tx>
            <c:strRef>
              <c:f>Folha3!$P$12</c:f>
              <c:strCache>
                <c:ptCount val="1"/>
                <c:pt idx="0">
                  <c:v>Equip. Transporte - PT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Folha3!$Q$6:$AB$6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  <c:extLst xmlns:c16r2="http://schemas.microsoft.com/office/drawing/2015/06/chart"/>
            </c:strRef>
          </c:cat>
          <c:val>
            <c:numRef>
              <c:f>Folha3!$Q$12:$AB$12</c:f>
              <c:numCache>
                <c:formatCode>0.0%</c:formatCode>
                <c:ptCount val="11"/>
                <c:pt idx="0">
                  <c:v>0.74505431540147327</c:v>
                </c:pt>
                <c:pt idx="1">
                  <c:v>0.68504155615545015</c:v>
                </c:pt>
                <c:pt idx="2">
                  <c:v>0.5157039146075646</c:v>
                </c:pt>
                <c:pt idx="3">
                  <c:v>0.35009953393309667</c:v>
                </c:pt>
                <c:pt idx="4">
                  <c:v>0.45090939163206117</c:v>
                </c:pt>
                <c:pt idx="5">
                  <c:v>0.50087129110574224</c:v>
                </c:pt>
                <c:pt idx="6">
                  <c:v>0.60988014578619987</c:v>
                </c:pt>
                <c:pt idx="7">
                  <c:v>0.71577598071936155</c:v>
                </c:pt>
                <c:pt idx="8">
                  <c:v>0.79233145685779938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8E-4109-A164-615FDBDD4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284160"/>
        <c:axId val="130617728"/>
      </c:barChart>
      <c:lineChart>
        <c:grouping val="standard"/>
        <c:varyColors val="0"/>
        <c:ser>
          <c:idx val="7"/>
          <c:order val="3"/>
          <c:tx>
            <c:strRef>
              <c:f>Folha3!$P$14</c:f>
              <c:strCache>
                <c:ptCount val="1"/>
                <c:pt idx="0">
                  <c:v>Formação Bruta de Capital - PT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Folha3!$Q$6:$AB$6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  <c:extLst xmlns:c16r2="http://schemas.microsoft.com/office/drawing/2015/06/chart"/>
            </c:strRef>
          </c:cat>
          <c:val>
            <c:numRef>
              <c:f>Folha3!$Q$14:$AB$14</c:f>
              <c:numCache>
                <c:formatCode>0.0%</c:formatCode>
                <c:ptCount val="11"/>
                <c:pt idx="0">
                  <c:v>0.87754241879652684</c:v>
                </c:pt>
                <c:pt idx="1">
                  <c:v>0.90731505218134501</c:v>
                </c:pt>
                <c:pt idx="2">
                  <c:v>0.78028746205313848</c:v>
                </c:pt>
                <c:pt idx="3">
                  <c:v>0.63900326203672908</c:v>
                </c:pt>
                <c:pt idx="4">
                  <c:v>0.60620277348471496</c:v>
                </c:pt>
                <c:pt idx="5">
                  <c:v>0.63700183494051099</c:v>
                </c:pt>
                <c:pt idx="6">
                  <c:v>0.67768508057735444</c:v>
                </c:pt>
                <c:pt idx="7">
                  <c:v>0.68981946491307178</c:v>
                </c:pt>
                <c:pt idx="8">
                  <c:v>0.75341303479928445</c:v>
                </c:pt>
                <c:pt idx="9">
                  <c:v>0.78626136432407767</c:v>
                </c:pt>
                <c:pt idx="10">
                  <c:v>0.82296495864028307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68E-4109-A164-615FDBDD4A6F}"/>
            </c:ext>
          </c:extLst>
        </c:ser>
        <c:ser>
          <c:idx val="6"/>
          <c:order val="4"/>
          <c:tx>
            <c:strRef>
              <c:f>Folha3!$P$13</c:f>
              <c:strCache>
                <c:ptCount val="1"/>
                <c:pt idx="0">
                  <c:v>Formação Bruta de Capital - UE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Folha3!$Q$6:$AB$6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  <c:extLst xmlns:c16r2="http://schemas.microsoft.com/office/drawing/2015/06/chart"/>
            </c:strRef>
          </c:cat>
          <c:val>
            <c:numRef>
              <c:f>Folha3!$Q$13:$AB$13</c:f>
              <c:numCache>
                <c:formatCode>0.0%</c:formatCode>
                <c:ptCount val="11"/>
                <c:pt idx="0">
                  <c:v>0.84089381788933104</c:v>
                </c:pt>
                <c:pt idx="1">
                  <c:v>0.88276396335620955</c:v>
                </c:pt>
                <c:pt idx="2">
                  <c:v>0.91104113808511555</c:v>
                </c:pt>
                <c:pt idx="3">
                  <c:v>0.85778606416555314</c:v>
                </c:pt>
                <c:pt idx="4">
                  <c:v>0.85617108343078696</c:v>
                </c:pt>
                <c:pt idx="5">
                  <c:v>0.8929764832562046</c:v>
                </c:pt>
                <c:pt idx="6">
                  <c:v>0.93329243679724527</c:v>
                </c:pt>
                <c:pt idx="7">
                  <c:v>0.96848545053218005</c:v>
                </c:pt>
                <c:pt idx="8">
                  <c:v>0.99082311383260468</c:v>
                </c:pt>
                <c:pt idx="9">
                  <c:v>1.0177280923989898</c:v>
                </c:pt>
                <c:pt idx="10">
                  <c:v>1.0431385558580581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68E-4109-A164-615FDBDD4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284160"/>
        <c:axId val="13061772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Folha3!$P$7</c15:sqref>
                        </c15:formulaRef>
                      </c:ext>
                    </c:extLst>
                    <c:strCache>
                      <c:ptCount val="1"/>
                      <c:pt idx="0">
                        <c:v>Construção - UE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Folha3!$Q$6:$AB$6</c15:sqref>
                        </c15:formulaRef>
                      </c:ext>
                    </c:extLst>
                    <c:strCache>
                      <c:ptCount val="11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  <c:pt idx="10">
                        <c:v>2019*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Folha3!$Q$7:$Z$7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0.89671029434879213</c:v>
                      </c:pt>
                      <c:pt idx="1">
                        <c:v>0.8689314545534359</c:v>
                      </c:pt>
                      <c:pt idx="2">
                        <c:v>0.8716919922458557</c:v>
                      </c:pt>
                      <c:pt idx="3">
                        <c:v>0.83960419312860479</c:v>
                      </c:pt>
                      <c:pt idx="4">
                        <c:v>0.81992359137528448</c:v>
                      </c:pt>
                      <c:pt idx="5">
                        <c:v>0.82652934071364748</c:v>
                      </c:pt>
                      <c:pt idx="6">
                        <c:v>0.83734280369808678</c:v>
                      </c:pt>
                      <c:pt idx="7">
                        <c:v>0.8648533070519383</c:v>
                      </c:pt>
                      <c:pt idx="8">
                        <c:v>0.90225190207348316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668E-4109-A164-615FDBDD4A6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Folha3!$P$9</c15:sqref>
                        </c15:formulaRef>
                      </c:ext>
                    </c:extLst>
                    <c:strCache>
                      <c:ptCount val="1"/>
                      <c:pt idx="0">
                        <c:v>Maquinaria e Equipamento - UE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Folha3!$Q$6:$AB$6</c15:sqref>
                        </c15:formulaRef>
                      </c:ext>
                    </c:extLst>
                    <c:strCache>
                      <c:ptCount val="11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  <c:pt idx="10">
                        <c:v>2019*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Folha3!$Q$9:$Z$9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0.81484323119457536</c:v>
                      </c:pt>
                      <c:pt idx="1">
                        <c:v>0.86030315253777534</c:v>
                      </c:pt>
                      <c:pt idx="2">
                        <c:v>0.88971716717753246</c:v>
                      </c:pt>
                      <c:pt idx="3">
                        <c:v>0.86067230451741872</c:v>
                      </c:pt>
                      <c:pt idx="4">
                        <c:v>0.84245929703095623</c:v>
                      </c:pt>
                      <c:pt idx="5">
                        <c:v>0.88969061943802852</c:v>
                      </c:pt>
                      <c:pt idx="6">
                        <c:v>0.93684091462121155</c:v>
                      </c:pt>
                      <c:pt idx="7">
                        <c:v>0.98508608387626195</c:v>
                      </c:pt>
                      <c:pt idx="8">
                        <c:v>1.0253270467615156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68E-4109-A164-615FDBDD4A6F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Folha3!$P$11</c15:sqref>
                        </c15:formulaRef>
                      </c:ext>
                    </c:extLst>
                    <c:strCache>
                      <c:ptCount val="1"/>
                      <c:pt idx="0">
                        <c:v>Equip. Transporte - UE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Folha3!$Q$6:$AB$6</c15:sqref>
                        </c15:formulaRef>
                      </c:ext>
                    </c:extLst>
                    <c:strCache>
                      <c:ptCount val="11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  <c:pt idx="10">
                        <c:v>2019*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Folha3!$Q$11:$Z$11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0.76510081455278567</c:v>
                      </c:pt>
                      <c:pt idx="1">
                        <c:v>0.8561189010156941</c:v>
                      </c:pt>
                      <c:pt idx="2">
                        <c:v>0.849795258545604</c:v>
                      </c:pt>
                      <c:pt idx="3">
                        <c:v>0.79797743779366981</c:v>
                      </c:pt>
                      <c:pt idx="4">
                        <c:v>0.76908508557797939</c:v>
                      </c:pt>
                      <c:pt idx="5">
                        <c:v>0.86607284289838637</c:v>
                      </c:pt>
                      <c:pt idx="6">
                        <c:v>0.95472275707652887</c:v>
                      </c:pt>
                      <c:pt idx="7">
                        <c:v>1.0587462808592869</c:v>
                      </c:pt>
                      <c:pt idx="8">
                        <c:v>1.1244461064283939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68E-4109-A164-615FDBDD4A6F}"/>
                  </c:ext>
                </c:extLst>
              </c15:ser>
            </c15:filteredLineSeries>
          </c:ext>
        </c:extLst>
      </c:lineChart>
      <c:catAx>
        <c:axId val="13028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PT"/>
          </a:p>
        </c:txPr>
        <c:crossAx val="130617728"/>
        <c:crosses val="autoZero"/>
        <c:auto val="1"/>
        <c:lblAlgn val="ctr"/>
        <c:lblOffset val="100"/>
        <c:noMultiLvlLbl val="0"/>
      </c:catAx>
      <c:valAx>
        <c:axId val="130617728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PT"/>
          </a:p>
        </c:txPr>
        <c:crossAx val="13028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pt-P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Folha3!$R$7</c:f>
              <c:strCache>
                <c:ptCount val="1"/>
                <c:pt idx="0">
                  <c:v>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Folha3!$S$6:$AC$6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</c:strRef>
          </c:cat>
          <c:val>
            <c:numRef>
              <c:f>Folha3!$S$7:$AC$7</c:f>
              <c:numCache>
                <c:formatCode>General</c:formatCode>
                <c:ptCount val="11"/>
                <c:pt idx="0">
                  <c:v>171.30340000000001</c:v>
                </c:pt>
                <c:pt idx="1">
                  <c:v>174.66669999999999</c:v>
                </c:pt>
                <c:pt idx="2">
                  <c:v>176.62129999999999</c:v>
                </c:pt>
                <c:pt idx="3">
                  <c:v>179.3117</c:v>
                </c:pt>
                <c:pt idx="4">
                  <c:v>181.38339999999999</c:v>
                </c:pt>
                <c:pt idx="5">
                  <c:v>181.048</c:v>
                </c:pt>
                <c:pt idx="6">
                  <c:v>180.85659999999999</c:v>
                </c:pt>
                <c:pt idx="7">
                  <c:v>180.5112</c:v>
                </c:pt>
                <c:pt idx="8">
                  <c:v>179.9494</c:v>
                </c:pt>
                <c:pt idx="9">
                  <c:v>179.99969999999999</c:v>
                </c:pt>
                <c:pt idx="10">
                  <c:v>181.07810000000001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F22-44FD-B7C5-450F87A2FE4F}"/>
            </c:ext>
          </c:extLst>
        </c:ser>
        <c:ser>
          <c:idx val="1"/>
          <c:order val="1"/>
          <c:tx>
            <c:strRef>
              <c:f>Folha3!$R$8</c:f>
              <c:strCache>
                <c:ptCount val="1"/>
                <c:pt idx="0">
                  <c:v>PT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Folha3!$S$6:$AC$6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</c:strRef>
          </c:cat>
          <c:val>
            <c:numRef>
              <c:f>Folha3!$S$8:$AC$8</c:f>
              <c:numCache>
                <c:formatCode>General</c:formatCode>
                <c:ptCount val="11"/>
                <c:pt idx="0">
                  <c:v>109.0244</c:v>
                </c:pt>
                <c:pt idx="1">
                  <c:v>111.8252</c:v>
                </c:pt>
                <c:pt idx="2">
                  <c:v>114.253</c:v>
                </c:pt>
                <c:pt idx="3">
                  <c:v>118.2676</c:v>
                </c:pt>
                <c:pt idx="4">
                  <c:v>120.66679999999999</c:v>
                </c:pt>
                <c:pt idx="5">
                  <c:v>118.02079999999999</c:v>
                </c:pt>
                <c:pt idx="6">
                  <c:v>115.71129999999999</c:v>
                </c:pt>
                <c:pt idx="7">
                  <c:v>113.1741</c:v>
                </c:pt>
                <c:pt idx="8">
                  <c:v>109.33880000000001</c:v>
                </c:pt>
                <c:pt idx="9">
                  <c:v>106.7684</c:v>
                </c:pt>
                <c:pt idx="10">
                  <c:v>105.8143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F22-44FD-B7C5-450F87A2F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72128"/>
        <c:axId val="130673664"/>
      </c:lineChart>
      <c:catAx>
        <c:axId val="1306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pt-PT"/>
          </a:p>
        </c:txPr>
        <c:crossAx val="130673664"/>
        <c:crosses val="autoZero"/>
        <c:auto val="1"/>
        <c:lblAlgn val="ctr"/>
        <c:lblOffset val="100"/>
        <c:noMultiLvlLbl val="0"/>
      </c:catAx>
      <c:valAx>
        <c:axId val="130673664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PT"/>
          </a:p>
        </c:txPr>
        <c:crossAx val="13067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pt-P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produtividade!$B$10</c:f>
              <c:strCache>
                <c:ptCount val="1"/>
                <c:pt idx="0">
                  <c:v>Por hora trabalhada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produtividade!$C$9:$N$9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  <c:extLst xmlns:c16r2="http://schemas.microsoft.com/office/drawing/2015/06/chart"/>
            </c:strRef>
          </c:cat>
          <c:val>
            <c:numRef>
              <c:f>produtividade!$C$10:$N$10</c:f>
              <c:numCache>
                <c:formatCode>0.0%</c:formatCode>
                <c:ptCount val="11"/>
                <c:pt idx="0">
                  <c:v>0.69597231215464073</c:v>
                </c:pt>
                <c:pt idx="1">
                  <c:v>0.69767320775417008</c:v>
                </c:pt>
                <c:pt idx="2">
                  <c:v>0.67749953360234705</c:v>
                </c:pt>
                <c:pt idx="3">
                  <c:v>0.67971276857210006</c:v>
                </c:pt>
                <c:pt idx="4">
                  <c:v>0.69868282850562657</c:v>
                </c:pt>
                <c:pt idx="5">
                  <c:v>0.68918469660603277</c:v>
                </c:pt>
                <c:pt idx="6">
                  <c:v>0.67999159863199354</c:v>
                </c:pt>
                <c:pt idx="7">
                  <c:v>0.68163476625682662</c:v>
                </c:pt>
                <c:pt idx="8">
                  <c:v>0.66256630031693664</c:v>
                </c:pt>
                <c:pt idx="9">
                  <c:v>0.65527364210456363</c:v>
                </c:pt>
                <c:pt idx="10">
                  <c:v>0.64986810467489453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B13-45C7-B69F-A22373675321}"/>
            </c:ext>
          </c:extLst>
        </c:ser>
        <c:ser>
          <c:idx val="1"/>
          <c:order val="1"/>
          <c:tx>
            <c:strRef>
              <c:f>produtividade!$B$11</c:f>
              <c:strCache>
                <c:ptCount val="1"/>
                <c:pt idx="0">
                  <c:v>Por trabalhador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produtividade!$C$9:$N$9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  <c:extLst xmlns:c16r2="http://schemas.microsoft.com/office/drawing/2015/06/chart"/>
            </c:strRef>
          </c:cat>
          <c:val>
            <c:numRef>
              <c:f>produtividade!$C$11:$N$11</c:f>
              <c:numCache>
                <c:formatCode>0.0%</c:formatCode>
                <c:ptCount val="11"/>
                <c:pt idx="0">
                  <c:v>0.7933232589382101</c:v>
                </c:pt>
                <c:pt idx="1">
                  <c:v>0.79696994284504918</c:v>
                </c:pt>
                <c:pt idx="2">
                  <c:v>0.76321032614962681</c:v>
                </c:pt>
                <c:pt idx="3">
                  <c:v>0.76582788633228405</c:v>
                </c:pt>
                <c:pt idx="4">
                  <c:v>0.79500968482495649</c:v>
                </c:pt>
                <c:pt idx="5">
                  <c:v>0.7870914341875942</c:v>
                </c:pt>
                <c:pt idx="6">
                  <c:v>0.78088834714958377</c:v>
                </c:pt>
                <c:pt idx="7">
                  <c:v>0.78227914755834416</c:v>
                </c:pt>
                <c:pt idx="8">
                  <c:v>0.76369197164375824</c:v>
                </c:pt>
                <c:pt idx="9">
                  <c:v>0.75633183718801789</c:v>
                </c:pt>
                <c:pt idx="10">
                  <c:v>0.75124658755564411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B13-45C7-B69F-A22373675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983040"/>
        <c:axId val="130984576"/>
      </c:lineChart>
      <c:catAx>
        <c:axId val="13098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30984576"/>
        <c:crosses val="autoZero"/>
        <c:auto val="1"/>
        <c:lblAlgn val="ctr"/>
        <c:lblOffset val="100"/>
        <c:noMultiLvlLbl val="0"/>
      </c:catAx>
      <c:valAx>
        <c:axId val="130984576"/>
        <c:scaling>
          <c:orientation val="minMax"/>
          <c:max val="0.8"/>
          <c:min val="0.640000000000000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30983040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2"/>
          <c:tx>
            <c:strRef>
              <c:f>Folha1!$D$6</c:f>
              <c:strCache>
                <c:ptCount val="1"/>
                <c:pt idx="0">
                  <c:v>População Desempregada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Folha1!$E$3:$O$3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Folha1!$E$6:$O$6</c:f>
              <c:numCache>
                <c:formatCode>General</c:formatCode>
                <c:ptCount val="10"/>
                <c:pt idx="0">
                  <c:v>516.30000000000007</c:v>
                </c:pt>
                <c:pt idx="1">
                  <c:v>589.5</c:v>
                </c:pt>
                <c:pt idx="2">
                  <c:v>685.2</c:v>
                </c:pt>
                <c:pt idx="3">
                  <c:v>831</c:v>
                </c:pt>
                <c:pt idx="4">
                  <c:v>851.9</c:v>
                </c:pt>
                <c:pt idx="5">
                  <c:v>721.59999999999991</c:v>
                </c:pt>
                <c:pt idx="6">
                  <c:v>640.40000000000009</c:v>
                </c:pt>
                <c:pt idx="7">
                  <c:v>568.29999999999995</c:v>
                </c:pt>
                <c:pt idx="8">
                  <c:v>456.7</c:v>
                </c:pt>
                <c:pt idx="9">
                  <c:v>361.3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7F-4875-BC04-3BCDBE2B7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46016"/>
        <c:axId val="131064192"/>
      </c:barChart>
      <c:lineChart>
        <c:grouping val="standard"/>
        <c:varyColors val="0"/>
        <c:ser>
          <c:idx val="2"/>
          <c:order val="0"/>
          <c:tx>
            <c:strRef>
              <c:f>Folha1!$D$4</c:f>
              <c:strCache>
                <c:ptCount val="1"/>
                <c:pt idx="0">
                  <c:v>População Ativa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Folha1!$E$3:$O$3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Folha1!$E$4:$O$4</c:f>
              <c:numCache>
                <c:formatCode>0</c:formatCode>
                <c:ptCount val="10"/>
                <c:pt idx="0">
                  <c:v>5161</c:v>
                </c:pt>
                <c:pt idx="1">
                  <c:v>5166</c:v>
                </c:pt>
                <c:pt idx="2">
                  <c:v>5138</c:v>
                </c:pt>
                <c:pt idx="3">
                  <c:v>5087</c:v>
                </c:pt>
                <c:pt idx="4">
                  <c:v>5010</c:v>
                </c:pt>
                <c:pt idx="5">
                  <c:v>4976</c:v>
                </c:pt>
                <c:pt idx="6">
                  <c:v>4949</c:v>
                </c:pt>
                <c:pt idx="7">
                  <c:v>4940</c:v>
                </c:pt>
                <c:pt idx="8">
                  <c:v>4972</c:v>
                </c:pt>
                <c:pt idx="9">
                  <c:v>4976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17F-4875-BC04-3BCDBE2B7EB2}"/>
            </c:ext>
          </c:extLst>
        </c:ser>
        <c:ser>
          <c:idx val="0"/>
          <c:order val="1"/>
          <c:tx>
            <c:strRef>
              <c:f>Folha1!$D$5</c:f>
              <c:strCache>
                <c:ptCount val="1"/>
                <c:pt idx="0">
                  <c:v>População Empregada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Folha1!$E$3:$O$3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Folha1!$E$5:$O$5</c:f>
              <c:numCache>
                <c:formatCode>0</c:formatCode>
                <c:ptCount val="10"/>
                <c:pt idx="0">
                  <c:v>4645</c:v>
                </c:pt>
                <c:pt idx="1">
                  <c:v>4577</c:v>
                </c:pt>
                <c:pt idx="2">
                  <c:v>4453</c:v>
                </c:pt>
                <c:pt idx="3">
                  <c:v>4256</c:v>
                </c:pt>
                <c:pt idx="4">
                  <c:v>4158</c:v>
                </c:pt>
                <c:pt idx="5">
                  <c:v>4254</c:v>
                </c:pt>
                <c:pt idx="6">
                  <c:v>4309</c:v>
                </c:pt>
                <c:pt idx="7">
                  <c:v>4371</c:v>
                </c:pt>
                <c:pt idx="8">
                  <c:v>4515</c:v>
                </c:pt>
                <c:pt idx="9">
                  <c:v>4615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17F-4875-BC04-3BCDBE2B7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046016"/>
        <c:axId val="131064192"/>
      </c:lineChart>
      <c:catAx>
        <c:axId val="13104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PT"/>
          </a:p>
        </c:txPr>
        <c:crossAx val="131064192"/>
        <c:crosses val="autoZero"/>
        <c:auto val="1"/>
        <c:lblAlgn val="ctr"/>
        <c:lblOffset val="100"/>
        <c:noMultiLvlLbl val="0"/>
      </c:catAx>
      <c:valAx>
        <c:axId val="13106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PT"/>
          </a:p>
        </c:txPr>
        <c:crossAx val="13104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pt-P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722537589778"/>
          <c:y val="3.9942309191549077E-2"/>
          <c:w val="0.86392154469063465"/>
          <c:h val="0.78139575374860326"/>
        </c:manualLayout>
      </c:layout>
      <c:lineChart>
        <c:grouping val="standard"/>
        <c:varyColors val="0"/>
        <c:ser>
          <c:idx val="0"/>
          <c:order val="0"/>
          <c:tx>
            <c:strRef>
              <c:f>'[Anexos Eurostat_2018.xlsx]Ind Chave'!$C$87</c:f>
              <c:strCache>
                <c:ptCount val="1"/>
                <c:pt idx="0">
                  <c:v>UE 28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dLbls>
            <c:dLbl>
              <c:idx val="3"/>
              <c:layout>
                <c:manualLayout>
                  <c:x val="-2.9184935356942103E-2"/>
                  <c:y val="-3.3027987838153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56E-4E09-B175-C9307A6C1354}"/>
                </c:ext>
              </c:extLst>
            </c:dLbl>
            <c:dLbl>
              <c:idx val="4"/>
              <c:layout>
                <c:manualLayout>
                  <c:x val="-4.0427206295671723E-2"/>
                  <c:y val="-3.6328317871157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56E-4E09-B175-C9307A6C1354}"/>
                </c:ext>
              </c:extLst>
            </c:dLbl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56E-4E09-B175-C9307A6C1354}"/>
                </c:ext>
              </c:extLst>
            </c:dLbl>
            <c:dLbl>
              <c:idx val="6"/>
              <c:layout>
                <c:manualLayout>
                  <c:x val="-4.4924114671163577E-2"/>
                  <c:y val="-3.9628647904160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56E-4E09-B175-C9307A6C1354}"/>
                </c:ext>
              </c:extLst>
            </c:dLbl>
            <c:dLbl>
              <c:idx val="7"/>
              <c:layout>
                <c:manualLayout>
                  <c:x val="-4.267566048341765E-2"/>
                  <c:y val="-4.6229307970167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56E-4E09-B175-C9307A6C1354}"/>
                </c:ext>
              </c:extLst>
            </c:dLbl>
            <c:dLbl>
              <c:idx val="8"/>
              <c:layout>
                <c:manualLayout>
                  <c:x val="-4.7172568858909497E-2"/>
                  <c:y val="-4.2928977937163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56E-4E09-B175-C9307A6C1354}"/>
                </c:ext>
              </c:extLst>
            </c:dLbl>
            <c:dLbl>
              <c:idx val="9"/>
              <c:layout>
                <c:manualLayout>
                  <c:x val="-5.1194368145842238E-2"/>
                  <c:y val="-9.2433928432213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56E-4E09-B175-C9307A6C13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'[Anexos Eurostat_2018.xlsx]Ind Chave'!$D$86:$P$86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'[Anexos Eurostat_2018.xlsx]Ind Chave'!$D$87:$P$87</c:f>
              <c:numCache>
                <c:formatCode>_-* #\ ##0.0\ _€_-;\-* #\ ##0.0\ _€_-;_-* "-"??\ _€_-;_-@_-</c:formatCode>
                <c:ptCount val="10"/>
                <c:pt idx="0">
                  <c:v>64.400000000000006</c:v>
                </c:pt>
                <c:pt idx="1">
                  <c:v>64.099999999999994</c:v>
                </c:pt>
                <c:pt idx="2">
                  <c:v>64.2</c:v>
                </c:pt>
                <c:pt idx="3">
                  <c:v>64.099999999999994</c:v>
                </c:pt>
                <c:pt idx="4">
                  <c:v>64.099999999999994</c:v>
                </c:pt>
                <c:pt idx="5">
                  <c:v>64.8</c:v>
                </c:pt>
                <c:pt idx="6">
                  <c:v>65.599999999999994</c:v>
                </c:pt>
                <c:pt idx="7">
                  <c:v>66.599999999999994</c:v>
                </c:pt>
                <c:pt idx="8">
                  <c:v>67.7</c:v>
                </c:pt>
                <c:pt idx="9" formatCode="General">
                  <c:v>68.599999999999994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256E-4E09-B175-C9307A6C1354}"/>
            </c:ext>
          </c:extLst>
        </c:ser>
        <c:ser>
          <c:idx val="1"/>
          <c:order val="1"/>
          <c:tx>
            <c:strRef>
              <c:f>'[Anexos Eurostat_2018.xlsx]Ind Chave'!$C$88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6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3"/>
              <c:layout>
                <c:manualLayout>
                  <c:x val="-5.3917931422147271E-2"/>
                  <c:y val="3.3027987838153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56E-4E09-B175-C9307A6C1354}"/>
                </c:ext>
              </c:extLst>
            </c:dLbl>
            <c:dLbl>
              <c:idx val="4"/>
              <c:layout>
                <c:manualLayout>
                  <c:x val="-5.3917931422147271E-2"/>
                  <c:y val="2.6427327772147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56E-4E09-B175-C9307A6C1354}"/>
                </c:ext>
              </c:extLst>
            </c:dLbl>
            <c:dLbl>
              <c:idx val="5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56E-4E09-B175-C9307A6C1354}"/>
                </c:ext>
              </c:extLst>
            </c:dLbl>
            <c:dLbl>
              <c:idx val="6"/>
              <c:layout>
                <c:manualLayout>
                  <c:x val="-3.368184373243395E-2"/>
                  <c:y val="3.3027987838153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56E-4E09-B175-C9307A6C1354}"/>
                </c:ext>
              </c:extLst>
            </c:dLbl>
            <c:dLbl>
              <c:idx val="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56E-4E09-B175-C9307A6C1354}"/>
                </c:ext>
              </c:extLst>
            </c:dLbl>
            <c:dLbl>
              <c:idx val="8"/>
              <c:layout>
                <c:manualLayout>
                  <c:x val="-2.0191118605958402E-2"/>
                  <c:y val="3.3027987838153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56E-4E09-B175-C9307A6C1354}"/>
                </c:ext>
              </c:extLst>
            </c:dLbl>
            <c:dLbl>
              <c:idx val="9"/>
              <c:layout>
                <c:manualLayout>
                  <c:x val="-1.0614254613522146E-2"/>
                  <c:y val="0.102285543514981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56E-4E09-B175-C9307A6C13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'[Anexos Eurostat_2018.xlsx]Ind Chave'!$D$86:$P$86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'[Anexos Eurostat_2018.xlsx]Ind Chave'!$D$88:$P$88</c:f>
              <c:numCache>
                <c:formatCode>_-* #\ ##0.0\ _€_-;\-* #\ ##0.0\ _€_-;_-* "-"??\ _€_-;_-@_-</c:formatCode>
                <c:ptCount val="10"/>
                <c:pt idx="0">
                  <c:v>66.099999999999994</c:v>
                </c:pt>
                <c:pt idx="1">
                  <c:v>65.3</c:v>
                </c:pt>
                <c:pt idx="2">
                  <c:v>63.8</c:v>
                </c:pt>
                <c:pt idx="3">
                  <c:v>61.4</c:v>
                </c:pt>
                <c:pt idx="4">
                  <c:v>60.6</c:v>
                </c:pt>
                <c:pt idx="5">
                  <c:v>62.6</c:v>
                </c:pt>
                <c:pt idx="6">
                  <c:v>63.9</c:v>
                </c:pt>
                <c:pt idx="7">
                  <c:v>65.2</c:v>
                </c:pt>
                <c:pt idx="8">
                  <c:v>67.8</c:v>
                </c:pt>
                <c:pt idx="9" formatCode="General">
                  <c:v>69.7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F-256E-4E09-B175-C9307A6C1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129728"/>
        <c:axId val="131131264"/>
      </c:lineChart>
      <c:catAx>
        <c:axId val="13112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1131264"/>
        <c:crosses val="autoZero"/>
        <c:auto val="1"/>
        <c:lblAlgn val="ctr"/>
        <c:lblOffset val="100"/>
        <c:noMultiLvlLbl val="0"/>
      </c:catAx>
      <c:valAx>
        <c:axId val="131131264"/>
        <c:scaling>
          <c:orientation val="minMax"/>
          <c:min val="58"/>
        </c:scaling>
        <c:delete val="0"/>
        <c:axPos val="l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</c:majorGridlines>
        <c:numFmt formatCode="_-* #\ ##0.0\ _€_-;\-* #\ ##0.0\ _€_-;_-* &quot;-&quot;??\ _€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31129728"/>
        <c:crosses val="autoZero"/>
        <c:crossBetween val="between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5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c:spPr>
    </c:plotArea>
    <c:legend>
      <c:legendPos val="b"/>
      <c:layout/>
      <c:overlay val="0"/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pt-PT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0.01349</cdr:x>
      <cdr:y>0.05941</cdr:y>
    </cdr:from>
    <cdr:to>
      <cdr:x>0.06408</cdr:x>
      <cdr:y>0.11881</cdr:y>
    </cdr:to>
    <cdr:sp macro="" textlink="">
      <cdr:nvSpPr>
        <cdr:cNvPr id="2" name="Rectângulo 1"/>
        <cdr:cNvSpPr/>
      </cdr:nvSpPr>
      <cdr:spPr>
        <a:xfrm xmlns:a="http://schemas.openxmlformats.org/drawingml/2006/main">
          <a:off x="76201" y="228601"/>
          <a:ext cx="285750" cy="22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PT" sz="1200" b="1">
              <a:solidFill>
                <a:sysClr val="windowText" lastClr="000000"/>
              </a:solidFill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0.01349</cdr:x>
      <cdr:y>0.05941</cdr:y>
    </cdr:from>
    <cdr:to>
      <cdr:x>0.06408</cdr:x>
      <cdr:y>0.11881</cdr:y>
    </cdr:to>
    <cdr:sp macro="" textlink="">
      <cdr:nvSpPr>
        <cdr:cNvPr id="2" name="Rectângulo 1"/>
        <cdr:cNvSpPr/>
      </cdr:nvSpPr>
      <cdr:spPr>
        <a:xfrm xmlns:a="http://schemas.openxmlformats.org/drawingml/2006/main">
          <a:off x="76201" y="228601"/>
          <a:ext cx="285750" cy="22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PT" sz="1200" b="1">
              <a:solidFill>
                <a:sysClr val="windowText" lastClr="000000"/>
              </a:solidFill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0.01349</cdr:x>
      <cdr:y>0.05941</cdr:y>
    </cdr:from>
    <cdr:to>
      <cdr:x>0.06408</cdr:x>
      <cdr:y>0.11881</cdr:y>
    </cdr:to>
    <cdr:sp macro="" textlink="">
      <cdr:nvSpPr>
        <cdr:cNvPr id="2" name="Rectângulo 1"/>
        <cdr:cNvSpPr/>
      </cdr:nvSpPr>
      <cdr:spPr>
        <a:xfrm xmlns:a="http://schemas.openxmlformats.org/drawingml/2006/main">
          <a:off x="76201" y="228601"/>
          <a:ext cx="285750" cy="22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PT" sz="1200" b="1">
              <a:solidFill>
                <a:sysClr val="windowText" lastClr="000000"/>
              </a:solidFill>
            </a:rPr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0.01349</cdr:x>
      <cdr:y>0.05941</cdr:y>
    </cdr:from>
    <cdr:to>
      <cdr:x>0.06408</cdr:x>
      <cdr:y>0.11881</cdr:y>
    </cdr:to>
    <cdr:sp macro="" textlink="">
      <cdr:nvSpPr>
        <cdr:cNvPr id="2" name="Rectângulo 1"/>
        <cdr:cNvSpPr/>
      </cdr:nvSpPr>
      <cdr:spPr>
        <a:xfrm xmlns:a="http://schemas.openxmlformats.org/drawingml/2006/main">
          <a:off x="76201" y="228601"/>
          <a:ext cx="285750" cy="22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PT" sz="1200" b="1">
              <a:solidFill>
                <a:sysClr val="windowText" lastClr="000000"/>
              </a:solidFill>
            </a:rPr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0.01349</cdr:x>
      <cdr:y>0.05941</cdr:y>
    </cdr:from>
    <cdr:to>
      <cdr:x>0.06408</cdr:x>
      <cdr:y>0.11881</cdr:y>
    </cdr:to>
    <cdr:sp macro="" textlink="">
      <cdr:nvSpPr>
        <cdr:cNvPr id="2" name="Rectângulo 1"/>
        <cdr:cNvSpPr/>
      </cdr:nvSpPr>
      <cdr:spPr>
        <a:xfrm xmlns:a="http://schemas.openxmlformats.org/drawingml/2006/main">
          <a:off x="76201" y="228601"/>
          <a:ext cx="285750" cy="22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PT" sz="1200" b="1">
              <a:solidFill>
                <a:sysClr val="windowText" lastClr="000000"/>
              </a:solidFill>
            </a:rPr>
            <a:t>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0.01349</cdr:x>
      <cdr:y>0.05941</cdr:y>
    </cdr:from>
    <cdr:to>
      <cdr:x>0.06408</cdr:x>
      <cdr:y>0.11881</cdr:y>
    </cdr:to>
    <cdr:sp macro="" textlink="">
      <cdr:nvSpPr>
        <cdr:cNvPr id="2" name="Rectângulo 1"/>
        <cdr:cNvSpPr/>
      </cdr:nvSpPr>
      <cdr:spPr>
        <a:xfrm xmlns:a="http://schemas.openxmlformats.org/drawingml/2006/main">
          <a:off x="76201" y="228601"/>
          <a:ext cx="285750" cy="22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PT" sz="1200" b="1">
              <a:solidFill>
                <a:sysClr val="windowText" lastClr="000000"/>
              </a:solidFill>
            </a:rPr>
            <a:t>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0.01349</cdr:x>
      <cdr:y>0.05941</cdr:y>
    </cdr:from>
    <cdr:to>
      <cdr:x>0.06408</cdr:x>
      <cdr:y>0.11881</cdr:y>
    </cdr:to>
    <cdr:sp macro="" textlink="">
      <cdr:nvSpPr>
        <cdr:cNvPr id="2" name="Rectângulo 1"/>
        <cdr:cNvSpPr/>
      </cdr:nvSpPr>
      <cdr:spPr>
        <a:xfrm xmlns:a="http://schemas.openxmlformats.org/drawingml/2006/main">
          <a:off x="76201" y="228601"/>
          <a:ext cx="285750" cy="22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PT" sz="1200" b="1">
              <a:solidFill>
                <a:sysClr val="windowText" lastClr="000000"/>
              </a:solidFill>
            </a:rPr>
            <a:t>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0.01349</cdr:x>
      <cdr:y>0.05941</cdr:y>
    </cdr:from>
    <cdr:to>
      <cdr:x>0.06408</cdr:x>
      <cdr:y>0.11881</cdr:y>
    </cdr:to>
    <cdr:sp macro="" textlink="">
      <cdr:nvSpPr>
        <cdr:cNvPr id="2" name="Rectângulo 1"/>
        <cdr:cNvSpPr/>
      </cdr:nvSpPr>
      <cdr:spPr>
        <a:xfrm xmlns:a="http://schemas.openxmlformats.org/drawingml/2006/main">
          <a:off x="76201" y="228601"/>
          <a:ext cx="285750" cy="22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PT" sz="1200" b="1">
              <a:solidFill>
                <a:sysClr val="windowText" lastClr="000000"/>
              </a:solidFill>
            </a:rPr>
            <a:t>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0.01642</cdr:x>
      <cdr:y>0.05048</cdr:y>
    </cdr:from>
    <cdr:to>
      <cdr:x>0.06269</cdr:x>
      <cdr:y>0.12981</cdr:y>
    </cdr:to>
    <cdr:sp macro="" textlink="">
      <cdr:nvSpPr>
        <cdr:cNvPr id="2" name="Rectângulo 1"/>
        <cdr:cNvSpPr/>
      </cdr:nvSpPr>
      <cdr:spPr>
        <a:xfrm xmlns:a="http://schemas.openxmlformats.org/drawingml/2006/main">
          <a:off x="104775" y="200025"/>
          <a:ext cx="295275" cy="3143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PT" sz="1400">
              <a:solidFill>
                <a:sysClr val="windowText" lastClr="000000"/>
              </a:solidFill>
            </a:rPr>
            <a:t>€</a:t>
          </a:r>
          <a:endParaRPr lang="pt-PT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B57FC-ACE0-4FF9-96B2-416F3FBA2DDA}" type="datetimeFigureOut">
              <a:rPr lang="pt-PT" smtClean="0"/>
              <a:t>02/07/2019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2DB25-4361-4FE9-87E9-22BE9AAD5F1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331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609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10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9825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11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35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12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2099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13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8427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14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1740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15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8701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16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5748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17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3178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18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4626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19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553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3085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20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9064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21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8004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22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1252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23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1879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24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792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25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acordo com a informação estatística, mais recente, disponibilizada pelo </a:t>
            </a:r>
            <a:r>
              <a:rPr lang="pt-PT" sz="135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Observatório da Emigração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estima-se que, em 2017, cerca de 2,3 milhões de emigrantes portugueses encontravam-se a residir no estrangeiro, o que, tendo por base o total da população portuguesa, correspondeu a uma taxa de 21,9%. </a:t>
            </a:r>
          </a:p>
          <a:p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Paralelamente, no mesmo ano em análise, verificou-se a existência de um saldo migratório positivo (mais 4,8 mil indivíduos), dado que 31,8 mil pessoas saíram de Portugal de forma permanente, o que foi compensado pela entrada permanente de 36,6 mil imigrantes.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outro lado, considerando os valores das estimativas do INE e dos dados do Observatório do Emigração, observa-se uma acentuada subida dos emigrantes portugueses ao longo dos últimos anos, em particular a partir do ano de 2011, não obstante, em 2015, se ter verificado uma inflexão desta tendência que se manteve até 2017. </a:t>
            </a:r>
          </a:p>
          <a:p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Analisando esta informação por sexo, constata-se que, ao longo do período em análise, a emigração masculina, quer permanente quer temporária, foi sempre superior à feminina.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que diz respeito à estrutura etária, verificou-se uma concentração da população emigrada no grupo de idades entre os 25 e os 54 anos, cujo peso relativo na emigração, tanto de carácter permanente como temporário, ultrapassou os 50%. </a:t>
            </a:r>
          </a:p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3624575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26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Ainda no que concerne à emigração portuguesa, e tendo por base as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Estatísticas Demográficas de</a:t>
            </a:r>
            <a:r>
              <a:rPr lang="pt-PT" sz="135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2017,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constata-se que os emigrantes, tanto permanentes como temporários, com o ensino básico têm vindo a diminuir nos últimos anos, ao contrário dos emigrantes com o ensino secundário que têm vindo a apresentar uma trajectória ascendente. </a:t>
            </a:r>
          </a:p>
          <a:p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aos emigrantes com um nível de escolaridade superior, nos últimos anos verificou-se um ligeiro aumento, em particular dos emigrados temporariamente, uma vez que os emigrantes permanentes, após um expressivo aumento em 2016, viram a sua percentagem diminuir em 2017. </a:t>
            </a:r>
          </a:p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3624575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27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Considerando alguns dados das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Estimativas anuais de imigração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INE, relativos à população proveniente de outros países que escolheu Portugal como destino de residência, numa breve caracterização, verifica-se que, a partir de 2009 houve uma quebra do valor total de imigrantes, evidenciando-se uma subida a partir de 2012.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outro lado, esta população estrangeira imigrada em Portugal tem-se repercutido de forma diferenciada em ambos os sexos, apesar de nos últimos anos essa diferença ter vindo a perder expressividade.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Relativamente à distribuição etária, em 2017, a grande maioria dos imigrantes a residir em Portugal tinha entre 25 a 64 anos de idade (63,5%).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Considerando a proveniência da imigração em Portugal, em 2017, verifica-se que 53,4% do valor total dos imigrantes provinha de países fora da União Europeia, enquanto 46,6% eram oriundos de outros Estados-membros da União.</a:t>
            </a:r>
          </a:p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3624575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28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2017 estavam ao serviço nas empresas, no Continente cerca de 140 mil estrangeiros, mais 13 mil do que no ano anterior, representando cerca de 5% do total dos TCO. O número de TCO estrangeiros nas empresas decresceu entre 2008 e 2013 e, a partir daí aumentou sempre</a:t>
            </a:r>
            <a:r>
              <a:rPr lang="pt-P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mas, em 2017, havia ainda bastante menos estrangeiros trabalhadores do que em 2008.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que se refere à sua distribuição por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setores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cerca de 22% destes estrangeiros trabalhava no sector das </a:t>
            </a:r>
            <a:r>
              <a:rPr lang="pt-P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Atividades</a:t>
            </a:r>
            <a:r>
              <a:rPr lang="pt-P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administrativas e dos Serviços de Apoio, 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21% no sector do </a:t>
            </a:r>
            <a:r>
              <a:rPr lang="pt-P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Alojamento, restauração e similares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12% no sector do </a:t>
            </a:r>
            <a:r>
              <a:rPr lang="pt-P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Comércio.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2008 e 2013 o número de trabalhadores estrangeiros diminuiu na esmagadora maioria dos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setores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sobretudo na </a:t>
            </a:r>
            <a:r>
              <a:rPr lang="pt-P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Construção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nas </a:t>
            </a:r>
            <a:r>
              <a:rPr lang="pt-P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Atividades</a:t>
            </a:r>
            <a:r>
              <a:rPr lang="pt-P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administrativas e dos Serviços de Apoio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A partir de 2013, em contrapartida, o número de trabalhadores estrangeiros cresceu em todos os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setores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Em</a:t>
            </a:r>
            <a:r>
              <a:rPr lang="pt-P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havia menos 25 mil trabalhadores estrangeiros </a:t>
            </a:r>
            <a:r>
              <a:rPr lang="pt-P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sector da Construção do que em 2008. Já os sectores das </a:t>
            </a:r>
            <a:r>
              <a:rPr lang="pt-P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Atividades</a:t>
            </a:r>
            <a:r>
              <a:rPr lang="pt-P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administrativas e dos Serviços de Apoio, e do Alojamento e restauração </a:t>
            </a:r>
            <a:r>
              <a:rPr lang="pt-PT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recuperaram</a:t>
            </a:r>
            <a:r>
              <a:rPr lang="pt-P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últimos anos, a mão de obra estrangeira que tinham perdido, sendo que, no sector do Alojamento e </a:t>
            </a:r>
            <a:r>
              <a:rPr lang="pt-P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restauração</a:t>
            </a:r>
            <a:r>
              <a:rPr lang="pt-PT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</a:t>
            </a:r>
            <a:r>
              <a:rPr lang="pt-PT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2017,  o número de trabalhadores estrangeiros era já superior a 2008. No sector do Comércio o decréscimo concentrou-se entre 2011 e 2012 e, a partir daí, o número de trabalhadores estrangeiros estabilizou. No 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r>
              <a:rPr lang="pt-P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Agricultura, produção animal, caça, floresta e pesca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</a:t>
            </a:r>
            <a:r>
              <a:rPr lang="pt-P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número de trabalhadores estrangeiros aumentou sempre, ao longo da série e, em 2017, havia mais cerca de 5 mil trabalhadores estrangeiros a trabalhar neste sector do que em 2008.</a:t>
            </a:r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24575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29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acordo com a última informação disponibilizada pelo Gabinete de Estudos e Planeamento (GEP) sobre</a:t>
            </a:r>
            <a:r>
              <a:rPr lang="pt-PT" sz="13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acidentes de trabalho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em 2016 ocorreram, em </a:t>
            </a:r>
            <a:r>
              <a:rPr lang="pt-PT" sz="135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Portugal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cerca de 207,6 mil acidentes de trabalho, entre os quais se contabilizaram 138 acidentes mortais, menos 23 mortes e menos 890 acidentes face ao período homólogo. Por outro lado, considerando a evolução da sinistralidade laboral nos últimos dez anos, verifica-se uma tendência de decréscimo do número de acidentes, quer não mortais, quer mortais. </a:t>
            </a:r>
          </a:p>
          <a:p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análise mais detalhada dos acidentes de trabalho por </a:t>
            </a:r>
            <a:r>
              <a:rPr lang="pt-PT" sz="13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económica evidencia que, em 2016, os </a:t>
            </a:r>
            <a:r>
              <a:rPr lang="pt-PT" sz="13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setores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registaram mais participações foram as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Indústrias transformadoras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Comércio por grosso e a retalho; reparação de veículos automóveis e motociclos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Construção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</a:t>
            </a:r>
            <a:r>
              <a:rPr lang="pt-PT" sz="135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Atividades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saúde humana e apoio social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</a:t>
            </a:r>
            <a:r>
              <a:rPr lang="pt-PT" sz="135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Atividades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administrativas e dos serviços de apoio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os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Transportes e armazenagem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o Alojamento, restauração e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similares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outro lado, considerando apenas os acidentes de trabalho mortais, verifica-se que, em 2016, foi sobretudo o subsector da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Construção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concentrou um maior número de participações de acidentes mortais (37), logo seguido pelas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Indústrias transformadoras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(26), pela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Agricultura, produção animal, caça, floresta e pesca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(21), pelo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Comércio por grosso e a retalho; reparação de veículos automóveis e motociclos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(17) e pelos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Transportes e armazenagem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(15)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PT" sz="13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Todavia, constata-se que o impacto da ocorrência dos acidentes de trabalho, quer mortais, quer não mortais, é bastante diferente entre os vários </a:t>
            </a:r>
            <a:r>
              <a:rPr lang="pt-PT" sz="13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setores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pt-PT" sz="13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económica, tendo em conta o </a:t>
            </a:r>
            <a:r>
              <a:rPr lang="pt-PT" sz="13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respetivo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número de trabalhadores expostos ao risco. Deste modo, analisando a taxa de incidência dos acidentes de trabalho, constata-se que o maior impacto da sinistralidade laboral ocorreu no sector das </a:t>
            </a:r>
            <a:r>
              <a:rPr lang="pt-PT" sz="135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Atividades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administrativas e dos serviços de apoio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na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Captação, tratamento e distribuição de água; saneamento, gestão de resíduos e desperdício</a:t>
            </a:r>
            <a:r>
              <a:rPr lang="pt-PT" sz="135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notar que a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Construção, 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Indústrias extractivas 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as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Indústrias transformadoras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estão igualmente entre os </a:t>
            </a:r>
            <a:r>
              <a:rPr lang="pt-PT" sz="13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setores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evidenciaram taxas de incidência mais elevadas.</a:t>
            </a:r>
          </a:p>
          <a:p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Relativamente à taxa de incidência dos acidentes de trabalho mortais, o impacto mais expressivo ocorreu nos </a:t>
            </a:r>
            <a:r>
              <a:rPr lang="pt-PT" sz="13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setores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Indústrias extractivas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da </a:t>
            </a:r>
            <a:r>
              <a:rPr lang="pt-PT" sz="135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Construção</a:t>
            </a:r>
            <a:r>
              <a:rPr lang="pt-PT" sz="135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177971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3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996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30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que respeita à sinistralidade por dimensão empresarial, em 2016, a maioria dos acidentes laborais, tanto mortais como não mortais, concentrou-se nas micro e pequenas empresas. Assim, cerca de 46% dos acidentes de trabalho e 61,6 dos acidentes mortais ocorreram em empresas com até 49 trabalhadores.</a:t>
            </a:r>
          </a:p>
          <a:p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Todavia, analisando a evolução da sinistralidade por dimensão empresarial ao longo da última década, constata-se que as empresas com menor dimensão de trabalhadores têm vindo a diminuir o seu número de acidentes laborais, ao contrário das empresas de maior dimensão, com mais de 500 trabalhadores, que no período em análise, entre 2008 e 2016, viram aumentar o número de sinistros ocorridos em contexto laboral. </a:t>
            </a:r>
          </a:p>
          <a:p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aos acidentes de trabalho mortais, salienta-se o facto de, no decurso da década em análise, se verificar uma tendência de decréscimo em todas as categorias de dimensão empresarial.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Analisando a sinistralidade laboral por sexo, em 2016, evidencia-se claramente uma maior proporção de ocorrência de acidentes entre os homens. De facto, cerca de 68,5% do total de sinistros laborais registados em 2016 foram protagonizados por trabalhadores masculinos. Por outro lado, este diferencial torna-se ainda mais evidente no que respeita aos acidentes de trabalho mortais, cuja incidência se concentra, quase totalmente, nos homens (97,1%), dado que os acidentes mortais que atingiram mulheres corresponderam a 2,9%.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que diz respeito à estrutura etária, em 2016, verificou-se uma concentração de acidentes de trabalho sobretudo nos trabalhadores com idades compreendidas entre os 45 e os 64 anos, uma vez que os trabalhadores mais jovens, com menos de 34 anos, foram os menos afectados pela sinistralidade laboral.</a:t>
            </a:r>
          </a:p>
          <a:p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Contudo, tendo em conta o número de trabalhadores expostos ao risco por grupo etário, constata-se que o impacto da ocorrência dos acidentes de trabalho, quer mortais, quer não mortais, diverge consoante o escalão etário. Assim, considerando a taxa de incidência dos acidentes de trabalho por idades, constata-se que o escalão mais afectado foi o dos 15 aos 24 anos, não obstante em termos de acidentes mortais ter sido o do 55 a 64 anos de idade.</a:t>
            </a:r>
          </a:p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17797129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31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final de 2018, segundo a informação disponibilizada para o </a:t>
            </a:r>
            <a:r>
              <a:rPr lang="pt-PT" sz="135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continente</a:t>
            </a: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pelo Instituto da Segurança Social do MTSSS, foram terminadas cerca de 826,6 mil baixas por doença, o que representou, em termos homólogos, um acréscimo de 12,3%. No decurso da última década, a análise da evolução do número de baixas por doença evidencia uma tendência de crescimento, não obstante uma ligeira inflexão deste comportamento no ano de 2013.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outro lado, a análise desagregada desta informação por sexo, revela uma maior concentração de baixas por doença entre as trabalhadoras do sexo feminino, quer em 2018, quer durante o período em análise. De facto, em 2018, o número de baixas por doença das mulheres foi superior ao dos homens em cerca de 22 p.p., diferencial que se tem vindo a manter quase inalterado ao longo dos últimos dez anos.</a:t>
            </a:r>
          </a:p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1779712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32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Relativamente à distribuição etária do número de baixas por doença terminadas em 2018, verifica-se que os grupos etários com idades compreendidas entre os 35 e os 49 anos concentram grande parte do número de baixas motivadas por doença (cerca de 41% do total), ao contrário dos escalões de idades mais jovens e mais velhas, onde a percentagem face ao total de baixas é quase residual.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3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último, considerando o número de dias de ausência ao trabalho motivados por baixa por doença, constata-se que, em 2018, a grande maioria das baixas terminadas tiveram durações curtas, entre 0 e 7 dias (41,3%) e entre 8 a 12 dias (22,6%).</a:t>
            </a:r>
          </a:p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1779712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33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 smtClean="0"/>
              <a:t>De acordo com os dados do Relatório</a:t>
            </a:r>
            <a:r>
              <a:rPr lang="pt-PT" baseline="0" dirty="0" smtClean="0"/>
              <a:t> anual de formação continua, e</a:t>
            </a:r>
            <a:r>
              <a:rPr lang="pt-PT" dirty="0" smtClean="0"/>
              <a:t>m 2017,</a:t>
            </a:r>
            <a:r>
              <a:rPr lang="pt-PT" baseline="0" dirty="0" smtClean="0"/>
              <a:t> no Continente cerca de 50 mil empresas promoveram acções de formação para os seus trabalhadores, o que corresponde a 19,6% do total das empresas que responderam ao Relatório Único. A percentagem de empresas que desenvolveram formação aumentou cerca de 1% relativamente a 2016. Estas acções de formação envolveram 1,168 mil trabalhadores, que representam 40% do total dos trabalhadores das empresas respondentes. A percentagem de trabalhadores envolvidos em acções de formação cresceu assim 7,4% relativamente ao ano anterior.</a:t>
            </a:r>
          </a:p>
          <a:p>
            <a:r>
              <a:rPr lang="pt-PT" baseline="0" dirty="0" smtClean="0"/>
              <a:t>Entre 2010 e 2017 a percentagem de empresas que promoveu acções de formação aumentou sempre, embora de forma muito ligeira. Quanto à percentagem de trabalhadores, esta cresceu, até 2012 e depois diminuiu </a:t>
            </a:r>
            <a:r>
              <a:rPr lang="pt-PT" baseline="0" dirty="0" err="1" smtClean="0"/>
              <a:t>sistemanticamente</a:t>
            </a:r>
            <a:r>
              <a:rPr lang="pt-PT" baseline="0" dirty="0" smtClean="0"/>
              <a:t> até 2015 para voltar a crescer nos dois últimos anos.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37084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34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 smtClean="0"/>
              <a:t>A</a:t>
            </a:r>
            <a:r>
              <a:rPr lang="pt-PT" baseline="0" dirty="0" smtClean="0"/>
              <a:t> percentagem de mulheres e homens envolvidos em acções relativamente ao total de TCO mulheres e de TCO homens era muito equilibrada, como aliás já nos anos anteriores. Quanto aos escalões etários, e considerando o número de trabalhadores em formação relativamente ao total dos TCO do mesmo escalão etário, em 2017, o escalão com maior percentagem de trabalhadores em formação foi o dos 18 aos 34 anos, ligeiramente acima do escalão dos 35 aos 44 anos. Os escalões etários menos representados foram o escalão mais velho (65 e mais anos) e o escalão mais novo (menos de 18 anos). A percentagem de trabalhadores em formação aumentou relativamente a todos os escalões etários quer relativamente a 2016 quer ao inicio da série. </a:t>
            </a:r>
          </a:p>
          <a:p>
            <a:r>
              <a:rPr lang="pt-PT" baseline="0" dirty="0" smtClean="0"/>
              <a:t>No que respeita aos níveis de habilitações, a percentagem de trabalhadores abrangidos por acções era, de um modo geral, tanto mais elevada quanto mais elevado o nível de habilitações. Assim,  apenas 26% dos trabalhadores com menos do que o 3º ciclo do ensino básico foram abrangidos por acções. Em contrapartida, no que se refere aos trabalhadores com o doutoramento, essa percentagem foi de 60%.Relativamente a 2010 a percentagem de trabalhadores em formação aumentou relativamente a praticamente todos os níveis de habilitações. Esse aumento foi particularmente expressivo no que se refere aos TCO com doutoramento.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370845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35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 smtClean="0"/>
              <a:t>Se analisarmos a</a:t>
            </a:r>
            <a:r>
              <a:rPr lang="pt-PT" baseline="0" dirty="0" smtClean="0"/>
              <a:t> percentagem de trabalhadores abrangidos por acções de formação nas empresas considerando os escalões de dimensão das empresas constatamos que, em 2017, como nos anos anteriores, essa percentagem aumentava à medida que o escalão de dimensão aumentava. Assim, nas empresas com 1 a 9 trabalhadores, frequentaram acções de formação cerca de 13% do total dos TCO ao serviço, enquanto no escalão dos 500 e mais trabalhadores essa percentagem foi de 66%. No que se refere à iniciativa da formação, 91% dos trabalhadores frequentaram acções da iniciativa do empregador, 5% acções de formação da iniciativa das empresas utilizadoras de mão de obra e 4% formação por sua própria iniciativa. Por outro lado, 88% das acções realizaram-se em horário laboral, 6% em horário pós-laboral e 6% em horário misto.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37084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36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 smtClean="0"/>
              <a:t>Os sectores de </a:t>
            </a:r>
            <a:r>
              <a:rPr lang="pt-PT" dirty="0" err="1" smtClean="0"/>
              <a:t>atividade</a:t>
            </a:r>
            <a:r>
              <a:rPr lang="pt-PT" dirty="0" smtClean="0"/>
              <a:t> em que mais percentagem de empresas promoveram acções de formação foram o sector da </a:t>
            </a:r>
            <a:r>
              <a:rPr lang="pt-PT" i="1" dirty="0" err="1" smtClean="0"/>
              <a:t>Eletricidade</a:t>
            </a:r>
            <a:r>
              <a:rPr lang="pt-PT" i="1" dirty="0" smtClean="0"/>
              <a:t>,</a:t>
            </a:r>
            <a:r>
              <a:rPr lang="pt-PT" i="1" baseline="0" dirty="0" smtClean="0"/>
              <a:t> gás, água quente e fria e ar frio</a:t>
            </a:r>
            <a:r>
              <a:rPr lang="pt-PT" baseline="0" dirty="0" smtClean="0"/>
              <a:t>, </a:t>
            </a:r>
            <a:r>
              <a:rPr lang="pt-PT" i="1" baseline="0" dirty="0" smtClean="0"/>
              <a:t>da Captação, tratamento e distribuição de água, saneamento, gestão de resíduos e despoluição</a:t>
            </a:r>
            <a:r>
              <a:rPr lang="pt-PT" i="0" baseline="0" dirty="0" smtClean="0"/>
              <a:t> e </a:t>
            </a:r>
            <a:r>
              <a:rPr lang="pt-PT" baseline="0" dirty="0" smtClean="0"/>
              <a:t>das </a:t>
            </a:r>
            <a:r>
              <a:rPr lang="pt-PT" baseline="0" dirty="0" err="1" smtClean="0"/>
              <a:t>Atividades</a:t>
            </a:r>
            <a:r>
              <a:rPr lang="pt-PT" baseline="0" dirty="0" smtClean="0"/>
              <a:t> financeiras e de seguros. Foram também estes os sectores em que mais percentagem de trabalhadores estiveram em formação. Em contrapartida, os sectores em que menos 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empresas promoveram formação, em termos percentuais, foram a </a:t>
            </a:r>
            <a:r>
              <a:rPr lang="pt-P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Agricultura, produção animal, caça, floresta e pesca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</a:t>
            </a:r>
            <a:r>
              <a:rPr lang="pt-P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Alojamento, Restauração e similares, e as </a:t>
            </a:r>
            <a:r>
              <a:rPr lang="pt-P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Atividades</a:t>
            </a:r>
            <a:r>
              <a:rPr lang="pt-P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Imobiliárias.</a:t>
            </a:r>
          </a:p>
          <a:p>
            <a:r>
              <a:rPr lang="pt-PT" dirty="0" smtClean="0"/>
              <a:t>Entre 2010 e 2017, a percentagem de empresas promotoras de </a:t>
            </a:r>
            <a:r>
              <a:rPr lang="pt-PT" dirty="0" err="1" smtClean="0"/>
              <a:t>ações</a:t>
            </a:r>
            <a:r>
              <a:rPr lang="pt-PT" dirty="0" smtClean="0"/>
              <a:t> de formação aumentou em todos os </a:t>
            </a:r>
            <a:r>
              <a:rPr lang="pt-PT" dirty="0" err="1" smtClean="0"/>
              <a:t>setores</a:t>
            </a:r>
            <a:r>
              <a:rPr lang="pt-PT" dirty="0" smtClean="0"/>
              <a:t> de </a:t>
            </a:r>
            <a:r>
              <a:rPr lang="pt-PT" dirty="0" err="1" smtClean="0"/>
              <a:t>atividade</a:t>
            </a:r>
            <a:r>
              <a:rPr lang="pt-PT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370845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772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4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0870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5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337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6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479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7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6712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8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2008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9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316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1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2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5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9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5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7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8668-2570-974A-8577-00AA427E03C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5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L_Capa_PP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3593" y="2698813"/>
            <a:ext cx="6968970" cy="3464388"/>
          </a:xfrm>
        </p:spPr>
        <p:txBody>
          <a:bodyPr anchor="t">
            <a:normAutofit/>
          </a:bodyPr>
          <a:lstStyle/>
          <a:p>
            <a:pPr algn="r"/>
            <a:r>
              <a:rPr lang="pt-PT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Relatório sobre Emprego </a:t>
            </a:r>
            <a:r>
              <a:rPr lang="pt-PT" sz="4000" b="1" dirty="0">
                <a:solidFill>
                  <a:schemeClr val="bg1"/>
                </a:solidFill>
                <a:latin typeface="Helvetica"/>
                <a:cs typeface="Helvetica"/>
              </a:rPr>
              <a:t/>
            </a:r>
            <a:br>
              <a:rPr lang="pt-PT" sz="4000" b="1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pt-PT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e Formação - 2018</a:t>
            </a:r>
            <a:r>
              <a:rPr lang="pt-PT" sz="3200" b="1" dirty="0" smtClean="0">
                <a:solidFill>
                  <a:schemeClr val="bg1"/>
                </a:solidFill>
                <a:latin typeface="Helvetica"/>
                <a:cs typeface="Helvetica"/>
              </a:rPr>
              <a:t/>
            </a:r>
            <a:br>
              <a:rPr lang="pt-PT" sz="3200" b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pt-PT" sz="1600" b="1" dirty="0">
                <a:solidFill>
                  <a:schemeClr val="bg1"/>
                </a:solidFill>
                <a:latin typeface="Helvetica"/>
                <a:cs typeface="Helvetica"/>
              </a:rPr>
              <a:t/>
            </a:r>
            <a:br>
              <a:rPr lang="pt-PT" sz="1600" b="1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Principais indicadores do </a:t>
            </a:r>
            <a:b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mercado de trabalho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1800" b="1" dirty="0" smtClean="0">
                <a:solidFill>
                  <a:schemeClr val="bg1"/>
                </a:solidFill>
                <a:latin typeface="Helvetica"/>
                <a:cs typeface="Helvetica"/>
              </a:rPr>
              <a:t>Lisboa, 2 de </a:t>
            </a:r>
            <a:r>
              <a:rPr lang="en-US" sz="18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Julho</a:t>
            </a:r>
            <a:r>
              <a:rPr lang="en-US" sz="1800" b="1" dirty="0" smtClean="0">
                <a:solidFill>
                  <a:schemeClr val="bg1"/>
                </a:solidFill>
                <a:latin typeface="Helvetica"/>
                <a:cs typeface="Helvetica"/>
              </a:rPr>
              <a:t> de 2019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02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5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O MERCADO DE TRABALHO</a:t>
            </a:r>
          </a:p>
          <a:p>
            <a:pPr algn="l"/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Fluxograma: Processo Alternativo 5"/>
          <p:cNvSpPr/>
          <p:nvPr/>
        </p:nvSpPr>
        <p:spPr>
          <a:xfrm>
            <a:off x="2613764" y="951780"/>
            <a:ext cx="3647090" cy="204588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Emprego</a:t>
            </a:r>
          </a:p>
          <a:p>
            <a:pPr algn="ctr"/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(18-17) = </a:t>
            </a:r>
            <a:r>
              <a:rPr lang="pt-PT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+78,1</a:t>
            </a:r>
          </a:p>
          <a:p>
            <a:pPr algn="ctr"/>
            <a:r>
              <a:rPr lang="pt-PT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(17-16) =</a:t>
            </a:r>
            <a:r>
              <a:rPr lang="pt-PT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+161,3</a:t>
            </a:r>
          </a:p>
        </p:txBody>
      </p:sp>
      <p:sp>
        <p:nvSpPr>
          <p:cNvPr id="12" name="Fluxograma: Processo Alternativo 11"/>
          <p:cNvSpPr/>
          <p:nvPr/>
        </p:nvSpPr>
        <p:spPr>
          <a:xfrm>
            <a:off x="120858" y="4496403"/>
            <a:ext cx="3647090" cy="215345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Inatividade (+15)</a:t>
            </a:r>
            <a:endParaRPr lang="pt-PT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pt-PT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(18-17) = </a:t>
            </a:r>
            <a:r>
              <a:rPr lang="pt-PT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-5,2</a:t>
            </a:r>
          </a:p>
        </p:txBody>
      </p:sp>
      <p:sp>
        <p:nvSpPr>
          <p:cNvPr id="15" name="Fluxograma: Processo Alternativo 14"/>
          <p:cNvSpPr/>
          <p:nvPr/>
        </p:nvSpPr>
        <p:spPr>
          <a:xfrm>
            <a:off x="5406856" y="4536766"/>
            <a:ext cx="3647090" cy="208357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Desemprego</a:t>
            </a:r>
            <a:endParaRPr lang="pt-PT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pt-PT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(18-17) = </a:t>
            </a:r>
            <a:r>
              <a:rPr lang="pt-PT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-72,9</a:t>
            </a:r>
          </a:p>
          <a:p>
            <a:pPr algn="ctr"/>
            <a:r>
              <a:rPr lang="pt-PT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pt-PT" sz="4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 rot="13846825">
            <a:off x="1240566" y="1958396"/>
            <a:ext cx="572812" cy="25848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baixo 15"/>
          <p:cNvSpPr/>
          <p:nvPr/>
        </p:nvSpPr>
        <p:spPr>
          <a:xfrm rot="7816872">
            <a:off x="7066422" y="1943378"/>
            <a:ext cx="572812" cy="25848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baixo 16"/>
          <p:cNvSpPr/>
          <p:nvPr/>
        </p:nvSpPr>
        <p:spPr>
          <a:xfrm rot="16200000">
            <a:off x="4275085" y="4550165"/>
            <a:ext cx="572812" cy="193389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/>
          <p:cNvSpPr txBox="1"/>
          <p:nvPr/>
        </p:nvSpPr>
        <p:spPr>
          <a:xfrm>
            <a:off x="2998153" y="3954128"/>
            <a:ext cx="265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Symbol" panose="05050102010706020507" pitchFamily="18" charset="2"/>
              <a:buChar char="D"/>
            </a:pPr>
            <a:r>
              <a:rPr lang="pt-PT" sz="2400" dirty="0" smtClean="0">
                <a:solidFill>
                  <a:schemeClr val="tx2"/>
                </a:solidFill>
              </a:rPr>
              <a:t>(18-17)= </a:t>
            </a:r>
            <a:r>
              <a:rPr lang="pt-PT" sz="2800" b="1" dirty="0" smtClean="0">
                <a:solidFill>
                  <a:schemeClr val="tx2"/>
                </a:solidFill>
              </a:rPr>
              <a:t>+20,4</a:t>
            </a:r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80123" y="2448844"/>
            <a:ext cx="24936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  <a:r>
              <a:rPr lang="pt-PT" sz="2400" dirty="0">
                <a:solidFill>
                  <a:schemeClr val="tx2"/>
                </a:solidFill>
              </a:rPr>
              <a:t> (</a:t>
            </a:r>
            <a:r>
              <a:rPr lang="pt-PT" sz="2400" dirty="0" smtClean="0">
                <a:solidFill>
                  <a:schemeClr val="tx2"/>
                </a:solidFill>
              </a:rPr>
              <a:t>18-17)= -15,2</a:t>
            </a:r>
            <a:endParaRPr lang="pt-PT" sz="2800" b="1" dirty="0" smtClean="0">
              <a:solidFill>
                <a:schemeClr val="tx2"/>
              </a:solidFill>
            </a:endParaRPr>
          </a:p>
          <a:p>
            <a:endParaRPr lang="pt-PT" dirty="0"/>
          </a:p>
          <a:p>
            <a:r>
              <a:rPr lang="pt-PT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17-16)= </a:t>
            </a:r>
            <a:r>
              <a:rPr lang="pt-P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+5,8</a:t>
            </a:r>
            <a:endParaRPr lang="pt-PT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246170" y="2538287"/>
            <a:ext cx="26525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Symbol" panose="05050102010706020507" pitchFamily="18" charset="2"/>
              <a:buChar char="D"/>
            </a:pPr>
            <a:r>
              <a:rPr lang="pt-PT" sz="2400" dirty="0" smtClean="0">
                <a:solidFill>
                  <a:schemeClr val="tx2"/>
                </a:solidFill>
              </a:rPr>
              <a:t>(18-17)= </a:t>
            </a:r>
            <a:r>
              <a:rPr lang="pt-PT" sz="2800" b="1" dirty="0" smtClean="0">
                <a:solidFill>
                  <a:schemeClr val="tx2"/>
                </a:solidFill>
              </a:rPr>
              <a:t>+93,3</a:t>
            </a:r>
          </a:p>
          <a:p>
            <a:endParaRPr lang="pt-PT" dirty="0"/>
          </a:p>
          <a:p>
            <a:pPr algn="r"/>
            <a:r>
              <a:rPr lang="pt-PT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17-16)= </a:t>
            </a:r>
            <a:r>
              <a:rPr lang="pt-P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+155,5</a:t>
            </a:r>
            <a:endParaRPr lang="pt-PT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-231227" y="6632337"/>
            <a:ext cx="255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INE – Inquérito ao Emprego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2141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5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O MERCADO DE TRABALHO</a:t>
            </a:r>
          </a:p>
          <a:p>
            <a:pPr algn="l"/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4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/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Fluxograma: Processo Alternativo 5"/>
          <p:cNvSpPr/>
          <p:nvPr/>
        </p:nvSpPr>
        <p:spPr>
          <a:xfrm>
            <a:off x="2613764" y="951780"/>
            <a:ext cx="3647090" cy="204588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Emprego</a:t>
            </a:r>
          </a:p>
          <a:p>
            <a:pPr algn="ctr"/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(18-17) = </a:t>
            </a:r>
            <a:r>
              <a:rPr lang="pt-PT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+78,1</a:t>
            </a:r>
          </a:p>
          <a:p>
            <a:pPr algn="ctr"/>
            <a:r>
              <a:rPr lang="pt-PT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(17-16) =</a:t>
            </a:r>
            <a:r>
              <a:rPr lang="pt-PT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+161,3</a:t>
            </a:r>
          </a:p>
        </p:txBody>
      </p:sp>
      <p:sp>
        <p:nvSpPr>
          <p:cNvPr id="12" name="Fluxograma: Processo Alternativo 11"/>
          <p:cNvSpPr/>
          <p:nvPr/>
        </p:nvSpPr>
        <p:spPr>
          <a:xfrm>
            <a:off x="120858" y="4496403"/>
            <a:ext cx="3647090" cy="215345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Inatividade (+15)</a:t>
            </a:r>
            <a:endParaRPr lang="pt-PT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457200" indent="-457200" algn="ctr">
              <a:buFont typeface="Symbol" panose="05050102010706020507" pitchFamily="18" charset="2"/>
              <a:buChar char="D"/>
            </a:pPr>
            <a:r>
              <a:rPr lang="pt-PT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(18-17) = </a:t>
            </a:r>
            <a:r>
              <a:rPr lang="pt-PT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-5,2</a:t>
            </a:r>
          </a:p>
          <a:p>
            <a:pPr algn="ctr"/>
            <a:r>
              <a:rPr lang="pt-PT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(17-16) = -42,3</a:t>
            </a:r>
          </a:p>
        </p:txBody>
      </p:sp>
      <p:sp>
        <p:nvSpPr>
          <p:cNvPr id="15" name="Fluxograma: Processo Alternativo 14"/>
          <p:cNvSpPr/>
          <p:nvPr/>
        </p:nvSpPr>
        <p:spPr>
          <a:xfrm>
            <a:off x="5406856" y="4536766"/>
            <a:ext cx="3647090" cy="208357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6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pt-PT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Desemprego</a:t>
            </a:r>
            <a:endParaRPr lang="pt-PT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457200" indent="-457200" algn="ctr">
              <a:buFont typeface="Symbol" panose="05050102010706020507" pitchFamily="18" charset="2"/>
              <a:buChar char="D"/>
            </a:pPr>
            <a:r>
              <a:rPr lang="pt-PT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(18-17) = </a:t>
            </a:r>
            <a:r>
              <a:rPr lang="pt-PT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-72,9</a:t>
            </a:r>
          </a:p>
          <a:p>
            <a:pPr algn="ctr"/>
            <a:r>
              <a:rPr lang="pt-PT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(17-16) = </a:t>
            </a:r>
            <a:r>
              <a:rPr lang="pt-PT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-121,3</a:t>
            </a:r>
            <a:endParaRPr lang="pt-PT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pt-PT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pt-PT" sz="4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 rot="13846825">
            <a:off x="1240566" y="1958396"/>
            <a:ext cx="572812" cy="25848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baixo 15"/>
          <p:cNvSpPr/>
          <p:nvPr/>
        </p:nvSpPr>
        <p:spPr>
          <a:xfrm rot="7816872">
            <a:off x="7066422" y="1943378"/>
            <a:ext cx="572812" cy="25848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baixo 16"/>
          <p:cNvSpPr/>
          <p:nvPr/>
        </p:nvSpPr>
        <p:spPr>
          <a:xfrm rot="16200000">
            <a:off x="4275085" y="4550165"/>
            <a:ext cx="572812" cy="193389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/>
          <p:cNvSpPr txBox="1"/>
          <p:nvPr/>
        </p:nvSpPr>
        <p:spPr>
          <a:xfrm>
            <a:off x="2956110" y="3837162"/>
            <a:ext cx="26525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Symbol" panose="05050102010706020507" pitchFamily="18" charset="2"/>
              <a:buChar char="D"/>
            </a:pPr>
            <a:r>
              <a:rPr lang="pt-PT" sz="2400" dirty="0" smtClean="0">
                <a:solidFill>
                  <a:schemeClr val="tx2"/>
                </a:solidFill>
              </a:rPr>
              <a:t>(18-17)= </a:t>
            </a:r>
            <a:r>
              <a:rPr lang="pt-PT" sz="2800" b="1" dirty="0" smtClean="0">
                <a:solidFill>
                  <a:schemeClr val="tx2"/>
                </a:solidFill>
              </a:rPr>
              <a:t>+20,4</a:t>
            </a:r>
          </a:p>
          <a:p>
            <a:pPr algn="r"/>
            <a:r>
              <a:rPr lang="pt-PT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17-16)= </a:t>
            </a:r>
            <a:r>
              <a:rPr lang="pt-P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+34,2</a:t>
            </a:r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80123" y="2448844"/>
            <a:ext cx="24936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  <a:r>
              <a:rPr lang="pt-PT" sz="2400" dirty="0">
                <a:solidFill>
                  <a:schemeClr val="tx2"/>
                </a:solidFill>
              </a:rPr>
              <a:t> (</a:t>
            </a:r>
            <a:r>
              <a:rPr lang="pt-PT" sz="2400" dirty="0" smtClean="0">
                <a:solidFill>
                  <a:schemeClr val="tx2"/>
                </a:solidFill>
              </a:rPr>
              <a:t>18-17)= -15,2</a:t>
            </a:r>
            <a:endParaRPr lang="pt-PT" sz="2800" b="1" dirty="0" smtClean="0">
              <a:solidFill>
                <a:schemeClr val="tx2"/>
              </a:solidFill>
            </a:endParaRPr>
          </a:p>
          <a:p>
            <a:endParaRPr lang="pt-PT" dirty="0"/>
          </a:p>
          <a:p>
            <a:r>
              <a:rPr lang="pt-PT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17-16)= </a:t>
            </a:r>
            <a:r>
              <a:rPr lang="pt-P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+5,8</a:t>
            </a:r>
            <a:endParaRPr lang="pt-PT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246170" y="2538287"/>
            <a:ext cx="26525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Symbol" panose="05050102010706020507" pitchFamily="18" charset="2"/>
              <a:buChar char="D"/>
            </a:pPr>
            <a:r>
              <a:rPr lang="pt-PT" sz="2400" dirty="0" smtClean="0">
                <a:solidFill>
                  <a:schemeClr val="tx2"/>
                </a:solidFill>
              </a:rPr>
              <a:t>(18-17)= </a:t>
            </a:r>
            <a:r>
              <a:rPr lang="pt-PT" sz="2800" b="1" dirty="0" smtClean="0">
                <a:solidFill>
                  <a:schemeClr val="tx2"/>
                </a:solidFill>
              </a:rPr>
              <a:t>+93,3</a:t>
            </a:r>
          </a:p>
          <a:p>
            <a:endParaRPr lang="pt-PT" dirty="0"/>
          </a:p>
          <a:p>
            <a:pPr algn="r"/>
            <a:r>
              <a:rPr lang="pt-PT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17-16)= </a:t>
            </a:r>
            <a:r>
              <a:rPr lang="pt-P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+155,5</a:t>
            </a:r>
            <a:endParaRPr lang="pt-PT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-231227" y="6632337"/>
            <a:ext cx="255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INE – Inquérito ao Emprego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5835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36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O MERCADO DE TRABALHO</a:t>
            </a:r>
          </a:p>
          <a:p>
            <a:pPr algn="l"/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517608"/>
              </p:ext>
            </p:extLst>
          </p:nvPr>
        </p:nvGraphicFramePr>
        <p:xfrm>
          <a:off x="-174716" y="1418227"/>
          <a:ext cx="4582684" cy="326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tângulo 5"/>
          <p:cNvSpPr/>
          <p:nvPr/>
        </p:nvSpPr>
        <p:spPr>
          <a:xfrm>
            <a:off x="60384" y="1029841"/>
            <a:ext cx="4787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Emprego (% população de 15 a 64 anos)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561703"/>
              </p:ext>
            </p:extLst>
          </p:nvPr>
        </p:nvGraphicFramePr>
        <p:xfrm>
          <a:off x="4317518" y="3274224"/>
          <a:ext cx="4567242" cy="346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tângulo 15"/>
          <p:cNvSpPr/>
          <p:nvPr/>
        </p:nvSpPr>
        <p:spPr>
          <a:xfrm>
            <a:off x="4430280" y="2761011"/>
            <a:ext cx="4787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</a:t>
            </a:r>
            <a:r>
              <a:rPr lang="pt-PT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Atividade </a:t>
            </a:r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(% população de 15 a 64 anos)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20414" y="5108028"/>
            <a:ext cx="3163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2"/>
                </a:solidFill>
              </a:rPr>
              <a:t>Taxas de emprego e de atividade mais elevadas que a média da UE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6463342"/>
            <a:ext cx="255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EUROSTAT - LFS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136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35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O MERCADO DE TRABALHO</a:t>
            </a:r>
          </a:p>
          <a:p>
            <a:pPr algn="l"/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Retângulo 5"/>
          <p:cNvSpPr/>
          <p:nvPr/>
        </p:nvSpPr>
        <p:spPr>
          <a:xfrm>
            <a:off x="231102" y="1150369"/>
            <a:ext cx="3838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</a:t>
            </a:r>
            <a:r>
              <a:rPr lang="pt-PT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Emprego Jovem</a:t>
            </a:r>
          </a:p>
          <a:p>
            <a:r>
              <a:rPr lang="pt-PT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(% população de 15 a </a:t>
            </a:r>
            <a:r>
              <a:rPr lang="pt-PT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</a:t>
            </a:r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anos)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587402" y="2639260"/>
            <a:ext cx="3690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</a:t>
            </a:r>
            <a:r>
              <a:rPr lang="pt-PT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Atividade Jovem</a:t>
            </a:r>
          </a:p>
          <a:p>
            <a:r>
              <a:rPr lang="pt-PT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(% </a:t>
            </a:r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população de 15 a </a:t>
            </a:r>
            <a:r>
              <a:rPr lang="pt-PT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</a:t>
            </a:r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anos)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839842"/>
              </p:ext>
            </p:extLst>
          </p:nvPr>
        </p:nvGraphicFramePr>
        <p:xfrm>
          <a:off x="-183045" y="1901164"/>
          <a:ext cx="4411691" cy="294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805615"/>
              </p:ext>
            </p:extLst>
          </p:nvPr>
        </p:nvGraphicFramePr>
        <p:xfrm>
          <a:off x="4369728" y="3508484"/>
          <a:ext cx="4868625" cy="3349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37141" y="5138915"/>
            <a:ext cx="3163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2"/>
                </a:solidFill>
              </a:rPr>
              <a:t>Mas as taxas de emprego e de atividade dos jovens abaixo da média da UE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1544" y="6373330"/>
            <a:ext cx="255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EUROSTAT - LFS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5080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35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O MERCADO DE TRABALHO</a:t>
            </a:r>
          </a:p>
          <a:p>
            <a:pPr algn="l"/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Retângulo 5"/>
          <p:cNvSpPr/>
          <p:nvPr/>
        </p:nvSpPr>
        <p:spPr>
          <a:xfrm>
            <a:off x="60384" y="1095478"/>
            <a:ext cx="6369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Desemprego Jovem (% população </a:t>
            </a:r>
            <a:r>
              <a:rPr lang="pt-PT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activa</a:t>
            </a:r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15 a 24 anos)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406695" y="2742901"/>
            <a:ext cx="3690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Contratos a Termo (% </a:t>
            </a:r>
            <a:r>
              <a:rPr lang="pt-PT" sz="16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total dos TCO)</a:t>
            </a:r>
            <a:endParaRPr lang="pt-PT" sz="16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871071"/>
              </p:ext>
            </p:extLst>
          </p:nvPr>
        </p:nvGraphicFramePr>
        <p:xfrm>
          <a:off x="4666592" y="3414241"/>
          <a:ext cx="4304555" cy="3561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553102"/>
              </p:ext>
            </p:extLst>
          </p:nvPr>
        </p:nvGraphicFramePr>
        <p:xfrm>
          <a:off x="55670" y="1558176"/>
          <a:ext cx="4610922" cy="283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30774" y="4803301"/>
            <a:ext cx="316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2"/>
                </a:solidFill>
              </a:rPr>
              <a:t>As taxas de desemprego jovem e a % de contratos a termos (toda a pop) acima da média da UE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3657" y="6355338"/>
            <a:ext cx="255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EUROSTAT - LFS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9556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35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O MERCADO DE TRABALHO</a:t>
            </a:r>
          </a:p>
          <a:p>
            <a:pPr algn="l"/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Retângulo 5"/>
          <p:cNvSpPr/>
          <p:nvPr/>
        </p:nvSpPr>
        <p:spPr>
          <a:xfrm>
            <a:off x="60384" y="1009408"/>
            <a:ext cx="6369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Desemprego de Longa Duração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847741" y="3323155"/>
            <a:ext cx="3690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Desemprego (% população </a:t>
            </a:r>
            <a:r>
              <a:rPr lang="pt-PT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ativa </a:t>
            </a:r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15 e mais anos)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547254"/>
              </p:ext>
            </p:extLst>
          </p:nvPr>
        </p:nvGraphicFramePr>
        <p:xfrm>
          <a:off x="9278" y="1556018"/>
          <a:ext cx="4401864" cy="276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226002"/>
              </p:ext>
            </p:extLst>
          </p:nvPr>
        </p:nvGraphicFramePr>
        <p:xfrm>
          <a:off x="4329459" y="3928858"/>
          <a:ext cx="4751170" cy="304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530774" y="4803301"/>
            <a:ext cx="3163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2"/>
                </a:solidFill>
              </a:rPr>
              <a:t>As taxas de desemprego geral e de longa duração convergiram para a média da UE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73270" y="6448748"/>
            <a:ext cx="255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EUROSTAT - LFS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3148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34" y="-388445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Estrutura Empresarial e Trabalhadores nas Empresas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Retângulo 5"/>
          <p:cNvSpPr/>
          <p:nvPr/>
        </p:nvSpPr>
        <p:spPr>
          <a:xfrm>
            <a:off x="2463380" y="1375673"/>
            <a:ext cx="3947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Estrutura sectorial do </a:t>
            </a:r>
            <a:r>
              <a:rPr lang="pt-PT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emprego TCO </a:t>
            </a:r>
            <a:endParaRPr lang="pt-PT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75" y="2028863"/>
            <a:ext cx="7409039" cy="369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-231228" y="6572669"/>
            <a:ext cx="2806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Quadros de Pessoal – GEP / MTSSS</a:t>
            </a:r>
            <a:endParaRPr lang="pt-PT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-147146" y="1884054"/>
            <a:ext cx="2727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>
                <a:solidFill>
                  <a:schemeClr val="tx2"/>
                </a:solidFill>
              </a:rPr>
              <a:t>Atividades </a:t>
            </a:r>
            <a:r>
              <a:rPr lang="pt-PT" sz="1600" i="1" dirty="0">
                <a:solidFill>
                  <a:schemeClr val="tx2"/>
                </a:solidFill>
              </a:rPr>
              <a:t>administrativas e dos serviços de apoio</a:t>
            </a:r>
            <a:r>
              <a:rPr lang="pt-PT" sz="1600" dirty="0">
                <a:solidFill>
                  <a:schemeClr val="tx2"/>
                </a:solidFill>
              </a:rPr>
              <a:t> (+26 </a:t>
            </a:r>
            <a:r>
              <a:rPr lang="pt-PT" sz="1600" dirty="0" smtClean="0">
                <a:solidFill>
                  <a:schemeClr val="tx2"/>
                </a:solidFill>
              </a:rPr>
              <a:t>M)</a:t>
            </a:r>
          </a:p>
          <a:p>
            <a:endParaRPr lang="pt-PT" sz="1600" i="1" dirty="0" smtClean="0">
              <a:solidFill>
                <a:schemeClr val="tx2"/>
              </a:solidFill>
            </a:endParaRPr>
          </a:p>
          <a:p>
            <a:r>
              <a:rPr lang="pt-PT" sz="1600" i="1" dirty="0" smtClean="0">
                <a:solidFill>
                  <a:schemeClr val="tx2"/>
                </a:solidFill>
              </a:rPr>
              <a:t>Indústrias </a:t>
            </a:r>
            <a:r>
              <a:rPr lang="pt-PT" sz="1600" i="1" dirty="0">
                <a:solidFill>
                  <a:schemeClr val="tx2"/>
                </a:solidFill>
              </a:rPr>
              <a:t>Transformadoras</a:t>
            </a:r>
            <a:r>
              <a:rPr lang="pt-PT" sz="1600" dirty="0">
                <a:solidFill>
                  <a:schemeClr val="tx2"/>
                </a:solidFill>
              </a:rPr>
              <a:t> (+</a:t>
            </a:r>
            <a:r>
              <a:rPr lang="pt-PT" sz="1600" dirty="0" smtClean="0">
                <a:solidFill>
                  <a:schemeClr val="tx2"/>
                </a:solidFill>
              </a:rPr>
              <a:t>23,8 M)</a:t>
            </a:r>
          </a:p>
          <a:p>
            <a:endParaRPr lang="pt-PT" sz="1600" i="1" dirty="0" smtClean="0">
              <a:solidFill>
                <a:schemeClr val="tx2"/>
              </a:solidFill>
            </a:endParaRPr>
          </a:p>
          <a:p>
            <a:r>
              <a:rPr lang="pt-PT" sz="1600" i="1" dirty="0" smtClean="0">
                <a:solidFill>
                  <a:schemeClr val="tx2"/>
                </a:solidFill>
              </a:rPr>
              <a:t>Comércio </a:t>
            </a:r>
            <a:r>
              <a:rPr lang="pt-PT" sz="1600" i="1" dirty="0">
                <a:solidFill>
                  <a:schemeClr val="tx2"/>
                </a:solidFill>
              </a:rPr>
              <a:t>por grosso e a retalho, reparação de veículos automóveis e motociclos</a:t>
            </a:r>
            <a:r>
              <a:rPr lang="pt-PT" sz="1600" dirty="0">
                <a:solidFill>
                  <a:schemeClr val="tx2"/>
                </a:solidFill>
              </a:rPr>
              <a:t> (+</a:t>
            </a:r>
            <a:r>
              <a:rPr lang="pt-PT" sz="1600" dirty="0" smtClean="0">
                <a:solidFill>
                  <a:schemeClr val="tx2"/>
                </a:solidFill>
              </a:rPr>
              <a:t>14,5 M).</a:t>
            </a:r>
            <a:endParaRPr lang="pt-PT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34" y="-355227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Estrutura Empresarial e Trabalhadores nas Empresas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1" name="CaixaDeTexto 10"/>
          <p:cNvSpPr txBox="1"/>
          <p:nvPr/>
        </p:nvSpPr>
        <p:spPr>
          <a:xfrm>
            <a:off x="165932" y="6180587"/>
            <a:ext cx="4151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</a:t>
            </a:r>
            <a:r>
              <a:rPr lang="pt-PT" sz="1200" dirty="0"/>
              <a:t>: : INE, Sistema Integrado de Contas das Empresas</a:t>
            </a: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429722"/>
              </p:ext>
            </p:extLst>
          </p:nvPr>
        </p:nvGraphicFramePr>
        <p:xfrm>
          <a:off x="-27912" y="2372846"/>
          <a:ext cx="9007428" cy="2965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Folha de Cálculo" r:id="rId5" imgW="8543877" imgH="3124100" progId="Excel.Sheet.12">
                  <p:embed/>
                </p:oleObj>
              </mc:Choice>
              <mc:Fallback>
                <p:oleObj name="Folha de Cálculo" r:id="rId5" imgW="8543877" imgH="31241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912" y="2372846"/>
                        <a:ext cx="9007428" cy="2965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ângulo 11"/>
          <p:cNvSpPr/>
          <p:nvPr/>
        </p:nvSpPr>
        <p:spPr>
          <a:xfrm>
            <a:off x="259606" y="1285110"/>
            <a:ext cx="8432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do pessoal ao serviço nas empresas dos setores de alta e média alta tecnologia</a:t>
            </a:r>
          </a:p>
        </p:txBody>
      </p:sp>
    </p:spTree>
    <p:extLst>
      <p:ext uri="{BB962C8B-B14F-4D97-AF65-F5344CB8AC3E}">
        <p14:creationId xmlns:p14="http://schemas.microsoft.com/office/powerpoint/2010/main" val="29845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35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Ganhos e Remunerações</a:t>
            </a:r>
            <a:endParaRPr lang="pt-PT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Retângulo 5"/>
          <p:cNvSpPr/>
          <p:nvPr/>
        </p:nvSpPr>
        <p:spPr>
          <a:xfrm>
            <a:off x="77532" y="1312621"/>
            <a:ext cx="8193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Compensação do trabalho em percentagem do PIB a custo de fatores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019295135"/>
              </p:ext>
            </p:extLst>
          </p:nvPr>
        </p:nvGraphicFramePr>
        <p:xfrm>
          <a:off x="77532" y="2044259"/>
          <a:ext cx="8089006" cy="390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7532" y="6354580"/>
            <a:ext cx="255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AMECO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4350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507" y="-349519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Ganhos e Remunerações</a:t>
            </a:r>
            <a:endParaRPr lang="pt-PT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Retângulo 5"/>
          <p:cNvSpPr/>
          <p:nvPr/>
        </p:nvSpPr>
        <p:spPr>
          <a:xfrm>
            <a:off x="693683" y="1331334"/>
            <a:ext cx="8193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do ganho médio mensal, da remuneração base e da remuneração base mais prestações regulares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504907604"/>
              </p:ext>
            </p:extLst>
          </p:nvPr>
        </p:nvGraphicFramePr>
        <p:xfrm>
          <a:off x="693683" y="1885427"/>
          <a:ext cx="6589986" cy="4362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684579" y="2469931"/>
            <a:ext cx="2202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  <a:r>
              <a:rPr lang="pt-PT" dirty="0" smtClean="0">
                <a:solidFill>
                  <a:schemeClr val="tx2"/>
                </a:solidFill>
              </a:rPr>
              <a:t>%(17-16) = + 2,3%</a:t>
            </a:r>
          </a:p>
          <a:p>
            <a:endParaRPr lang="pt-PT" dirty="0" smtClean="0">
              <a:solidFill>
                <a:schemeClr val="tx2"/>
              </a:solidFill>
            </a:endParaRPr>
          </a:p>
          <a:p>
            <a:r>
              <a:rPr lang="pt-PT" dirty="0" smtClean="0">
                <a:solidFill>
                  <a:schemeClr val="tx2"/>
                </a:solidFill>
              </a:rPr>
              <a:t>o </a:t>
            </a:r>
            <a:r>
              <a:rPr lang="pt-PT" dirty="0">
                <a:solidFill>
                  <a:schemeClr val="tx2"/>
                </a:solidFill>
              </a:rPr>
              <a:t>maior aumento registado desde 2010</a:t>
            </a:r>
          </a:p>
        </p:txBody>
      </p:sp>
      <p:sp>
        <p:nvSpPr>
          <p:cNvPr id="9" name="Retângulo 8"/>
          <p:cNvSpPr/>
          <p:nvPr/>
        </p:nvSpPr>
        <p:spPr>
          <a:xfrm>
            <a:off x="6806347" y="4248623"/>
            <a:ext cx="2081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ganho médio mensal </a:t>
            </a:r>
            <a:r>
              <a:rPr lang="pt-PT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feminino é </a:t>
            </a:r>
            <a:r>
              <a:rPr lang="pt-P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81,7% do masculino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09006" y="6350877"/>
            <a:ext cx="2806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Quadros de Pessoal – GEP / MTSSS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7746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4" y="-34619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Enquadramento macroeconómico</a:t>
            </a:r>
          </a:p>
          <a:p>
            <a:pPr algn="l"/>
            <a:r>
              <a:rPr lang="pt-PT" sz="2000" b="1" dirty="0" smtClean="0">
                <a:solidFill>
                  <a:schemeClr val="bg1"/>
                </a:solidFill>
                <a:latin typeface="Helvetica"/>
                <a:cs typeface="Helvetica"/>
              </a:rPr>
              <a:t>Portugal </a:t>
            </a:r>
            <a:r>
              <a:rPr lang="pt-PT" sz="2000" b="1" dirty="0">
                <a:solidFill>
                  <a:schemeClr val="bg1"/>
                </a:solidFill>
                <a:latin typeface="Helvetica"/>
                <a:cs typeface="Helvetica"/>
              </a:rPr>
              <a:t>no contexto europeu</a:t>
            </a:r>
            <a:r>
              <a:rPr lang="pt-PT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-14011" y="1029841"/>
            <a:ext cx="6102183" cy="713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pt-PT" sz="16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Índice </a:t>
            </a:r>
            <a:r>
              <a:rPr lang="pt-PT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cambial efetivo </a:t>
            </a:r>
            <a:r>
              <a:rPr lang="pt-PT" sz="16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real,</a:t>
            </a:r>
          </a:p>
          <a:p>
            <a:pPr>
              <a:spcAft>
                <a:spcPts val="1000"/>
              </a:spcAft>
            </a:pPr>
            <a:r>
              <a:rPr lang="pt-PT" sz="16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deflacionado </a:t>
            </a:r>
            <a:r>
              <a:rPr lang="pt-PT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pelos custos unitários do trabalho relativos, (1999=100)</a:t>
            </a:r>
            <a:endParaRPr lang="pt-PT" sz="105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032765" y="2956074"/>
            <a:ext cx="36686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Compensação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trabalho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1600" b="1" dirty="0" err="1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PIBcf</a:t>
            </a:r>
            <a:endParaRPr lang="pt-PT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136916279"/>
              </p:ext>
            </p:extLst>
          </p:nvPr>
        </p:nvGraphicFramePr>
        <p:xfrm>
          <a:off x="270115" y="1979228"/>
          <a:ext cx="3737965" cy="238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489251788"/>
              </p:ext>
            </p:extLst>
          </p:nvPr>
        </p:nvGraphicFramePr>
        <p:xfrm>
          <a:off x="4750675" y="3552497"/>
          <a:ext cx="4154013" cy="2835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0384" y="6448748"/>
            <a:ext cx="2144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AMECO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0985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35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Ganhos e Remunerações</a:t>
            </a:r>
            <a:endParaRPr lang="pt-PT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Retângulo 5"/>
          <p:cNvSpPr/>
          <p:nvPr/>
        </p:nvSpPr>
        <p:spPr>
          <a:xfrm>
            <a:off x="116636" y="855968"/>
            <a:ext cx="4634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da </a:t>
            </a:r>
            <a:r>
              <a:rPr lang="pt-PT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Estrutura remuneratória </a:t>
            </a:r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TCO</a:t>
            </a:r>
          </a:p>
        </p:txBody>
      </p:sp>
      <p:pic>
        <p:nvPicPr>
          <p:cNvPr id="12" name="Imagem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7" y="1587549"/>
            <a:ext cx="6831724" cy="42762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122874" y="6382408"/>
            <a:ext cx="2806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Quadros de Pessoal – GEP / MTSSS</a:t>
            </a:r>
            <a:endParaRPr lang="pt-PT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2874" y="2419790"/>
            <a:ext cx="20980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2"/>
                </a:solidFill>
              </a:rPr>
              <a:t>Os aumento do SMN estão associados a uma subida progressiva da % de TCO com ganhos no escalão 600-999 €.</a:t>
            </a:r>
            <a:endParaRPr lang="pt-P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35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Ganhos e Remunerações</a:t>
            </a:r>
            <a:endParaRPr lang="pt-PT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Retângulo 5"/>
          <p:cNvSpPr/>
          <p:nvPr/>
        </p:nvSpPr>
        <p:spPr>
          <a:xfrm>
            <a:off x="60384" y="1117609"/>
            <a:ext cx="670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do Ganho médio mensal por nível de habilitações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334008"/>
            <a:ext cx="2806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Quadros de Pessoal – GEP / MTSSS</a:t>
            </a:r>
            <a:endParaRPr lang="pt-PT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2512982"/>
            <a:ext cx="20980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2"/>
                </a:solidFill>
              </a:rPr>
              <a:t>Entre </a:t>
            </a:r>
            <a:r>
              <a:rPr lang="pt-PT" dirty="0">
                <a:solidFill>
                  <a:schemeClr val="tx2"/>
                </a:solidFill>
              </a:rPr>
              <a:t>2010 e 2017, o ganho médio mensal só aumentou para os trabalhadores com até o 3º ciclo do ensino </a:t>
            </a:r>
            <a:r>
              <a:rPr lang="pt-PT" dirty="0" smtClean="0">
                <a:solidFill>
                  <a:schemeClr val="tx2"/>
                </a:solidFill>
              </a:rPr>
              <a:t>básico.</a:t>
            </a:r>
            <a:endParaRPr lang="pt-PT" dirty="0">
              <a:solidFill>
                <a:schemeClr val="tx2"/>
              </a:solidFill>
            </a:endParaRPr>
          </a:p>
        </p:txBody>
      </p:sp>
      <p:pic>
        <p:nvPicPr>
          <p:cNvPr id="11" name="Imagem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55" y="2064823"/>
            <a:ext cx="6608633" cy="4299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3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507" y="-366041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Ganhos e Remunerações</a:t>
            </a:r>
            <a:endParaRPr lang="pt-PT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Retângulo 5"/>
          <p:cNvSpPr/>
          <p:nvPr/>
        </p:nvSpPr>
        <p:spPr>
          <a:xfrm>
            <a:off x="187542" y="1205031"/>
            <a:ext cx="23406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Ganho médio mensal dos TCO a tempo completo por Atividades Económica – Out. de 2017</a:t>
            </a:r>
          </a:p>
        </p:txBody>
      </p:sp>
      <p:pic>
        <p:nvPicPr>
          <p:cNvPr id="9" name="Imagem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68" y="793471"/>
            <a:ext cx="6209397" cy="367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535415"/>
              </p:ext>
            </p:extLst>
          </p:nvPr>
        </p:nvGraphicFramePr>
        <p:xfrm>
          <a:off x="3183890" y="4376693"/>
          <a:ext cx="2776220" cy="2243201"/>
        </p:xfrm>
        <a:graphic>
          <a:graphicData uri="http://schemas.openxmlformats.org/drawingml/2006/table">
            <a:tbl>
              <a:tblPr firstRow="1" firstCol="1" bandRow="1"/>
              <a:tblGrid>
                <a:gridCol w="422275">
                  <a:extLst>
                    <a:ext uri="{9D8B030D-6E8A-4147-A177-3AD203B41FA5}">
                      <a16:colId xmlns="" xmlns:a16="http://schemas.microsoft.com/office/drawing/2014/main" val="1105792326"/>
                    </a:ext>
                  </a:extLst>
                </a:gridCol>
                <a:gridCol w="2353945">
                  <a:extLst>
                    <a:ext uri="{9D8B030D-6E8A-4147-A177-3AD203B41FA5}">
                      <a16:colId xmlns="" xmlns:a16="http://schemas.microsoft.com/office/drawing/2014/main" val="963976504"/>
                    </a:ext>
                  </a:extLst>
                </a:gridCol>
              </a:tblGrid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AGRICULTURA, PRODUÇÃO ANIMAL, CAÇA, FLORESTA E PESCA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37823335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INDÚSTRIAS EXTRACTIVAS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6539737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INDÚSTRIAS TRANSFORMADORAS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9604089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ELECTRICIDADE, GÁS, VAPOR, ÁGUA QUENTE E FRIA E AR FRIO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5274633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CAPTAÇÃO,TRATAMENTO E DISTRIBUIÇÃO DE ÁGUA; SANEAMENTO,GESTÃO DE RESÍDUOS E DESPOLUIÇÃO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8981001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CONSTRUÇÃO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1163116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COMÉRCIO POR GROSSO E RETALHO; REP. DE VEÍC. AUTOMÓVEIS E MOTOCICLOS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3279666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TRANSPORTES E ARMAZENAGEM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99439255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ALOJAMENTO, RESTAURAÇÃO E SIMILARES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7993971"/>
                  </a:ext>
                </a:extLst>
              </a:tr>
              <a:tr h="92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ATIVIDADES DE INFORMAÇÃO E DE COMUNICAÇÃO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2566678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50843"/>
              </p:ext>
            </p:extLst>
          </p:nvPr>
        </p:nvGraphicFramePr>
        <p:xfrm>
          <a:off x="6054407" y="4377603"/>
          <a:ext cx="2964815" cy="2452878"/>
        </p:xfrm>
        <a:graphic>
          <a:graphicData uri="http://schemas.openxmlformats.org/drawingml/2006/table">
            <a:tbl>
              <a:tblPr firstRow="1" firstCol="1" bandRow="1"/>
              <a:tblGrid>
                <a:gridCol w="398780">
                  <a:extLst>
                    <a:ext uri="{9D8B030D-6E8A-4147-A177-3AD203B41FA5}">
                      <a16:colId xmlns="" xmlns:a16="http://schemas.microsoft.com/office/drawing/2014/main" val="2311314542"/>
                    </a:ext>
                  </a:extLst>
                </a:gridCol>
                <a:gridCol w="2566035">
                  <a:extLst>
                    <a:ext uri="{9D8B030D-6E8A-4147-A177-3AD203B41FA5}">
                      <a16:colId xmlns="" xmlns:a16="http://schemas.microsoft.com/office/drawing/2014/main" val="123612915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ATIVIDADES FINANCEIRAS E DE SEGUROS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49030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ATIVIDADES IMOBILIÁRIAS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72904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ATIVIDADES DE CONSULTORIA, CIENTÍFICAS, TÉCNICAS E SIMILARES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38544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ATIVIDADES ADMINISTRATIVAS E DOS SERVIÇOS DE APOIO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95247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ADMINISTRAÇÃO PÚBLICA E DEFESA; SEGURANÇA SOCIAL OBRIGATÓRIA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62446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EDUCAÇÃO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72876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ATIVIDADES DE SAÚDE HUMANA E APOIO SOCIAL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379933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ATIVIDADES ARTÍSTICAS, DE ESPETÁCULOS, DESPORTIVAS E RECREATIVAS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809095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OUTRAS ATIVIDADES DE SERVIÇOS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543416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ACTIV. ORGANISMOS INTERNACIONAIS E OUT. INSTITUIÇÕES EXTRATERRITORIAIS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9625204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-66490" y="3614145"/>
            <a:ext cx="3287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2"/>
                </a:solidFill>
              </a:rPr>
              <a:t>Há uma grande dispersão de ganhos, seja em termos setoriais, </a:t>
            </a:r>
          </a:p>
          <a:p>
            <a:r>
              <a:rPr lang="pt-PT" dirty="0" smtClean="0">
                <a:solidFill>
                  <a:schemeClr val="tx2"/>
                </a:solidFill>
              </a:rPr>
              <a:t>seja em termos regionais:</a:t>
            </a:r>
          </a:p>
          <a:p>
            <a:r>
              <a:rPr lang="pt-PT" dirty="0" smtClean="0">
                <a:solidFill>
                  <a:schemeClr val="tx2"/>
                </a:solidFill>
              </a:rPr>
              <a:t>1.411 </a:t>
            </a:r>
            <a:r>
              <a:rPr lang="pt-PT" dirty="0">
                <a:solidFill>
                  <a:schemeClr val="tx2"/>
                </a:solidFill>
              </a:rPr>
              <a:t>L</a:t>
            </a:r>
            <a:r>
              <a:rPr lang="pt-PT" dirty="0" smtClean="0">
                <a:solidFill>
                  <a:schemeClr val="tx2"/>
                </a:solidFill>
              </a:rPr>
              <a:t>isboa </a:t>
            </a:r>
            <a:r>
              <a:rPr lang="pt-PT" dirty="0" err="1" smtClean="0">
                <a:solidFill>
                  <a:schemeClr val="tx2"/>
                </a:solidFill>
              </a:rPr>
              <a:t>vs</a:t>
            </a:r>
            <a:r>
              <a:rPr lang="pt-PT" dirty="0" smtClean="0">
                <a:solidFill>
                  <a:schemeClr val="tx2"/>
                </a:solidFill>
              </a:rPr>
              <a:t> 968 Algarve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384" y="6429197"/>
            <a:ext cx="2806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Quadros de Pessoal – GEP / MTSSS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6942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5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 smtClean="0">
                <a:solidFill>
                  <a:schemeClr val="bg1"/>
                </a:solidFill>
                <a:latin typeface="Helvetica"/>
                <a:cs typeface="Helvetica"/>
              </a:rPr>
              <a:t>Emprego e Remunerações </a:t>
            </a:r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nas </a:t>
            </a:r>
            <a:r>
              <a:rPr lang="pt-PT" sz="3200" b="1" dirty="0" smtClean="0">
                <a:solidFill>
                  <a:schemeClr val="bg1"/>
                </a:solidFill>
                <a:latin typeface="Helvetica"/>
                <a:cs typeface="Helvetica"/>
              </a:rPr>
              <a:t>Administrações Públicas 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8" name="CaixaDeTexto 17"/>
          <p:cNvSpPr txBox="1"/>
          <p:nvPr/>
        </p:nvSpPr>
        <p:spPr>
          <a:xfrm>
            <a:off x="97220" y="6330887"/>
            <a:ext cx="3894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</a:t>
            </a:r>
            <a:r>
              <a:rPr lang="pt-PT" sz="1200" dirty="0"/>
              <a:t>: DGAEP, Síntese estatística do emprego público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82262" y="27155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b="4859"/>
          <a:stretch/>
        </p:blipFill>
        <p:spPr>
          <a:xfrm>
            <a:off x="2322787" y="1803547"/>
            <a:ext cx="6931918" cy="384050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0384" y="3392835"/>
            <a:ext cx="3124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2"/>
                </a:solidFill>
              </a:rPr>
              <a:t>+13,2 </a:t>
            </a:r>
            <a:r>
              <a:rPr lang="pt-PT" dirty="0">
                <a:solidFill>
                  <a:schemeClr val="tx2"/>
                </a:solidFill>
              </a:rPr>
              <a:t>mil trabalhadores nas </a:t>
            </a:r>
            <a:r>
              <a:rPr lang="pt-PT" dirty="0" err="1" smtClean="0">
                <a:solidFill>
                  <a:schemeClr val="tx2"/>
                </a:solidFill>
              </a:rPr>
              <a:t>APs</a:t>
            </a:r>
            <a:r>
              <a:rPr lang="pt-PT" dirty="0" smtClean="0">
                <a:solidFill>
                  <a:schemeClr val="tx2"/>
                </a:solidFill>
              </a:rPr>
              <a:t> em 2018 (+ 6 mil em 2017), </a:t>
            </a:r>
            <a:r>
              <a:rPr lang="pt-PT" dirty="0">
                <a:solidFill>
                  <a:schemeClr val="tx2"/>
                </a:solidFill>
              </a:rPr>
              <a:t>dos </a:t>
            </a:r>
            <a:r>
              <a:rPr lang="pt-PT" dirty="0" smtClean="0">
                <a:solidFill>
                  <a:schemeClr val="tx2"/>
                </a:solidFill>
              </a:rPr>
              <a:t>quais:</a:t>
            </a:r>
          </a:p>
          <a:p>
            <a:r>
              <a:rPr lang="pt-PT" dirty="0">
                <a:solidFill>
                  <a:schemeClr val="tx2"/>
                </a:solidFill>
              </a:rPr>
              <a:t>+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>
                <a:solidFill>
                  <a:schemeClr val="tx2"/>
                </a:solidFill>
              </a:rPr>
              <a:t>7,2 mil </a:t>
            </a:r>
            <a:r>
              <a:rPr lang="pt-PT" dirty="0" smtClean="0">
                <a:solidFill>
                  <a:schemeClr val="tx2"/>
                </a:solidFill>
              </a:rPr>
              <a:t>saldo mobilidade</a:t>
            </a:r>
          </a:p>
          <a:p>
            <a:r>
              <a:rPr lang="pt-PT" dirty="0" smtClean="0">
                <a:solidFill>
                  <a:schemeClr val="tx2"/>
                </a:solidFill>
              </a:rPr>
              <a:t>+ </a:t>
            </a:r>
            <a:r>
              <a:rPr lang="pt-PT" dirty="0">
                <a:solidFill>
                  <a:schemeClr val="tx2"/>
                </a:solidFill>
              </a:rPr>
              <a:t>6 mil do saldo entre novos recrutamentos e saídas definitivas</a:t>
            </a:r>
            <a:r>
              <a:rPr lang="pt-PT" dirty="0"/>
              <a:t>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61999" y="1157216"/>
            <a:ext cx="645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Fluxos de entradas e saídas das administrações públicas – 2018</a:t>
            </a:r>
          </a:p>
        </p:txBody>
      </p:sp>
    </p:spTree>
    <p:extLst>
      <p:ext uri="{BB962C8B-B14F-4D97-AF65-F5344CB8AC3E}">
        <p14:creationId xmlns:p14="http://schemas.microsoft.com/office/powerpoint/2010/main" val="40180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5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 smtClean="0">
                <a:solidFill>
                  <a:schemeClr val="bg1"/>
                </a:solidFill>
                <a:latin typeface="Helvetica"/>
                <a:cs typeface="Helvetica"/>
              </a:rPr>
              <a:t>Emprego e Remunerações </a:t>
            </a:r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nas </a:t>
            </a:r>
            <a:r>
              <a:rPr lang="pt-PT" sz="3200" b="1" dirty="0" smtClean="0">
                <a:solidFill>
                  <a:schemeClr val="bg1"/>
                </a:solidFill>
                <a:latin typeface="Helvetica"/>
                <a:cs typeface="Helvetica"/>
              </a:rPr>
              <a:t>Administrações Públicas 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8" name="CaixaDeTexto 17"/>
          <p:cNvSpPr txBox="1"/>
          <p:nvPr/>
        </p:nvSpPr>
        <p:spPr>
          <a:xfrm>
            <a:off x="156063" y="6268372"/>
            <a:ext cx="3894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</a:t>
            </a:r>
            <a:r>
              <a:rPr lang="pt-PT" sz="1200" dirty="0"/>
              <a:t>: DGAEP, Síntese estatística do emprego público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82262" y="27155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77991" y="2276950"/>
            <a:ext cx="3537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2"/>
                </a:solidFill>
              </a:rPr>
              <a:t>No </a:t>
            </a:r>
            <a:r>
              <a:rPr lang="pt-PT" dirty="0">
                <a:solidFill>
                  <a:schemeClr val="tx2"/>
                </a:solidFill>
              </a:rPr>
              <a:t>Continente, o ganho médio mensal dos trabalhadores a tempo completo nas Administrações Públicas era de </a:t>
            </a:r>
            <a:r>
              <a:rPr lang="pt-PT" dirty="0" smtClean="0">
                <a:solidFill>
                  <a:schemeClr val="tx2"/>
                </a:solidFill>
              </a:rPr>
              <a:t>1.724,9 €</a:t>
            </a:r>
            <a:endParaRPr lang="pt-PT" dirty="0"/>
          </a:p>
        </p:txBody>
      </p:sp>
      <p:pic>
        <p:nvPicPr>
          <p:cNvPr id="10" name="Imagem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09" y="1730997"/>
            <a:ext cx="5623142" cy="33244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84623" y="1130691"/>
            <a:ext cx="7629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Ganho médio mensal nas Administrações Públicas (Continente) por subsector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7990" y="4047863"/>
            <a:ext cx="3537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2"/>
                </a:solidFill>
              </a:rPr>
              <a:t>Relativamente a 2017 o ganho médio cresceu </a:t>
            </a:r>
            <a:r>
              <a:rPr lang="pt-PT" dirty="0" smtClean="0">
                <a:solidFill>
                  <a:schemeClr val="tx2"/>
                </a:solidFill>
              </a:rPr>
              <a:t>em 2018 cerca </a:t>
            </a:r>
            <a:r>
              <a:rPr lang="pt-PT" dirty="0">
                <a:solidFill>
                  <a:schemeClr val="tx2"/>
                </a:solidFill>
              </a:rPr>
              <a:t>de 2% na Administração central e local e diminuiu cerca de 5% nos fundos da Segurança Social.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88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507" y="-241540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85421" y="0"/>
            <a:ext cx="7910004" cy="914400"/>
          </a:xfrm>
          <a:prstGeom prst="rect">
            <a:avLst/>
          </a:prstGeom>
        </p:spPr>
        <p:txBody>
          <a:bodyPr anchor="t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pt-PT" sz="5900" b="1" dirty="0">
                <a:solidFill>
                  <a:schemeClr val="bg1"/>
                </a:solidFill>
                <a:latin typeface="Helvetica"/>
                <a:cs typeface="Helvetica"/>
              </a:rPr>
              <a:t>O mercado de trabalho em </a:t>
            </a:r>
            <a:r>
              <a:rPr lang="pt-PT" sz="5900" b="1" dirty="0" smtClean="0">
                <a:solidFill>
                  <a:schemeClr val="bg1"/>
                </a:solidFill>
                <a:latin typeface="Helvetica"/>
                <a:cs typeface="Helvetica"/>
              </a:rPr>
              <a:t>Portugal</a:t>
            </a:r>
            <a:endParaRPr lang="pt-PT" sz="59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>
              <a:spcBef>
                <a:spcPts val="1200"/>
              </a:spcBef>
            </a:pPr>
            <a:r>
              <a:rPr lang="pt-PT" sz="4200" b="1" dirty="0" smtClean="0">
                <a:solidFill>
                  <a:schemeClr val="bg1"/>
                </a:solidFill>
                <a:latin typeface="Helvetica"/>
                <a:cs typeface="Helvetica"/>
              </a:rPr>
              <a:t>População e movimentos migratórios </a:t>
            </a:r>
            <a:endParaRPr lang="en-US" sz="4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9" y="1542447"/>
            <a:ext cx="8229573" cy="400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507" y="5550862"/>
            <a:ext cx="8139287" cy="160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1443074" y="1186686"/>
            <a:ext cx="628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Evolução da emigração portuguesa desde o início do milénio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3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507" y="-241540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85421" y="0"/>
            <a:ext cx="7910004" cy="914400"/>
          </a:xfrm>
          <a:prstGeom prst="rect">
            <a:avLst/>
          </a:prstGeom>
        </p:spPr>
        <p:txBody>
          <a:bodyPr anchor="t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pt-PT" sz="5900" b="1" dirty="0">
                <a:solidFill>
                  <a:schemeClr val="bg1"/>
                </a:solidFill>
                <a:latin typeface="Helvetica"/>
                <a:cs typeface="Helvetica"/>
              </a:rPr>
              <a:t>O mercado de trabalho em </a:t>
            </a:r>
            <a:r>
              <a:rPr lang="pt-PT" sz="5900" b="1" dirty="0" smtClean="0">
                <a:solidFill>
                  <a:schemeClr val="bg1"/>
                </a:solidFill>
                <a:latin typeface="Helvetica"/>
                <a:cs typeface="Helvetica"/>
              </a:rPr>
              <a:t>Portugal</a:t>
            </a:r>
            <a:endParaRPr lang="pt-PT" sz="59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>
              <a:spcBef>
                <a:spcPts val="1200"/>
              </a:spcBef>
            </a:pPr>
            <a:r>
              <a:rPr lang="pt-PT" sz="4200" b="1" dirty="0" smtClean="0">
                <a:solidFill>
                  <a:schemeClr val="bg1"/>
                </a:solidFill>
                <a:latin typeface="Helvetica"/>
                <a:cs typeface="Helvetica"/>
              </a:rPr>
              <a:t>População e movimentos migratórios </a:t>
            </a:r>
            <a:endParaRPr lang="en-US" sz="4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1" y="1982146"/>
            <a:ext cx="8066030" cy="340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1" y="5286408"/>
            <a:ext cx="9151933" cy="7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1327077" y="1327175"/>
            <a:ext cx="6520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Evolução da emigração portuguesa por escolaridade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102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507" y="-241540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85421" y="0"/>
            <a:ext cx="7910004" cy="914400"/>
          </a:xfrm>
          <a:prstGeom prst="rect">
            <a:avLst/>
          </a:prstGeom>
        </p:spPr>
        <p:txBody>
          <a:bodyPr anchor="t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pt-PT" sz="5900" b="1" dirty="0">
                <a:solidFill>
                  <a:schemeClr val="bg1"/>
                </a:solidFill>
                <a:latin typeface="Helvetica"/>
                <a:cs typeface="Helvetica"/>
              </a:rPr>
              <a:t>O mercado de trabalho em </a:t>
            </a:r>
            <a:r>
              <a:rPr lang="pt-PT" sz="5900" b="1" dirty="0" smtClean="0">
                <a:solidFill>
                  <a:schemeClr val="bg1"/>
                </a:solidFill>
                <a:latin typeface="Helvetica"/>
                <a:cs typeface="Helvetica"/>
              </a:rPr>
              <a:t>Portugal</a:t>
            </a:r>
            <a:endParaRPr lang="pt-PT" sz="59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>
              <a:spcBef>
                <a:spcPts val="1200"/>
              </a:spcBef>
            </a:pPr>
            <a:r>
              <a:rPr lang="pt-PT" sz="4200" b="1" dirty="0" smtClean="0">
                <a:solidFill>
                  <a:schemeClr val="bg1"/>
                </a:solidFill>
                <a:latin typeface="Helvetica"/>
                <a:cs typeface="Helvetica"/>
              </a:rPr>
              <a:t>População e movimentos migratórios </a:t>
            </a:r>
            <a:endParaRPr lang="en-US" sz="4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8" name="Rectângulo 7"/>
          <p:cNvSpPr/>
          <p:nvPr/>
        </p:nvSpPr>
        <p:spPr>
          <a:xfrm>
            <a:off x="-84926" y="1150369"/>
            <a:ext cx="6520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4F81BD"/>
                </a:solidFill>
                <a:ea typeface="Calibri"/>
                <a:cs typeface="Times New Roman"/>
              </a:rPr>
              <a:t>      Evolução da </a:t>
            </a: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população imigrada em Portugal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" y="1625578"/>
            <a:ext cx="4901908" cy="260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ângulo 8"/>
          <p:cNvSpPr/>
          <p:nvPr/>
        </p:nvSpPr>
        <p:spPr>
          <a:xfrm>
            <a:off x="275208" y="5958462"/>
            <a:ext cx="34819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dirty="0"/>
              <a:t>Fonte: INE, </a:t>
            </a:r>
            <a:r>
              <a:rPr lang="pt-PT" sz="1100" i="1" dirty="0"/>
              <a:t>Estimativas anuais da imigração.</a:t>
            </a:r>
          </a:p>
        </p:txBody>
      </p:sp>
      <p:pic>
        <p:nvPicPr>
          <p:cNvPr id="10" name="Imagem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72" y="3684234"/>
            <a:ext cx="4739503" cy="3018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ângulo 11"/>
          <p:cNvSpPr/>
          <p:nvPr/>
        </p:nvSpPr>
        <p:spPr>
          <a:xfrm>
            <a:off x="4940423" y="2975340"/>
            <a:ext cx="3754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solidFill>
                  <a:srgbClr val="4F81BD"/>
                </a:solidFill>
                <a:ea typeface="Calibri"/>
                <a:cs typeface="Times New Roman"/>
              </a:rPr>
              <a:t>Estrutura etária da imigração portuguesa em 2017</a:t>
            </a:r>
            <a:endParaRPr lang="pt-PT" b="1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87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507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51751" y="0"/>
            <a:ext cx="7286567" cy="793470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Trabalhadores estrangeiros nas empresas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" y="1150369"/>
            <a:ext cx="3274674" cy="196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70" y="2801455"/>
            <a:ext cx="5801343" cy="382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60383" y="981090"/>
            <a:ext cx="5328363" cy="3385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  <a:effectLst/>
              </a:rPr>
              <a:t>Evolução do número de TCO estrangeiros 2008-2017</a:t>
            </a:r>
          </a:p>
          <a:p>
            <a:pPr algn="ctr"/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4533836" y="2019670"/>
            <a:ext cx="4365813" cy="630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Evolução do número de TCO estrangeiros por CAE 2008-2017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8994" y="6092595"/>
            <a:ext cx="3311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/>
              <a:t>Fonte: GEP, </a:t>
            </a:r>
            <a:r>
              <a:rPr lang="pt-PT" sz="1000" i="1" dirty="0" smtClean="0"/>
              <a:t>Quadros de Pessoal</a:t>
            </a:r>
            <a:endParaRPr lang="pt-PT" sz="1000" i="1" dirty="0"/>
          </a:p>
        </p:txBody>
      </p:sp>
    </p:spTree>
    <p:extLst>
      <p:ext uri="{BB962C8B-B14F-4D97-AF65-F5344CB8AC3E}">
        <p14:creationId xmlns:p14="http://schemas.microsoft.com/office/powerpoint/2010/main" val="37975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38522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Sinistralidade e absentismo laboral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4" y="1876871"/>
            <a:ext cx="8151478" cy="35740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ângulo 7"/>
          <p:cNvSpPr/>
          <p:nvPr/>
        </p:nvSpPr>
        <p:spPr>
          <a:xfrm>
            <a:off x="1154097" y="1199547"/>
            <a:ext cx="6480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Evolução dos acidentes de trabalho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328474" y="5966525"/>
            <a:ext cx="74128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dirty="0">
                <a:ea typeface="Times New Roman"/>
                <a:cs typeface="Gautami"/>
              </a:rPr>
              <a:t>Fonte: Gabinete de Estratégia e Planeamento – GEP, (MTSSS), </a:t>
            </a:r>
            <a:r>
              <a:rPr lang="pt-PT" sz="1100" i="1" dirty="0">
                <a:ea typeface="Times New Roman"/>
                <a:cs typeface="Gautami"/>
              </a:rPr>
              <a:t>Acidentes de trabalho.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12165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4" y="-376404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Enquadramento macroeconómico</a:t>
            </a:r>
          </a:p>
          <a:p>
            <a:pPr algn="l"/>
            <a:r>
              <a:rPr lang="pt-PT" sz="2000" b="1" dirty="0" smtClean="0">
                <a:solidFill>
                  <a:schemeClr val="bg1"/>
                </a:solidFill>
                <a:latin typeface="Helvetica"/>
                <a:cs typeface="Helvetica"/>
              </a:rPr>
              <a:t>Portugal </a:t>
            </a:r>
            <a:r>
              <a:rPr lang="pt-PT" sz="2000" b="1" dirty="0">
                <a:solidFill>
                  <a:schemeClr val="bg1"/>
                </a:solidFill>
                <a:latin typeface="Helvetica"/>
                <a:cs typeface="Helvetica"/>
              </a:rPr>
              <a:t>no contexto europeu</a:t>
            </a:r>
            <a:r>
              <a:rPr lang="pt-PT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339064" y="1000597"/>
            <a:ext cx="3203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 dirty="0" err="1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Défice</a:t>
            </a:r>
            <a:r>
              <a:rPr lang="en-US" sz="16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dívida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pública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do 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PIB</a:t>
            </a:r>
            <a:endParaRPr lang="pt-PT" sz="105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102774" y="3314929"/>
            <a:ext cx="2640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Taxas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juro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longo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prazo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231648524"/>
              </p:ext>
            </p:extLst>
          </p:nvPr>
        </p:nvGraphicFramePr>
        <p:xfrm>
          <a:off x="94165" y="15365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4140459997"/>
              </p:ext>
            </p:extLst>
          </p:nvPr>
        </p:nvGraphicFramePr>
        <p:xfrm>
          <a:off x="4437309" y="3844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49731" y="6339191"/>
            <a:ext cx="2144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AMECO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3230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38522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Sinistralidade e absentismo laboral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1154097" y="1199547"/>
            <a:ext cx="6480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solidFill>
                  <a:srgbClr val="4F81BD"/>
                </a:solidFill>
                <a:ea typeface="Calibri"/>
                <a:cs typeface="Times New Roman"/>
              </a:rPr>
              <a:t>Acidentes </a:t>
            </a: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de trabalho por dimensão da empresa, em 2016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328474" y="5966525"/>
            <a:ext cx="74128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dirty="0">
                <a:ea typeface="Times New Roman"/>
                <a:cs typeface="Gautami"/>
              </a:rPr>
              <a:t>Fonte: Gabinete de Estratégia e Planeamento – GEP, (MTSSS), </a:t>
            </a:r>
            <a:r>
              <a:rPr lang="pt-PT" sz="1100" i="1" dirty="0">
                <a:ea typeface="Times New Roman"/>
                <a:cs typeface="Gautami"/>
              </a:rPr>
              <a:t>Acidentes de trabalho.</a:t>
            </a:r>
            <a:endParaRPr lang="pt-PT" sz="1100" dirty="0"/>
          </a:p>
        </p:txBody>
      </p:sp>
      <p:pic>
        <p:nvPicPr>
          <p:cNvPr id="11" name="Imagem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4" y="2168842"/>
            <a:ext cx="8315556" cy="3557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7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38522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Sinistralidade e absentismo laboral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1154097" y="1199547"/>
            <a:ext cx="7164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solidFill>
                  <a:srgbClr val="4F81BD"/>
                </a:solidFill>
                <a:ea typeface="Calibri"/>
                <a:cs typeface="Times New Roman"/>
              </a:rPr>
              <a:t>Número </a:t>
            </a: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de baixas por doença em 2018 e </a:t>
            </a:r>
            <a:r>
              <a:rPr lang="pt-PT" b="1" dirty="0" err="1">
                <a:solidFill>
                  <a:srgbClr val="4F81BD"/>
                </a:solidFill>
                <a:ea typeface="Calibri"/>
                <a:cs typeface="Times New Roman"/>
              </a:rPr>
              <a:t>respetiva</a:t>
            </a: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 evolução, por sexo</a:t>
            </a:r>
          </a:p>
        </p:txBody>
      </p:sp>
      <p:pic>
        <p:nvPicPr>
          <p:cNvPr id="12" name="Imagem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4" y="1997922"/>
            <a:ext cx="8397103" cy="35868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ângulo 2"/>
          <p:cNvSpPr/>
          <p:nvPr/>
        </p:nvSpPr>
        <p:spPr>
          <a:xfrm>
            <a:off x="772356" y="5719214"/>
            <a:ext cx="7306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ea typeface="Times New Roman"/>
                <a:cs typeface="Gautami"/>
              </a:rPr>
              <a:t>Fonte: II, MTSSS: Estatísticas da Segurança Social 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5466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38522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Sinistralidade e absentismo laboral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02426" y="843065"/>
            <a:ext cx="7164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smtClean="0">
                <a:solidFill>
                  <a:srgbClr val="4F81BD"/>
                </a:solidFill>
                <a:ea typeface="Calibri"/>
                <a:cs typeface="Times New Roman"/>
              </a:rPr>
              <a:t>Distribuição </a:t>
            </a:r>
            <a:r>
              <a:rPr lang="pt-PT" sz="1600" b="1" dirty="0">
                <a:solidFill>
                  <a:srgbClr val="4F81BD"/>
                </a:solidFill>
                <a:ea typeface="Calibri"/>
                <a:cs typeface="Times New Roman"/>
              </a:rPr>
              <a:t>etária do </a:t>
            </a:r>
            <a:r>
              <a:rPr lang="pt-PT" sz="1600" b="1" dirty="0" smtClean="0">
                <a:solidFill>
                  <a:srgbClr val="4F81BD"/>
                </a:solidFill>
                <a:ea typeface="Calibri"/>
                <a:cs typeface="Times New Roman"/>
              </a:rPr>
              <a:t>n.º </a:t>
            </a:r>
            <a:r>
              <a:rPr lang="pt-PT" sz="1600" b="1" dirty="0">
                <a:solidFill>
                  <a:srgbClr val="4F81BD"/>
                </a:solidFill>
                <a:ea typeface="Calibri"/>
                <a:cs typeface="Times New Roman"/>
              </a:rPr>
              <a:t>de baixas por doença, em 2018</a:t>
            </a:r>
          </a:p>
        </p:txBody>
      </p:sp>
      <p:sp>
        <p:nvSpPr>
          <p:cNvPr id="3" name="Rectângulo 2"/>
          <p:cNvSpPr/>
          <p:nvPr/>
        </p:nvSpPr>
        <p:spPr>
          <a:xfrm>
            <a:off x="60383" y="5886341"/>
            <a:ext cx="7306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ea typeface="Times New Roman"/>
                <a:cs typeface="Gautami"/>
              </a:rPr>
              <a:t>Fonte: II, MTSSS: Estatísticas da Segurança Social </a:t>
            </a:r>
            <a:endParaRPr lang="pt-PT" sz="1200" dirty="0"/>
          </a:p>
        </p:txBody>
      </p:sp>
      <p:pic>
        <p:nvPicPr>
          <p:cNvPr id="10" name="Imagem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619"/>
            <a:ext cx="4722495" cy="252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90" y="3811404"/>
            <a:ext cx="5005070" cy="2710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ângulo 12"/>
          <p:cNvSpPr/>
          <p:nvPr/>
        </p:nvSpPr>
        <p:spPr>
          <a:xfrm>
            <a:off x="1899821" y="3460605"/>
            <a:ext cx="7164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600" b="1" dirty="0" smtClean="0">
                <a:solidFill>
                  <a:srgbClr val="4F81BD"/>
                </a:solidFill>
                <a:ea typeface="Calibri"/>
                <a:cs typeface="Times New Roman"/>
              </a:rPr>
              <a:t>N.º </a:t>
            </a:r>
            <a:r>
              <a:rPr lang="pt-PT" sz="1600" b="1" dirty="0">
                <a:solidFill>
                  <a:srgbClr val="4F81BD"/>
                </a:solidFill>
                <a:ea typeface="Calibri"/>
                <a:cs typeface="Times New Roman"/>
              </a:rPr>
              <a:t>de baixas por doença, em 2018, por número de dias</a:t>
            </a:r>
          </a:p>
        </p:txBody>
      </p:sp>
    </p:spTree>
    <p:extLst>
      <p:ext uri="{BB962C8B-B14F-4D97-AF65-F5344CB8AC3E}">
        <p14:creationId xmlns:p14="http://schemas.microsoft.com/office/powerpoint/2010/main" val="26754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4" y="-338522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2672" y="0"/>
            <a:ext cx="7741327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Formação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nas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empresas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" name="Retângulo 9"/>
          <p:cNvSpPr/>
          <p:nvPr/>
        </p:nvSpPr>
        <p:spPr>
          <a:xfrm>
            <a:off x="284086" y="1020995"/>
            <a:ext cx="9144000" cy="361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t-P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</a:p>
          <a:p>
            <a:pPr>
              <a:spcAft>
                <a:spcPts val="1000"/>
              </a:spcAft>
            </a:pPr>
            <a:r>
              <a:rPr lang="pt-P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Acções de formação nas empresas : </a:t>
            </a:r>
          </a:p>
          <a:p>
            <a:pPr>
              <a:spcAft>
                <a:spcPts val="1000"/>
              </a:spcAft>
            </a:pP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pt-P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mil empresas (19.6% do total)  - + 1% do que em 2016</a:t>
            </a:r>
          </a:p>
          <a:p>
            <a:pPr>
              <a:spcAft>
                <a:spcPts val="1000"/>
              </a:spcAft>
            </a:pPr>
            <a:r>
              <a:rPr lang="pt-P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1.168,3 mil trabalhadores (40% do total)  + 7,4% do que em 2016</a:t>
            </a:r>
          </a:p>
          <a:p>
            <a:pPr>
              <a:spcAft>
                <a:spcPts val="1000"/>
              </a:spcAft>
            </a:pPr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pt-PT" b="1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pt-PT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pt-PT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87262" y="3133817"/>
            <a:ext cx="646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/>
              <a:t>Percentagem de empresas e trabalhadores envolvidos em acções de formação continua 2010 - 2017</a:t>
            </a:r>
            <a:endParaRPr lang="pt-PT" sz="1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55106" y="6350877"/>
            <a:ext cx="3311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/>
              <a:t>Fonte: GEP</a:t>
            </a:r>
            <a:r>
              <a:rPr lang="pt-PT" sz="1000" i="1" dirty="0" smtClean="0"/>
              <a:t>, Relatório anual de formação continua</a:t>
            </a:r>
            <a:endParaRPr lang="pt-PT" sz="10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39" y="3607677"/>
            <a:ext cx="4810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4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5" y="-338522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2672" y="0"/>
            <a:ext cx="7741327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Formação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nas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empresas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75" y="3069909"/>
            <a:ext cx="3968318" cy="220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76" y="3906708"/>
            <a:ext cx="4817754" cy="223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7553" y="1083101"/>
            <a:ext cx="8265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2017</a:t>
            </a:r>
          </a:p>
          <a:p>
            <a:endParaRPr lang="pt-PT" dirty="0"/>
          </a:p>
          <a:p>
            <a:r>
              <a:rPr lang="pt-PT" dirty="0" smtClean="0"/>
              <a:t>Abrangidos por acções de formação:  38,2% dos TCO homens e 38% dos TCO mulheres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5005" y="2104008"/>
            <a:ext cx="322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/>
              <a:t>Percentagem de TCO em formação relativamente ao total de TCO</a:t>
            </a:r>
          </a:p>
          <a:p>
            <a:pPr algn="ctr"/>
            <a:r>
              <a:rPr lang="pt-PT" sz="1600" b="1" dirty="0" smtClean="0"/>
              <a:t>por escalões etários </a:t>
            </a:r>
            <a:endParaRPr lang="pt-PT" sz="1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00979" y="2885243"/>
            <a:ext cx="3755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/>
              <a:t>Percentagem de TCO em formação relativamente ao total de TCO por níveis de habilitações </a:t>
            </a:r>
            <a:endParaRPr lang="pt-PT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55106" y="6350877"/>
            <a:ext cx="3311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/>
              <a:t>Fonte: GEP</a:t>
            </a:r>
            <a:r>
              <a:rPr lang="pt-PT" sz="1000" i="1" dirty="0" smtClean="0"/>
              <a:t>, Relatório anual de formação continua</a:t>
            </a:r>
            <a:endParaRPr lang="pt-PT" sz="1000" i="1" dirty="0"/>
          </a:p>
        </p:txBody>
      </p:sp>
    </p:spTree>
    <p:extLst>
      <p:ext uri="{BB962C8B-B14F-4D97-AF65-F5344CB8AC3E}">
        <p14:creationId xmlns:p14="http://schemas.microsoft.com/office/powerpoint/2010/main" val="461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5" y="-338522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2672" y="0"/>
            <a:ext cx="7741327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Formação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nas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empresas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7149" y="1180507"/>
            <a:ext cx="4669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/>
              <a:t>Percentagem de TCO em formação relativamente ao total de TCO</a:t>
            </a:r>
          </a:p>
          <a:p>
            <a:pPr algn="ctr"/>
            <a:r>
              <a:rPr lang="pt-PT" sz="1600" b="1" dirty="0" smtClean="0"/>
              <a:t>por escalão de dimensão da empresa 2017</a:t>
            </a:r>
          </a:p>
          <a:p>
            <a:pPr algn="ctr"/>
            <a:endParaRPr lang="pt-PT" sz="1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32911" y="3259739"/>
            <a:ext cx="3382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/>
              <a:t>TCO em formação por iniciativa da formação</a:t>
            </a:r>
            <a:endParaRPr lang="pt-PT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1" y="2245480"/>
            <a:ext cx="49133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234"/>
            <a:ext cx="4116139" cy="25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37" y="3658658"/>
            <a:ext cx="3730717" cy="223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166804" y="2885243"/>
            <a:ext cx="310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/>
              <a:t>TCO em formação por tipo de horário em que decorreram</a:t>
            </a:r>
            <a:endParaRPr lang="pt-PT" sz="16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5106" y="6350877"/>
            <a:ext cx="3311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/>
              <a:t>Fonte: GEP</a:t>
            </a:r>
            <a:r>
              <a:rPr lang="pt-PT" sz="1000" i="1" dirty="0" smtClean="0"/>
              <a:t>, Relatório anual de formação continua</a:t>
            </a:r>
            <a:endParaRPr lang="pt-PT" sz="1000" i="1" dirty="0"/>
          </a:p>
        </p:txBody>
      </p:sp>
    </p:spTree>
    <p:extLst>
      <p:ext uri="{BB962C8B-B14F-4D97-AF65-F5344CB8AC3E}">
        <p14:creationId xmlns:p14="http://schemas.microsoft.com/office/powerpoint/2010/main" val="8298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5" y="-338522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2672" y="0"/>
            <a:ext cx="7741327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Formação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nas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empresas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4287" y="1237501"/>
            <a:ext cx="8519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/>
              <a:t>Percentagem de empresas e de TCO envolvidos em acções de formação relativamente ao total de empresas e trabalhadores por CAE - 2017</a:t>
            </a:r>
          </a:p>
          <a:p>
            <a:pPr algn="ctr"/>
            <a:endParaRPr lang="pt-PT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8" y="2068498"/>
            <a:ext cx="8613587" cy="428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55106" y="6350877"/>
            <a:ext cx="3311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/>
              <a:t>Fonte: GEP</a:t>
            </a:r>
            <a:r>
              <a:rPr lang="pt-PT" sz="1000" i="1" dirty="0" smtClean="0"/>
              <a:t>, Relatório anual de formação continua</a:t>
            </a:r>
            <a:endParaRPr lang="pt-PT" sz="1000" i="1" dirty="0"/>
          </a:p>
        </p:txBody>
      </p:sp>
    </p:spTree>
    <p:extLst>
      <p:ext uri="{BB962C8B-B14F-4D97-AF65-F5344CB8AC3E}">
        <p14:creationId xmlns:p14="http://schemas.microsoft.com/office/powerpoint/2010/main" val="6296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540"/>
            <a:ext cx="9466053" cy="70995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Title 1"/>
          <p:cNvSpPr txBox="1">
            <a:spLocks/>
          </p:cNvSpPr>
          <p:nvPr/>
        </p:nvSpPr>
        <p:spPr>
          <a:xfrm>
            <a:off x="530775" y="-120063"/>
            <a:ext cx="9103954" cy="11989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24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pt-PT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   Relatório </a:t>
            </a:r>
            <a:r>
              <a:rPr lang="pt-PT" sz="2400" b="1" dirty="0">
                <a:solidFill>
                  <a:schemeClr val="bg1"/>
                </a:solidFill>
                <a:latin typeface="Helvetica"/>
                <a:cs typeface="Helvetica"/>
              </a:rPr>
              <a:t>sobre Emprego </a:t>
            </a:r>
            <a:r>
              <a:rPr lang="pt-PT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e </a:t>
            </a:r>
            <a:r>
              <a:rPr lang="pt-PT" sz="2400" b="1" dirty="0">
                <a:solidFill>
                  <a:schemeClr val="bg1"/>
                </a:solidFill>
                <a:latin typeface="Helvetica"/>
                <a:cs typeface="Helvetica"/>
              </a:rPr>
              <a:t>Formação - 2018</a:t>
            </a:r>
            <a:endParaRPr lang="pt-PT" sz="2400" b="1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4800" b="1" dirty="0" smtClean="0">
                <a:solidFill>
                  <a:srgbClr val="4F81BD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pt-PT" sz="6000" b="1" dirty="0" smtClean="0">
                <a:solidFill>
                  <a:srgbClr val="7CC3D6"/>
                </a:solidFill>
                <a:latin typeface="+mn-lt"/>
                <a:ea typeface="Calibri"/>
                <a:cs typeface="Times New Roman"/>
              </a:rPr>
              <a:t>MUITO OBRIGADO!</a:t>
            </a:r>
            <a:endParaRPr lang="pt-PT" sz="6000" b="1" dirty="0">
              <a:solidFill>
                <a:srgbClr val="7CC3D6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sz="4400" dirty="0" smtClean="0">
                <a:solidFill>
                  <a:schemeClr val="accent5">
                    <a:lumMod val="50000"/>
                  </a:schemeClr>
                </a:solidFill>
              </a:rPr>
              <a:t>www.crlaborais.pt</a:t>
            </a:r>
            <a:endParaRPr lang="pt-PT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4" y="-376404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Enquadramento macroeconómico</a:t>
            </a:r>
          </a:p>
          <a:p>
            <a:pPr algn="l"/>
            <a:r>
              <a:rPr lang="pt-PT" sz="2000" b="1" dirty="0" smtClean="0">
                <a:solidFill>
                  <a:schemeClr val="bg1"/>
                </a:solidFill>
                <a:latin typeface="Helvetica"/>
                <a:cs typeface="Helvetica"/>
              </a:rPr>
              <a:t>Portugal </a:t>
            </a:r>
            <a:r>
              <a:rPr lang="pt-PT" sz="2000" b="1" dirty="0">
                <a:solidFill>
                  <a:schemeClr val="bg1"/>
                </a:solidFill>
                <a:latin typeface="Helvetica"/>
                <a:cs typeface="Helvetica"/>
              </a:rPr>
              <a:t>no contexto europeu</a:t>
            </a:r>
            <a:r>
              <a:rPr lang="pt-PT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1499480" y="1158031"/>
            <a:ext cx="6997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Formação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bruta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capital e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principais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componentes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(2008=100)</a:t>
            </a:r>
            <a:endParaRPr lang="pt-PT" sz="12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879403942"/>
              </p:ext>
            </p:extLst>
          </p:nvPr>
        </p:nvGraphicFramePr>
        <p:xfrm>
          <a:off x="893378" y="2129154"/>
          <a:ext cx="8061436" cy="413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36634" y="6414291"/>
            <a:ext cx="2144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AMECO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1970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35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Enquadramento macroeconómico</a:t>
            </a:r>
          </a:p>
          <a:p>
            <a:pPr algn="l"/>
            <a:r>
              <a:rPr lang="pt-PT" sz="2000" b="1" dirty="0" smtClean="0">
                <a:solidFill>
                  <a:schemeClr val="bg1"/>
                </a:solidFill>
                <a:latin typeface="Helvetica"/>
                <a:cs typeface="Helvetica"/>
              </a:rPr>
              <a:t>Portugal </a:t>
            </a:r>
            <a:r>
              <a:rPr lang="pt-PT" sz="2000" b="1" dirty="0">
                <a:solidFill>
                  <a:schemeClr val="bg1"/>
                </a:solidFill>
                <a:latin typeface="Helvetica"/>
                <a:cs typeface="Helvetica"/>
              </a:rPr>
              <a:t>no contexto europeu</a:t>
            </a:r>
            <a:r>
              <a:rPr lang="pt-PT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42403" y="1005467"/>
            <a:ext cx="8119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pt-PT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 de capital (líquido) por pessoa empregada, Portugal e União Europeia, a preços de 2010</a:t>
            </a:r>
            <a:endParaRPr lang="pt-PT" sz="105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052599" y="3128234"/>
            <a:ext cx="3714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tx2"/>
                </a:solidFill>
              </a:rPr>
              <a:t>Produtividade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por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trabalhador</a:t>
            </a:r>
            <a:r>
              <a:rPr lang="en-US" sz="1600" b="1" dirty="0">
                <a:solidFill>
                  <a:schemeClr val="tx2"/>
                </a:solidFill>
              </a:rPr>
              <a:t> e </a:t>
            </a:r>
            <a:r>
              <a:rPr lang="en-US" sz="1600" b="1" dirty="0" err="1">
                <a:solidFill>
                  <a:schemeClr val="tx2"/>
                </a:solidFill>
              </a:rPr>
              <a:t>por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hora</a:t>
            </a:r>
          </a:p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 (UE=100%) </a:t>
            </a:r>
            <a:endParaRPr lang="pt-PT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816935426"/>
              </p:ext>
            </p:extLst>
          </p:nvPr>
        </p:nvGraphicFramePr>
        <p:xfrm>
          <a:off x="-48031" y="1698123"/>
          <a:ext cx="4150360" cy="263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084660750"/>
              </p:ext>
            </p:extLst>
          </p:nvPr>
        </p:nvGraphicFramePr>
        <p:xfrm>
          <a:off x="4845269" y="3713009"/>
          <a:ext cx="3798761" cy="2971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-4892" y="6360212"/>
            <a:ext cx="2144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AMECO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2742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34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02182" y="69435"/>
            <a:ext cx="6741543" cy="79347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O MERCADO DE </a:t>
            </a:r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TRABALHO</a:t>
            </a:r>
          </a:p>
          <a:p>
            <a:pPr algn="l"/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1900" b="1" dirty="0" smtClean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42403" y="1005467"/>
            <a:ext cx="5278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População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b="1" dirty="0" err="1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tiva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b="1" dirty="0" err="1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mpregada</a:t>
            </a:r>
            <a:r>
              <a:rPr lang="en-US" sz="16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1600" b="1" dirty="0" err="1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Desempregada</a:t>
            </a:r>
            <a:r>
              <a:rPr lang="en-US" sz="16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(15 a 64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anos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PT" sz="105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88483330"/>
              </p:ext>
            </p:extLst>
          </p:nvPr>
        </p:nvGraphicFramePr>
        <p:xfrm>
          <a:off x="178677" y="1580393"/>
          <a:ext cx="7966840" cy="477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6661" y="6448748"/>
            <a:ext cx="255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INE – Inquérito ao Emprego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7804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507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O MERCADO DE TRABALHO</a:t>
            </a:r>
          </a:p>
          <a:p>
            <a:pPr algn="l"/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4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</a:t>
            </a:r>
            <a:r>
              <a:rPr lang="pt-PT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Europeia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Fluxograma: Processo Alternativo 5"/>
          <p:cNvSpPr/>
          <p:nvPr/>
        </p:nvSpPr>
        <p:spPr>
          <a:xfrm>
            <a:off x="2613764" y="951780"/>
            <a:ext cx="3647090" cy="204588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Emprego</a:t>
            </a:r>
          </a:p>
          <a:p>
            <a:pPr algn="ctr"/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pt-PT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(18-17) = </a:t>
            </a:r>
            <a:r>
              <a:rPr lang="pt-PT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+78,1</a:t>
            </a:r>
          </a:p>
        </p:txBody>
      </p:sp>
      <p:sp>
        <p:nvSpPr>
          <p:cNvPr id="12" name="Fluxograma: Processo Alternativo 11"/>
          <p:cNvSpPr/>
          <p:nvPr/>
        </p:nvSpPr>
        <p:spPr>
          <a:xfrm>
            <a:off x="144849" y="4472449"/>
            <a:ext cx="3647090" cy="215345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Inatividade (+15)</a:t>
            </a:r>
            <a:endParaRPr lang="pt-PT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Fluxograma: Processo Alternativo 14"/>
          <p:cNvSpPr/>
          <p:nvPr/>
        </p:nvSpPr>
        <p:spPr>
          <a:xfrm>
            <a:off x="5406856" y="4536766"/>
            <a:ext cx="3647090" cy="208357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Desemprego</a:t>
            </a:r>
            <a:endParaRPr lang="pt-PT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 rot="13846825">
            <a:off x="1240566" y="1958396"/>
            <a:ext cx="572812" cy="25848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baixo 15"/>
          <p:cNvSpPr/>
          <p:nvPr/>
        </p:nvSpPr>
        <p:spPr>
          <a:xfrm rot="7816872">
            <a:off x="7066422" y="1943378"/>
            <a:ext cx="572812" cy="25848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baixo 16"/>
          <p:cNvSpPr/>
          <p:nvPr/>
        </p:nvSpPr>
        <p:spPr>
          <a:xfrm rot="16200000">
            <a:off x="4368530" y="4570040"/>
            <a:ext cx="572812" cy="189414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-231227" y="6632337"/>
            <a:ext cx="255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INE – Inquérito ao Emprego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40950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5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O MERCADO DE TRABALHO</a:t>
            </a:r>
          </a:p>
          <a:p>
            <a:pPr algn="l"/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4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/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Fluxograma: Processo Alternativo 5"/>
          <p:cNvSpPr/>
          <p:nvPr/>
        </p:nvSpPr>
        <p:spPr>
          <a:xfrm>
            <a:off x="2613764" y="951780"/>
            <a:ext cx="3647090" cy="204588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Emprego</a:t>
            </a:r>
          </a:p>
          <a:p>
            <a:pPr algn="ctr"/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pt-PT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(18-17) = </a:t>
            </a:r>
            <a:r>
              <a:rPr lang="pt-PT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+78,1</a:t>
            </a:r>
            <a:endParaRPr lang="pt-PT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Fluxograma: Processo Alternativo 11"/>
          <p:cNvSpPr/>
          <p:nvPr/>
        </p:nvSpPr>
        <p:spPr>
          <a:xfrm>
            <a:off x="144855" y="4472449"/>
            <a:ext cx="3647090" cy="215345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Inatividade (+15)</a:t>
            </a:r>
            <a:endParaRPr lang="pt-PT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Fluxograma: Processo Alternativo 14"/>
          <p:cNvSpPr/>
          <p:nvPr/>
        </p:nvSpPr>
        <p:spPr>
          <a:xfrm>
            <a:off x="5406856" y="4536766"/>
            <a:ext cx="3647090" cy="208357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Desemprego</a:t>
            </a:r>
            <a:endParaRPr lang="pt-PT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 rot="13846825">
            <a:off x="1240566" y="1958396"/>
            <a:ext cx="572812" cy="25848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baixo 15"/>
          <p:cNvSpPr/>
          <p:nvPr/>
        </p:nvSpPr>
        <p:spPr>
          <a:xfrm rot="7816872">
            <a:off x="7066422" y="1943378"/>
            <a:ext cx="572812" cy="25848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baixo 16"/>
          <p:cNvSpPr/>
          <p:nvPr/>
        </p:nvSpPr>
        <p:spPr>
          <a:xfrm rot="16200000">
            <a:off x="4285595" y="4560676"/>
            <a:ext cx="572812" cy="191287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280123" y="2448844"/>
            <a:ext cx="24936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  <a:r>
              <a:rPr lang="pt-PT" sz="2400" dirty="0">
                <a:solidFill>
                  <a:schemeClr val="tx2"/>
                </a:solidFill>
              </a:rPr>
              <a:t> (</a:t>
            </a:r>
            <a:r>
              <a:rPr lang="pt-PT" sz="2400" dirty="0" smtClean="0">
                <a:solidFill>
                  <a:schemeClr val="tx2"/>
                </a:solidFill>
              </a:rPr>
              <a:t>18-17)= </a:t>
            </a:r>
            <a:r>
              <a:rPr lang="pt-PT" sz="2800" b="1" dirty="0" smtClean="0">
                <a:solidFill>
                  <a:schemeClr val="tx2"/>
                </a:solidFill>
              </a:rPr>
              <a:t>-15,2</a:t>
            </a:r>
          </a:p>
          <a:p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246170" y="2538287"/>
            <a:ext cx="26525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Symbol" panose="05050102010706020507" pitchFamily="18" charset="2"/>
              <a:buChar char="D"/>
            </a:pPr>
            <a:r>
              <a:rPr lang="pt-PT" sz="2400" dirty="0" smtClean="0">
                <a:solidFill>
                  <a:schemeClr val="tx2"/>
                </a:solidFill>
              </a:rPr>
              <a:t>(18-17)= </a:t>
            </a:r>
            <a:r>
              <a:rPr lang="pt-PT" sz="2800" b="1" dirty="0" smtClean="0">
                <a:solidFill>
                  <a:schemeClr val="tx2"/>
                </a:solidFill>
              </a:rPr>
              <a:t>+93,3</a:t>
            </a:r>
          </a:p>
          <a:p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-231227" y="6632337"/>
            <a:ext cx="255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INE – Inquérito ao Emprego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524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5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O MERCADO DE TRABALHO</a:t>
            </a:r>
          </a:p>
          <a:p>
            <a:pPr algn="l"/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4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/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Fluxograma: Processo Alternativo 5"/>
          <p:cNvSpPr/>
          <p:nvPr/>
        </p:nvSpPr>
        <p:spPr>
          <a:xfrm>
            <a:off x="2613764" y="951780"/>
            <a:ext cx="3647090" cy="204588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Emprego</a:t>
            </a:r>
          </a:p>
          <a:p>
            <a:pPr algn="ctr"/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pt-PT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(18-17) = </a:t>
            </a:r>
            <a:r>
              <a:rPr lang="pt-PT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+78,1</a:t>
            </a:r>
          </a:p>
          <a:p>
            <a:pPr algn="ctr"/>
            <a:r>
              <a:rPr lang="pt-PT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(17-16) =</a:t>
            </a:r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+161,3</a:t>
            </a:r>
          </a:p>
        </p:txBody>
      </p:sp>
      <p:sp>
        <p:nvSpPr>
          <p:cNvPr id="12" name="Fluxograma: Processo Alternativo 11"/>
          <p:cNvSpPr/>
          <p:nvPr/>
        </p:nvSpPr>
        <p:spPr>
          <a:xfrm>
            <a:off x="120370" y="4440387"/>
            <a:ext cx="3647090" cy="215345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Inatividade (+15)</a:t>
            </a:r>
            <a:endParaRPr lang="pt-PT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Fluxograma: Processo Alternativo 14"/>
          <p:cNvSpPr/>
          <p:nvPr/>
        </p:nvSpPr>
        <p:spPr>
          <a:xfrm>
            <a:off x="5406856" y="4536766"/>
            <a:ext cx="3647090" cy="208357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Desemprego</a:t>
            </a:r>
            <a:endParaRPr lang="pt-PT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 rot="13846825">
            <a:off x="1229695" y="2060330"/>
            <a:ext cx="572812" cy="25848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baixo 15"/>
          <p:cNvSpPr/>
          <p:nvPr/>
        </p:nvSpPr>
        <p:spPr>
          <a:xfrm rot="7816872">
            <a:off x="7066422" y="1943378"/>
            <a:ext cx="572812" cy="25848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baixo 16"/>
          <p:cNvSpPr/>
          <p:nvPr/>
        </p:nvSpPr>
        <p:spPr>
          <a:xfrm rot="16200000">
            <a:off x="4296103" y="4571184"/>
            <a:ext cx="572812" cy="189186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280123" y="2448844"/>
            <a:ext cx="24936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  <a:r>
              <a:rPr lang="pt-PT" sz="2400" dirty="0">
                <a:solidFill>
                  <a:schemeClr val="tx2"/>
                </a:solidFill>
              </a:rPr>
              <a:t> (</a:t>
            </a:r>
            <a:r>
              <a:rPr lang="pt-PT" sz="2400" dirty="0" smtClean="0">
                <a:solidFill>
                  <a:schemeClr val="tx2"/>
                </a:solidFill>
              </a:rPr>
              <a:t>18-17)= -15,2</a:t>
            </a:r>
            <a:endParaRPr lang="pt-PT" sz="2800" b="1" dirty="0" smtClean="0">
              <a:solidFill>
                <a:schemeClr val="tx2"/>
              </a:solidFill>
            </a:endParaRPr>
          </a:p>
          <a:p>
            <a:endParaRPr lang="pt-PT" dirty="0"/>
          </a:p>
          <a:p>
            <a:r>
              <a:rPr lang="pt-PT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17-16)= </a:t>
            </a:r>
            <a:r>
              <a:rPr lang="pt-P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+5,8</a:t>
            </a:r>
            <a:endParaRPr lang="pt-PT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246170" y="2538287"/>
            <a:ext cx="26525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Symbol" panose="05050102010706020507" pitchFamily="18" charset="2"/>
              <a:buChar char="D"/>
            </a:pPr>
            <a:r>
              <a:rPr lang="pt-PT" sz="2400" dirty="0" smtClean="0">
                <a:solidFill>
                  <a:schemeClr val="tx2"/>
                </a:solidFill>
              </a:rPr>
              <a:t>(18-17)= </a:t>
            </a:r>
            <a:r>
              <a:rPr lang="pt-PT" sz="2800" b="1" dirty="0" smtClean="0">
                <a:solidFill>
                  <a:schemeClr val="tx2"/>
                </a:solidFill>
              </a:rPr>
              <a:t>+93,3</a:t>
            </a:r>
          </a:p>
          <a:p>
            <a:endParaRPr lang="pt-PT" dirty="0"/>
          </a:p>
          <a:p>
            <a:pPr algn="r"/>
            <a:r>
              <a:rPr lang="pt-PT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P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17-16)= </a:t>
            </a:r>
            <a:r>
              <a:rPr lang="pt-P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+155,5</a:t>
            </a:r>
            <a:endParaRPr lang="pt-PT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231227" y="6632337"/>
            <a:ext cx="255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INE – Inquérito ao Emprego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0260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5768</TotalTime>
  <Words>4275</Words>
  <Application>Microsoft Office PowerPoint</Application>
  <PresentationFormat>Apresentação no Ecrã (4:3)</PresentationFormat>
  <Paragraphs>363</Paragraphs>
  <Slides>37</Slides>
  <Notes>37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37</vt:i4>
      </vt:variant>
    </vt:vector>
  </HeadingPairs>
  <TitlesOfParts>
    <vt:vector size="39" baseType="lpstr">
      <vt:lpstr>Office Theme</vt:lpstr>
      <vt:lpstr>Folha de Cálculo</vt:lpstr>
      <vt:lpstr>Relatório sobre Emprego  e Formação - 2018  Principais indicadores do  mercado de trabalho   Lisboa, 2 de Julho de 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MUITO OBRIGADO!</vt:lpstr>
    </vt:vector>
  </TitlesOfParts>
  <Company>4 Elementos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CONTRATOS COLETIVOS  RELATÓRIO N.º 2 / 2014</dc:title>
  <dc:creator>Ana</dc:creator>
  <cp:lastModifiedBy>Teresa Sabido Costa</cp:lastModifiedBy>
  <cp:revision>311</cp:revision>
  <cp:lastPrinted>2019-07-02T10:57:35Z</cp:lastPrinted>
  <dcterms:created xsi:type="dcterms:W3CDTF">2014-12-19T17:13:10Z</dcterms:created>
  <dcterms:modified xsi:type="dcterms:W3CDTF">2019-07-02T12:03:05Z</dcterms:modified>
</cp:coreProperties>
</file>