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54" r:id="rId2"/>
    <p:sldId id="399" r:id="rId3"/>
    <p:sldId id="400" r:id="rId4"/>
    <p:sldId id="401" r:id="rId5"/>
    <p:sldId id="402" r:id="rId6"/>
    <p:sldId id="403" r:id="rId7"/>
    <p:sldId id="406" r:id="rId8"/>
    <p:sldId id="414" r:id="rId9"/>
    <p:sldId id="416" r:id="rId10"/>
    <p:sldId id="437" r:id="rId11"/>
    <p:sldId id="438" r:id="rId12"/>
    <p:sldId id="418" r:id="rId13"/>
    <p:sldId id="420" r:id="rId14"/>
    <p:sldId id="423" r:id="rId15"/>
    <p:sldId id="425" r:id="rId16"/>
    <p:sldId id="428" r:id="rId17"/>
    <p:sldId id="430" r:id="rId18"/>
    <p:sldId id="432" r:id="rId19"/>
    <p:sldId id="434" r:id="rId20"/>
    <p:sldId id="291" r:id="rId21"/>
    <p:sldId id="328" r:id="rId22"/>
    <p:sldId id="451" r:id="rId23"/>
    <p:sldId id="381" r:id="rId24"/>
    <p:sldId id="384" r:id="rId25"/>
    <p:sldId id="385" r:id="rId26"/>
    <p:sldId id="386" r:id="rId27"/>
    <p:sldId id="452" r:id="rId28"/>
    <p:sldId id="306" r:id="rId29"/>
    <p:sldId id="388" r:id="rId30"/>
    <p:sldId id="453" r:id="rId31"/>
    <p:sldId id="443" r:id="rId32"/>
    <p:sldId id="444" r:id="rId33"/>
    <p:sldId id="447" r:id="rId34"/>
    <p:sldId id="448" r:id="rId35"/>
    <p:sldId id="449" r:id="rId36"/>
    <p:sldId id="450" r:id="rId37"/>
    <p:sldId id="442" r:id="rId38"/>
    <p:sldId id="376" r:id="rId39"/>
    <p:sldId id="341" r:id="rId40"/>
    <p:sldId id="440" r:id="rId41"/>
    <p:sldId id="327" r:id="rId42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6A7326-CB8F-47C3-95A5-6AC7F17526B9}">
          <p14:sldIdLst>
            <p14:sldId id="354"/>
            <p14:sldId id="399"/>
            <p14:sldId id="400"/>
            <p14:sldId id="401"/>
            <p14:sldId id="402"/>
            <p14:sldId id="403"/>
            <p14:sldId id="406"/>
            <p14:sldId id="414"/>
            <p14:sldId id="416"/>
            <p14:sldId id="437"/>
            <p14:sldId id="438"/>
            <p14:sldId id="418"/>
            <p14:sldId id="420"/>
            <p14:sldId id="423"/>
            <p14:sldId id="425"/>
            <p14:sldId id="428"/>
            <p14:sldId id="430"/>
            <p14:sldId id="432"/>
            <p14:sldId id="434"/>
          </p14:sldIdLst>
        </p14:section>
        <p14:section name="Untitled Section" id="{F0300500-7DE1-4153-B84E-529DF5279CCB}">
          <p14:sldIdLst>
            <p14:sldId id="291"/>
            <p14:sldId id="328"/>
            <p14:sldId id="451"/>
            <p14:sldId id="381"/>
            <p14:sldId id="384"/>
            <p14:sldId id="385"/>
            <p14:sldId id="386"/>
            <p14:sldId id="452"/>
            <p14:sldId id="306"/>
            <p14:sldId id="388"/>
            <p14:sldId id="453"/>
            <p14:sldId id="443"/>
            <p14:sldId id="444"/>
            <p14:sldId id="447"/>
            <p14:sldId id="448"/>
            <p14:sldId id="449"/>
            <p14:sldId id="450"/>
            <p14:sldId id="442"/>
            <p14:sldId id="376"/>
            <p14:sldId id="341"/>
            <p14:sldId id="440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o Félix de Oliveira" initials="PFd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1" autoAdjust="0"/>
    <p:restoredTop sz="99856" autoAdjust="0"/>
  </p:normalViewPr>
  <p:slideViewPr>
    <p:cSldViewPr snapToGrid="0" snapToObjects="1">
      <p:cViewPr varScale="1">
        <p:scale>
          <a:sx n="91" d="100"/>
          <a:sy n="91" d="100"/>
        </p:scale>
        <p:origin x="11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olha_de_C_lculo_do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4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pattFill prst="smCheck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tx2">
                    <a:lumMod val="75000"/>
                  </a:schemeClr>
                </a:bgClr>
              </a:patt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682-42AE-A7D9-3FA2ADA05833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682-42AE-A7D9-3FA2ADA05833}"/>
              </c:ext>
            </c:extLst>
          </c:dPt>
          <c:dPt>
            <c:idx val="2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682-42AE-A7D9-3FA2ADA05833}"/>
              </c:ext>
            </c:extLst>
          </c:dPt>
          <c:dPt>
            <c:idx val="3"/>
            <c:bubble3D val="0"/>
            <c:spPr>
              <a:solidFill>
                <a:schemeClr val="accent1">
                  <a:tint val="8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682-42AE-A7D9-3FA2ADA05833}"/>
              </c:ext>
            </c:extLst>
          </c:dPt>
          <c:dLbls>
            <c:dLbl>
              <c:idx val="0"/>
              <c:layout>
                <c:manualLayout>
                  <c:x val="-0.15564585476066037"/>
                  <c:y val="-0.261346967045785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83BBF2-444D-4640-B260-9A4813F0E347}" type="VALUE">
                      <a:rPr lang="en-US" sz="1100"/>
                      <a:pPr>
                        <a:defRPr/>
                      </a:pPr>
                      <a:t>[VALOR]</a:t>
                    </a:fld>
                    <a:r>
                      <a:rPr lang="en-US" sz="1100" baseline="0"/>
                      <a:t>; </a:t>
                    </a:r>
                    <a:fld id="{1DEA3DD3-85F6-42EE-91D0-DBA7C5A9E95B}" type="PERCENTAGE">
                      <a:rPr lang="en-US" sz="1100" baseline="0"/>
                      <a:pPr>
                        <a:defRPr/>
                      </a:pPr>
                      <a:t>[PERCENTAGEM]</a:t>
                    </a:fld>
                    <a:endParaRPr lang="en-US" sz="11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7994289793005"/>
                      <c:h val="9.25233304170312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82-42AE-A7D9-3FA2ADA05833}"/>
                </c:ext>
              </c:extLst>
            </c:dLbl>
            <c:dLbl>
              <c:idx val="1"/>
              <c:layout>
                <c:manualLayout>
                  <c:x val="7.3737656454613415E-2"/>
                  <c:y val="0.107922499270924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682-42AE-A7D9-3FA2ADA058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PE_gráfico!$B$2:$B$3</c:f>
              <c:strCache>
                <c:ptCount val="2"/>
                <c:pt idx="0">
                  <c:v>&lt;=35</c:v>
                </c:pt>
                <c:pt idx="1">
                  <c:v>&gt;35</c:v>
                </c:pt>
              </c:strCache>
            </c:strRef>
          </c:cat>
          <c:val>
            <c:numRef>
              <c:f>PE_gráfico!$C$2:$C$3</c:f>
              <c:numCache>
                <c:formatCode>General</c:formatCode>
                <c:ptCount val="2"/>
                <c:pt idx="0">
                  <c:v>62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82-42AE-A7D9-3FA2ADA0583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79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79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087A2-3B41-4ED3-ADD6-207514A8A67A}" type="datetimeFigureOut">
              <a:rPr lang="pt-PT" smtClean="0"/>
              <a:t>22.05.2019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79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9428584"/>
            <a:ext cx="297179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6017-9946-48BA-98B1-EF4F6E2005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656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79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79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52A11-14ED-4D71-AC10-64E7680DDAE3}" type="datetimeFigureOut">
              <a:rPr lang="pt-PT" smtClean="0"/>
              <a:t>22.05.2019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79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5" y="9428584"/>
            <a:ext cx="297179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7B22E-17DE-47D6-B311-28BB650AB1C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729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313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>
                <a:solidFill>
                  <a:prstClr val="black"/>
                </a:solidFill>
              </a:rPr>
              <a:pPr/>
              <a:t>10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13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>
                <a:solidFill>
                  <a:prstClr val="black"/>
                </a:solidFill>
              </a:rPr>
              <a:pPr/>
              <a:t>11</a:t>
            </a:fld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78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3646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0052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43190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43190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>
                <a:solidFill>
                  <a:prstClr val="black"/>
                </a:solidFill>
              </a:rPr>
              <a:pPr/>
              <a:t>16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29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>
                <a:solidFill>
                  <a:prstClr val="black"/>
                </a:solidFill>
              </a:rPr>
              <a:pPr/>
              <a:t>17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28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>
                <a:solidFill>
                  <a:prstClr val="black"/>
                </a:solidFill>
              </a:rPr>
              <a:pPr/>
              <a:t>18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94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>
                <a:solidFill>
                  <a:prstClr val="black"/>
                </a:solidFill>
              </a:rPr>
              <a:pPr/>
              <a:t>19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8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848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4978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1237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7113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5591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9647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8431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342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989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697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52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7564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16459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4895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40509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2598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2598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2598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2598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>
                <a:solidFill>
                  <a:prstClr val="black"/>
                </a:solidFill>
              </a:rPr>
              <a:pPr/>
              <a:t>37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459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2245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0049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76263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>
                <a:solidFill>
                  <a:prstClr val="black"/>
                </a:solidFill>
              </a:rPr>
              <a:pPr/>
              <a:t>40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119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>
                <a:solidFill>
                  <a:prstClr val="black"/>
                </a:solidFill>
              </a:rPr>
              <a:pPr/>
              <a:t>41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11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219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09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236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9354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B22E-17DE-47D6-B311-28BB650AB1CC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550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2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5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5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8668-2570-974A-8577-00AA427E03C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5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L_Capa_PP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872" y="2853298"/>
            <a:ext cx="7874493" cy="386266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Relatório </a:t>
            </a:r>
            <a:r>
              <a:rPr lang="pt-PT" sz="3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Anual </a:t>
            </a:r>
            <a:r>
              <a:rPr lang="pt-PT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</a:t>
            </a:r>
            <a:r>
              <a:rPr lang="pt-PT" sz="3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obre </a:t>
            </a:r>
            <a:r>
              <a:rPr lang="pt-PT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pt-PT" sz="3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Evolução </a:t>
            </a:r>
            <a:r>
              <a:rPr lang="pt-PT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da N</a:t>
            </a:r>
            <a:r>
              <a:rPr lang="pt-PT" sz="3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egociação </a:t>
            </a:r>
            <a:r>
              <a:rPr lang="pt-PT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pt-PT" sz="3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oletiva em 2018</a:t>
            </a: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2000" b="1" dirty="0" smtClean="0">
                <a:solidFill>
                  <a:schemeClr val="bg2"/>
                </a:solidFill>
              </a:rPr>
              <a:t>Lisboa, 21 maio 2019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</a:br>
            <a:endParaRPr lang="en-US" sz="2000" dirty="0">
              <a:solidFill>
                <a:schemeClr val="accent1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996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" y="24165"/>
            <a:ext cx="9133453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314490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200" b="1" i="1" dirty="0" smtClean="0">
                <a:solidFill>
                  <a:prstClr val="black"/>
                </a:solidFill>
              </a:rPr>
              <a:t>Taxa de cobertura das convenções coletivas em vigor e publicadas (2005-2017)</a:t>
            </a:r>
            <a:endParaRPr lang="pt-PT" sz="2200" b="1" i="1" dirty="0" smtClean="0">
              <a:solidFill>
                <a:srgbClr val="FF0000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RELATÓRIO ANUAL SOBRE A EVOLUÇÃO DA NEGOCIAÇÃO COLETIVA – 2018</a:t>
            </a:r>
          </a:p>
          <a:p>
            <a:pPr algn="r"/>
            <a:endParaRPr lang="pt-PT" sz="1600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l"/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			     2005 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a </a:t>
            </a:r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2017: taxa de cobertura 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de </a:t>
            </a:r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trabalhadores   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abrangidos</a:t>
            </a:r>
            <a:endParaRPr lang="pt-PT" sz="2200" b="1" i="1" dirty="0">
              <a:solidFill>
                <a:srgbClr val="4F81BD">
                  <a:lumMod val="20000"/>
                  <a:lumOff val="80000"/>
                </a:srgbClr>
              </a:solidFill>
              <a:cs typeface="Helvetica"/>
            </a:endParaRPr>
          </a:p>
          <a:p>
            <a:pPr algn="l"/>
            <a:endParaRPr lang="pt-PT" sz="2200" b="1" i="1" dirty="0">
              <a:solidFill>
                <a:srgbClr val="4F81BD">
                  <a:lumMod val="20000"/>
                  <a:lumOff val="80000"/>
                </a:srgbClr>
              </a:solidFill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858" y="5369644"/>
            <a:ext cx="77721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285750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Persiste a tendência de crescimento  (iniciada em 2015</a:t>
            </a:r>
            <a:r>
              <a:rPr lang="pt-PT" sz="2200" dirty="0">
                <a:solidFill>
                  <a:prstClr val="black"/>
                </a:solidFill>
                <a:latin typeface="+mj-lt"/>
              </a:rPr>
              <a:t>), </a:t>
            </a: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nas convenções publicadas anualmente</a:t>
            </a:r>
          </a:p>
          <a:p>
            <a:pPr marL="534988" indent="-285750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Ligeira, mas constante, descida desde </a:t>
            </a:r>
            <a:r>
              <a:rPr lang="pt-PT" sz="2200" dirty="0">
                <a:solidFill>
                  <a:prstClr val="black"/>
                </a:solidFill>
                <a:latin typeface="+mj-lt"/>
              </a:rPr>
              <a:t>2011, nas convenções em </a:t>
            </a: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vigor</a:t>
            </a:r>
          </a:p>
          <a:p>
            <a:pPr marL="534988" indent="-285750">
              <a:buFont typeface="Arial" panose="020B0604020202020204" pitchFamily="34" charset="0"/>
              <a:buChar char="•"/>
            </a:pPr>
            <a:endParaRPr lang="pt-PT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3" y="2163673"/>
            <a:ext cx="7973741" cy="30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7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" y="-13551"/>
            <a:ext cx="9144000" cy="6858000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marL="1614488" indent="-1614488" algn="l"/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	Período 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2005 a </a:t>
            </a:r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2018: cessação da vigência das convenções </a:t>
            </a:r>
          </a:p>
          <a:p>
            <a:pPr marL="1614488" indent="-1614488" algn="l"/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	</a:t>
            </a:r>
            <a:endParaRPr lang="pt-PT" sz="2200" b="1" i="1" dirty="0" smtClean="0">
              <a:solidFill>
                <a:srgbClr val="4F81BD">
                  <a:lumMod val="20000"/>
                  <a:lumOff val="80000"/>
                </a:srgbClr>
              </a:solidFill>
              <a:cs typeface="Helvetica"/>
            </a:endParaRPr>
          </a:p>
          <a:p>
            <a:pPr algn="l"/>
            <a:endParaRPr lang="pt-PT" sz="2200" b="1" i="1" dirty="0">
              <a:solidFill>
                <a:srgbClr val="4F81BD">
                  <a:lumMod val="20000"/>
                  <a:lumOff val="80000"/>
                </a:srgbClr>
              </a:solidFill>
              <a:cs typeface="Helvetica"/>
            </a:endParaRPr>
          </a:p>
          <a:p>
            <a:pPr algn="l"/>
            <a:endParaRPr lang="pt-PT" sz="2200" b="1" i="1" dirty="0" smtClean="0">
              <a:solidFill>
                <a:srgbClr val="4F81BD">
                  <a:lumMod val="20000"/>
                  <a:lumOff val="80000"/>
                </a:srgbClr>
              </a:solidFill>
              <a:cs typeface="Helvetica"/>
            </a:endParaRPr>
          </a:p>
          <a:p>
            <a:pPr algn="l"/>
            <a:endParaRPr lang="pt-PT" sz="2200" b="1" i="1" dirty="0">
              <a:solidFill>
                <a:srgbClr val="4F81BD">
                  <a:lumMod val="20000"/>
                  <a:lumOff val="80000"/>
                </a:srgbClr>
              </a:solidFill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718" y="4563035"/>
            <a:ext cx="69636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>
              <a:solidFill>
                <a:srgbClr val="FF0000"/>
              </a:solidFill>
              <a:latin typeface="+mj-lt"/>
            </a:endParaRPr>
          </a:p>
          <a:p>
            <a:r>
              <a:rPr lang="pt-PT" sz="2200" dirty="0" smtClean="0">
                <a:solidFill>
                  <a:prstClr val="black"/>
                </a:solidFill>
                <a:latin typeface="+mj-lt"/>
              </a:rPr>
              <a:t>Em 2018:</a:t>
            </a:r>
          </a:p>
          <a:p>
            <a:pPr marL="446088" indent="-285750">
              <a:buFontTx/>
              <a:buChar char="-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não  foi publicado qualquer aviso de cessação de vigência de convenção coletiva</a:t>
            </a:r>
          </a:p>
          <a:p>
            <a:pPr marL="446088" indent="-285750">
              <a:buFontTx/>
              <a:buChar char="-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Publicação de três acordos de revogação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919" y="1900081"/>
            <a:ext cx="5153890" cy="261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8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2569" y="1246605"/>
            <a:ext cx="8462673" cy="537557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200" b="1" i="1" dirty="0"/>
              <a:t>Período de vigência sem </a:t>
            </a:r>
            <a:r>
              <a:rPr lang="pt-PT" sz="2200" b="1" i="1" dirty="0" smtClean="0"/>
              <a:t>revisão </a:t>
            </a:r>
            <a:r>
              <a:rPr lang="pt-PT" sz="2200" dirty="0" smtClean="0"/>
              <a:t>(tempo que </a:t>
            </a:r>
            <a:r>
              <a:rPr lang="pt-PT" sz="2200" dirty="0"/>
              <a:t>permaneceram sem alteração as convenções </a:t>
            </a:r>
            <a:r>
              <a:rPr lang="pt-PT" sz="2200" dirty="0" smtClean="0"/>
              <a:t>substituídas </a:t>
            </a:r>
            <a:r>
              <a:rPr lang="pt-PT" sz="2200" dirty="0"/>
              <a:t>em </a:t>
            </a:r>
            <a:r>
              <a:rPr lang="pt-PT" sz="2200" dirty="0" smtClean="0"/>
              <a:t>2018)</a:t>
            </a:r>
            <a:r>
              <a:rPr lang="pt-PT" sz="2200" b="1" i="1" dirty="0" smtClean="0"/>
              <a:t>:</a:t>
            </a:r>
            <a:r>
              <a:rPr lang="pt-PT" sz="2200" b="1" i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pt-PT" sz="2300" b="1" i="1" dirty="0" smtClean="0">
              <a:latin typeface="+mn-lt"/>
            </a:endParaRPr>
          </a:p>
          <a:p>
            <a:pPr algn="just"/>
            <a:endParaRPr lang="pt-PT" sz="2300" b="1" i="1" dirty="0">
              <a:latin typeface="+mn-lt"/>
            </a:endParaRPr>
          </a:p>
          <a:p>
            <a:pPr algn="just"/>
            <a:endParaRPr lang="pt-PT" sz="2300" b="1" i="1" dirty="0" smtClean="0">
              <a:latin typeface="+mn-lt"/>
            </a:endParaRPr>
          </a:p>
          <a:p>
            <a:pPr algn="just"/>
            <a:endParaRPr lang="pt-PT" sz="2300" b="1" i="1" dirty="0">
              <a:latin typeface="+mn-lt"/>
            </a:endParaRPr>
          </a:p>
          <a:p>
            <a:pPr algn="just"/>
            <a:endParaRPr lang="pt-PT" sz="2300" b="1" i="1" dirty="0" smtClean="0">
              <a:latin typeface="+mn-lt"/>
            </a:endParaRPr>
          </a:p>
          <a:p>
            <a:pPr algn="just"/>
            <a:endParaRPr lang="pt-PT" sz="2300" b="1" i="1" dirty="0">
              <a:latin typeface="+mn-lt"/>
            </a:endParaRPr>
          </a:p>
          <a:p>
            <a:pPr algn="just"/>
            <a:endParaRPr lang="pt-PT" sz="2300" dirty="0" smtClean="0">
              <a:latin typeface="+mn-lt"/>
            </a:endParaRPr>
          </a:p>
          <a:p>
            <a:pPr algn="just"/>
            <a:endParaRPr lang="pt-PT" sz="2300" dirty="0" smtClean="0">
              <a:latin typeface="+mn-lt"/>
            </a:endParaRPr>
          </a:p>
          <a:p>
            <a:pPr algn="just"/>
            <a:endParaRPr lang="pt-PT" sz="23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/>
              <a:t>Revisão até </a:t>
            </a:r>
            <a:r>
              <a:rPr lang="pt-PT" sz="2200" dirty="0"/>
              <a:t>24 meses de </a:t>
            </a:r>
            <a:r>
              <a:rPr lang="pt-PT" sz="2200" dirty="0" smtClean="0"/>
              <a:t>vigência na maioria </a:t>
            </a:r>
            <a:r>
              <a:rPr lang="pt-PT" sz="2200" dirty="0"/>
              <a:t>das convenções</a:t>
            </a:r>
            <a:r>
              <a:rPr lang="pt-PT" sz="2200" dirty="0" smtClean="0"/>
              <a:t>  (66%)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/>
              <a:t>Redução do n.º de convenções que vigoraram </a:t>
            </a:r>
            <a:r>
              <a:rPr lang="pt-PT" sz="2200" dirty="0" smtClean="0">
                <a:ea typeface="Calibri"/>
              </a:rPr>
              <a:t>24 a </a:t>
            </a:r>
            <a:r>
              <a:rPr lang="pt-PT" sz="2200" dirty="0">
                <a:ea typeface="Calibri"/>
              </a:rPr>
              <a:t>95 </a:t>
            </a:r>
            <a:r>
              <a:rPr lang="pt-PT" sz="2200" dirty="0" smtClean="0">
                <a:ea typeface="Calibri"/>
              </a:rPr>
              <a:t>meses </a:t>
            </a:r>
            <a:endParaRPr lang="pt-PT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/>
              <a:t> Aumento </a:t>
            </a:r>
            <a:r>
              <a:rPr lang="pt-PT" sz="2200" dirty="0"/>
              <a:t>do n.º de convenções que vigoraram </a:t>
            </a:r>
            <a:r>
              <a:rPr lang="pt-PT" sz="2200" dirty="0" smtClean="0">
                <a:ea typeface="Calibri"/>
              </a:rPr>
              <a:t>(+) 96 meses </a:t>
            </a:r>
            <a:endParaRPr lang="pt-PT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200" dirty="0" smtClean="0">
              <a:latin typeface="+mn-lt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3" y="1229083"/>
            <a:ext cx="8143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ângulo 4"/>
          <p:cNvSpPr/>
          <p:nvPr/>
        </p:nvSpPr>
        <p:spPr>
          <a:xfrm>
            <a:off x="362748" y="6025092"/>
            <a:ext cx="8143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</a:t>
            </a:r>
            <a:r>
              <a:rPr lang="pt-PT" sz="22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  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pt-PT" sz="18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temática: âmbito  </a:t>
            </a:r>
            <a:r>
              <a:rPr lang="pt-PT" sz="18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temporal </a:t>
            </a:r>
            <a:r>
              <a:rPr lang="pt-PT" sz="18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de aplicação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087563"/>
            <a:ext cx="7897563" cy="286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9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2569" y="1246605"/>
            <a:ext cx="8462673" cy="537557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200" b="1" i="1" dirty="0"/>
              <a:t>Período de vigência sem </a:t>
            </a:r>
            <a:r>
              <a:rPr lang="pt-PT" sz="2200" b="1" i="1" dirty="0" smtClean="0"/>
              <a:t>revisão </a:t>
            </a:r>
            <a:r>
              <a:rPr lang="pt-PT" sz="2200" dirty="0" smtClean="0"/>
              <a:t>(tempo que </a:t>
            </a:r>
            <a:r>
              <a:rPr lang="pt-PT" sz="2200" dirty="0"/>
              <a:t>permaneceram sem alteração as convenções </a:t>
            </a:r>
            <a:r>
              <a:rPr lang="pt-PT" sz="2200" dirty="0" smtClean="0"/>
              <a:t>substituídas </a:t>
            </a:r>
            <a:r>
              <a:rPr lang="pt-PT" sz="2200" dirty="0"/>
              <a:t>em </a:t>
            </a:r>
            <a:r>
              <a:rPr lang="pt-PT" sz="2200" dirty="0" smtClean="0"/>
              <a:t>2018)</a:t>
            </a:r>
            <a:r>
              <a:rPr lang="pt-PT" sz="2200" b="1" i="1" dirty="0" smtClean="0"/>
              <a:t>:</a:t>
            </a:r>
            <a:r>
              <a:rPr lang="pt-PT" sz="2200" b="1" i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pt-PT" sz="2300" b="1" i="1" dirty="0" smtClean="0">
              <a:latin typeface="+mn-lt"/>
            </a:endParaRPr>
          </a:p>
          <a:p>
            <a:pPr algn="just"/>
            <a:endParaRPr lang="pt-PT" sz="2300" b="1" i="1" dirty="0" smtClean="0">
              <a:latin typeface="+mn-lt"/>
            </a:endParaRPr>
          </a:p>
          <a:p>
            <a:pPr algn="just"/>
            <a:endParaRPr lang="pt-PT" sz="2300" b="1" i="1" dirty="0">
              <a:latin typeface="+mn-lt"/>
            </a:endParaRPr>
          </a:p>
          <a:p>
            <a:pPr algn="just"/>
            <a:endParaRPr lang="pt-PT" sz="2300" b="1" i="1" dirty="0" smtClean="0">
              <a:latin typeface="+mn-lt"/>
            </a:endParaRPr>
          </a:p>
          <a:p>
            <a:pPr algn="just"/>
            <a:endParaRPr lang="pt-PT" sz="2300" b="1" i="1" dirty="0">
              <a:latin typeface="+mn-lt"/>
            </a:endParaRPr>
          </a:p>
          <a:p>
            <a:pPr algn="just"/>
            <a:endParaRPr lang="pt-PT" sz="2300" b="1" i="1" dirty="0" smtClean="0">
              <a:latin typeface="+mn-lt"/>
            </a:endParaRPr>
          </a:p>
          <a:p>
            <a:pPr algn="just"/>
            <a:endParaRPr lang="pt-PT" sz="2300" b="1" i="1" dirty="0">
              <a:latin typeface="+mn-lt"/>
            </a:endParaRPr>
          </a:p>
          <a:p>
            <a:pPr algn="just"/>
            <a:endParaRPr lang="pt-PT" sz="2300" dirty="0" smtClean="0">
              <a:latin typeface="+mn-lt"/>
            </a:endParaRPr>
          </a:p>
          <a:p>
            <a:pPr algn="just"/>
            <a:endParaRPr lang="pt-PT" sz="2300" dirty="0" smtClean="0">
              <a:latin typeface="+mn-lt"/>
            </a:endParaRPr>
          </a:p>
          <a:p>
            <a:pPr algn="just"/>
            <a:endParaRPr lang="pt-PT" sz="2300" dirty="0">
              <a:latin typeface="+mn-lt"/>
            </a:endParaRPr>
          </a:p>
          <a:p>
            <a:pPr algn="just"/>
            <a:endParaRPr lang="pt-PT" sz="2300" dirty="0" smtClean="0">
              <a:latin typeface="+mn-lt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3" y="1229083"/>
            <a:ext cx="8143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ângulo 4"/>
          <p:cNvSpPr/>
          <p:nvPr/>
        </p:nvSpPr>
        <p:spPr>
          <a:xfrm>
            <a:off x="362748" y="6025092"/>
            <a:ext cx="8143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</a:t>
            </a:r>
            <a:r>
              <a:rPr lang="pt-PT" sz="22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  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 Análise temática: âmbito  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temporal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de 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aplicação (trabalhadores  abrangidos)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773" y="5347982"/>
            <a:ext cx="7975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200" dirty="0" smtClean="0">
                <a:latin typeface="+mj-lt"/>
              </a:rPr>
              <a:t>53,9% dos trabalhadores potencialmente abrangidos por convenções com períodos de vigência 12&lt;24 meses (destes quase metade com período de eficácia de 12 meses)</a:t>
            </a:r>
            <a:r>
              <a:rPr lang="pt-PT" sz="22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endParaRPr lang="en-US" sz="22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443133"/>
              </p:ext>
            </p:extLst>
          </p:nvPr>
        </p:nvGraphicFramePr>
        <p:xfrm>
          <a:off x="1625600" y="2360813"/>
          <a:ext cx="5892800" cy="257393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12634034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907842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79900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429267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8938523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277937360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41044142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34231424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583925561"/>
                    </a:ext>
                  </a:extLst>
                </a:gridCol>
              </a:tblGrid>
              <a:tr h="50334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 DE EFICÁCIA - 2018</a:t>
                      </a:r>
                      <a:b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(Trabalhadores potencialmente abrangidos)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32772"/>
                  </a:ext>
                </a:extLst>
              </a:tr>
              <a:tr h="22879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Convenções publicadas: 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587725"/>
                  </a:ext>
                </a:extLst>
              </a:tr>
              <a:tr h="2287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12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162345"/>
                  </a:ext>
                </a:extLst>
              </a:tr>
              <a:tr h="2287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&lt; 24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449.761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56388"/>
                  </a:ext>
                </a:extLst>
              </a:tr>
              <a:tr h="2287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&lt; 48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037219"/>
                  </a:ext>
                </a:extLst>
              </a:tr>
              <a:tr h="2287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&lt; 96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038291"/>
                  </a:ext>
                </a:extLst>
              </a:tr>
              <a:tr h="2287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= 96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96043"/>
                  </a:ext>
                </a:extLst>
              </a:tr>
              <a:tr h="24023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833.463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21050"/>
                  </a:ext>
                </a:extLst>
              </a:tr>
              <a:tr h="228794"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CRL / BTE online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745424"/>
                  </a:ext>
                </a:extLst>
              </a:tr>
              <a:tr h="22879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Nota: 22 IRCT são 1ª convenção (não incluidas neste quadro)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872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6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" y="-3346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400" dirty="0" smtClean="0">
              <a:latin typeface="Calibri" panose="020F0502020204030204" pitchFamily="34" charset="0"/>
            </a:endParaRPr>
          </a:p>
          <a:p>
            <a:pPr algn="just"/>
            <a:endParaRPr lang="pt-PT" sz="2400" b="1" i="1" dirty="0">
              <a:latin typeface="Calibri" panose="020F0502020204030204" pitchFamily="34" charset="0"/>
            </a:endParaRPr>
          </a:p>
          <a:p>
            <a:pPr algn="just"/>
            <a:endParaRPr lang="pt-PT" sz="2400" b="1" i="1" dirty="0" smtClean="0">
              <a:latin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pt-PT" sz="3100" dirty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8" name="Rectângulo 6"/>
          <p:cNvSpPr/>
          <p:nvPr/>
        </p:nvSpPr>
        <p:spPr>
          <a:xfrm>
            <a:off x="267989" y="4301337"/>
            <a:ext cx="880864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pt-PT" sz="2200" dirty="0" smtClean="0">
                <a:latin typeface="+mj-lt"/>
                <a:ea typeface="Calibri"/>
                <a:cs typeface="Times New Roman"/>
              </a:rPr>
              <a:t>Em 2018, 75 PE, com predominância de extensões  de convenções setoriais (71/75)</a:t>
            </a:r>
          </a:p>
          <a:p>
            <a:pPr algn="just">
              <a:tabLst>
                <a:tab pos="540385" algn="l"/>
              </a:tabLst>
            </a:pPr>
            <a:endParaRPr lang="pt-PT" sz="2200" dirty="0" smtClean="0">
              <a:latin typeface="+mj-lt"/>
              <a:ea typeface="Calibri"/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pt-PT" sz="2200" dirty="0" smtClean="0">
                <a:latin typeface="+mj-lt"/>
                <a:ea typeface="Calibri"/>
                <a:cs typeface="Times New Roman"/>
              </a:rPr>
              <a:t>Em </a:t>
            </a:r>
            <a:r>
              <a:rPr lang="pt-PT" sz="2200" dirty="0">
                <a:latin typeface="+mj-lt"/>
                <a:ea typeface="Calibri"/>
                <a:cs typeface="Times New Roman"/>
              </a:rPr>
              <a:t>2017 e 2018 (RCM </a:t>
            </a:r>
            <a:r>
              <a:rPr lang="pt-PT" sz="2200" dirty="0" smtClean="0">
                <a:latin typeface="+mj-lt"/>
                <a:ea typeface="Calibri"/>
                <a:cs typeface="Times New Roman"/>
              </a:rPr>
              <a:t>82/2017), semelhanças: </a:t>
            </a:r>
          </a:p>
          <a:p>
            <a:pPr marL="269875" algn="just">
              <a:tabLst>
                <a:tab pos="540385" algn="l"/>
              </a:tabLst>
            </a:pPr>
            <a:r>
              <a:rPr lang="pt-PT" sz="2200" dirty="0" smtClean="0">
                <a:latin typeface="+mj-lt"/>
                <a:ea typeface="Calibri"/>
                <a:cs typeface="Times New Roman"/>
              </a:rPr>
              <a:t> - período médio entre a publicação da convenção e a correspondente PE, </a:t>
            </a:r>
          </a:p>
          <a:p>
            <a:pPr indent="269875" algn="just">
              <a:tabLst>
                <a:tab pos="540385" algn="l"/>
              </a:tabLst>
            </a:pPr>
            <a:r>
              <a:rPr lang="pt-PT" sz="2200" dirty="0" smtClean="0">
                <a:latin typeface="+mj-lt"/>
                <a:ea typeface="Calibri"/>
                <a:cs typeface="Times New Roman"/>
              </a:rPr>
              <a:t> - Intervalo médio da eficácia da tabela salarial da convenção/tabela salarial por via da PE</a:t>
            </a:r>
          </a:p>
          <a:p>
            <a:pPr algn="just">
              <a:tabLst>
                <a:tab pos="540385" algn="l"/>
              </a:tabLst>
            </a:pPr>
            <a:endParaRPr lang="pt-PT" dirty="0" smtClean="0">
              <a:ea typeface="Calibri"/>
              <a:cs typeface="Times New Roman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0774" y="1262476"/>
            <a:ext cx="7836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dirty="0" smtClean="0">
                <a:latin typeface="+mj-lt"/>
              </a:rPr>
              <a:t>Intervalo Temporal   -  Efeitos da Convenção e da Portaria de Extensão 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		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612900" algn="l"/>
            <a:r>
              <a:rPr lang="pt-PT" sz="19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Contratação </a:t>
            </a:r>
            <a:r>
              <a:rPr lang="pt-PT" sz="19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coletiva em </a:t>
            </a:r>
            <a:r>
              <a:rPr lang="pt-PT" sz="19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2018: </a:t>
            </a:r>
            <a:r>
              <a:rPr lang="pt-PT" sz="19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alargamento do âmbito de aplicação </a:t>
            </a:r>
            <a:r>
              <a:rPr lang="pt-PT" sz="19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– portarias de extensão </a:t>
            </a:r>
          </a:p>
          <a:p>
            <a:pPr algn="l"/>
            <a:endParaRPr lang="pt-PT" sz="1900" b="1" i="1" dirty="0">
              <a:latin typeface="Calibri" panose="020F0502020204030204" pitchFamily="34" charset="0"/>
              <a:cs typeface="Helvetica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4939"/>
              </p:ext>
            </p:extLst>
          </p:nvPr>
        </p:nvGraphicFramePr>
        <p:xfrm>
          <a:off x="1250732" y="2237691"/>
          <a:ext cx="6442840" cy="1987467"/>
        </p:xfrm>
        <a:graphic>
          <a:graphicData uri="http://schemas.openxmlformats.org/drawingml/2006/table">
            <a:tbl>
              <a:tblPr/>
              <a:tblGrid>
                <a:gridCol w="3547708">
                  <a:extLst>
                    <a:ext uri="{9D8B030D-6E8A-4147-A177-3AD203B41FA5}">
                      <a16:colId xmlns:a16="http://schemas.microsoft.com/office/drawing/2014/main" val="3480469540"/>
                    </a:ext>
                  </a:extLst>
                </a:gridCol>
                <a:gridCol w="966246">
                  <a:extLst>
                    <a:ext uri="{9D8B030D-6E8A-4147-A177-3AD203B41FA5}">
                      <a16:colId xmlns:a16="http://schemas.microsoft.com/office/drawing/2014/main" val="3153212893"/>
                    </a:ext>
                  </a:extLst>
                </a:gridCol>
                <a:gridCol w="966246">
                  <a:extLst>
                    <a:ext uri="{9D8B030D-6E8A-4147-A177-3AD203B41FA5}">
                      <a16:colId xmlns:a16="http://schemas.microsoft.com/office/drawing/2014/main" val="3558439854"/>
                    </a:ext>
                  </a:extLst>
                </a:gridCol>
                <a:gridCol w="962640">
                  <a:extLst>
                    <a:ext uri="{9D8B030D-6E8A-4147-A177-3AD203B41FA5}">
                      <a16:colId xmlns:a16="http://schemas.microsoft.com/office/drawing/2014/main" val="1423610248"/>
                    </a:ext>
                  </a:extLst>
                </a:gridCol>
              </a:tblGrid>
              <a:tr h="61085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INTERVALO TEMPORAL: PUBLICAÇÃO DA CONVENÇÃO / PE ; PRODUÇÃO DE EFEITOS DA TABELA SALARIAL DA CONVENÇÃO / PE (Médias)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82227"/>
                  </a:ext>
                </a:extLst>
              </a:tr>
              <a:tr h="534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b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(meses)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br>
                        <a:rPr lang="pt-P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P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(meses)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95217"/>
                  </a:ext>
                </a:extLst>
              </a:tr>
              <a:tr h="21816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RCM 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RCM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52709"/>
                  </a:ext>
                </a:extLst>
              </a:tr>
              <a:tr h="20289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CONVENÇÃO / PE </a:t>
                      </a:r>
                      <a:r>
                        <a:rPr lang="pt-PT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(i)</a:t>
                      </a: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14361"/>
                  </a:ext>
                </a:extLst>
              </a:tr>
              <a:tr h="20289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TABELA SALARIAL: CONVENÇÃO / PE </a:t>
                      </a:r>
                      <a:r>
                        <a:rPr lang="pt-PT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(ii)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260264"/>
                  </a:ext>
                </a:extLst>
              </a:tr>
              <a:tr h="21816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P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CRL / BTE online / DRE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202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7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400" dirty="0" smtClean="0">
              <a:latin typeface="Calibri" panose="020F0502020204030204" pitchFamily="34" charset="0"/>
            </a:endParaRPr>
          </a:p>
          <a:p>
            <a:pPr algn="just"/>
            <a:endParaRPr lang="pt-PT" sz="2400" b="1" i="1" dirty="0">
              <a:latin typeface="Calibri" panose="020F0502020204030204" pitchFamily="34" charset="0"/>
            </a:endParaRPr>
          </a:p>
          <a:p>
            <a:pPr algn="just"/>
            <a:endParaRPr lang="pt-PT" sz="2400" b="1" i="1" dirty="0" smtClean="0">
              <a:latin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pt-PT" sz="3100" dirty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8" name="Rectângulo 6"/>
          <p:cNvSpPr/>
          <p:nvPr/>
        </p:nvSpPr>
        <p:spPr>
          <a:xfrm>
            <a:off x="530775" y="4582390"/>
            <a:ext cx="811325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540385" algn="l"/>
              </a:tabLst>
            </a:pPr>
            <a:endParaRPr lang="pt-PT" sz="1600" dirty="0" smtClean="0">
              <a:ea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pt-PT" sz="2200" dirty="0">
                <a:latin typeface="+mj-lt"/>
                <a:ea typeface="Calibri"/>
              </a:rPr>
              <a:t>D</a:t>
            </a:r>
            <a:r>
              <a:rPr lang="pt-PT" sz="2200" dirty="0" smtClean="0">
                <a:latin typeface="+mj-lt"/>
                <a:ea typeface="Calibri"/>
              </a:rPr>
              <a:t>uração </a:t>
            </a:r>
            <a:r>
              <a:rPr lang="pt-PT" sz="2200" dirty="0">
                <a:latin typeface="+mj-lt"/>
                <a:ea typeface="Calibri"/>
              </a:rPr>
              <a:t>média do procedimento </a:t>
            </a:r>
            <a:r>
              <a:rPr lang="pt-PT" sz="2200" dirty="0" smtClean="0">
                <a:latin typeface="+mj-lt"/>
                <a:ea typeface="Calibri"/>
              </a:rPr>
              <a:t>de </a:t>
            </a:r>
            <a:r>
              <a:rPr lang="pt-PT" sz="2200" dirty="0">
                <a:latin typeface="+mj-lt"/>
                <a:ea typeface="Calibri"/>
              </a:rPr>
              <a:t>extensão da convenção </a:t>
            </a:r>
            <a:r>
              <a:rPr lang="pt-PT" sz="2200" dirty="0" smtClean="0">
                <a:latin typeface="+mj-lt"/>
                <a:ea typeface="Calibri"/>
              </a:rPr>
              <a:t>: 32 </a:t>
            </a:r>
            <a:r>
              <a:rPr lang="pt-PT" sz="2200" dirty="0">
                <a:latin typeface="+mj-lt"/>
                <a:ea typeface="Calibri"/>
              </a:rPr>
              <a:t>dias </a:t>
            </a:r>
            <a:r>
              <a:rPr lang="pt-PT" sz="2200" dirty="0" smtClean="0">
                <a:latin typeface="+mj-lt"/>
                <a:ea typeface="Calibri"/>
              </a:rPr>
              <a:t>úteis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pt-PT" sz="2200" dirty="0" smtClean="0">
                <a:latin typeface="+mj-lt"/>
                <a:ea typeface="Calibri"/>
              </a:rPr>
              <a:t>Conclusão da extensão </a:t>
            </a:r>
            <a:r>
              <a:rPr lang="pt-PT" sz="2200" dirty="0">
                <a:latin typeface="+mj-lt"/>
                <a:ea typeface="Calibri"/>
              </a:rPr>
              <a:t>antes dos 35 dias </a:t>
            </a:r>
            <a:r>
              <a:rPr lang="pt-PT" sz="2200" dirty="0" smtClean="0">
                <a:latin typeface="+mj-lt"/>
                <a:ea typeface="Calibri"/>
              </a:rPr>
              <a:t>úteis em 83% dos processos</a:t>
            </a:r>
          </a:p>
          <a:p>
            <a:pPr algn="just">
              <a:tabLst>
                <a:tab pos="540385" algn="l"/>
              </a:tabLst>
            </a:pPr>
            <a:endParaRPr lang="pt-PT" dirty="0" smtClean="0">
              <a:ea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0774" y="1262476"/>
            <a:ext cx="7836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i="1" dirty="0" smtClean="0">
                <a:latin typeface="+mj-lt"/>
              </a:rPr>
              <a:t>Intervalo Temporal   -  duração do procedimento de extensão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		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612900" algn="l"/>
            <a:r>
              <a:rPr lang="pt-PT" sz="19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Contratação </a:t>
            </a:r>
            <a:r>
              <a:rPr lang="pt-PT" sz="19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coletiva em </a:t>
            </a:r>
            <a:r>
              <a:rPr lang="pt-PT" sz="19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2018: </a:t>
            </a:r>
            <a:r>
              <a:rPr lang="pt-PT" sz="19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alargamento do âmbito de aplicação </a:t>
            </a:r>
            <a:r>
              <a:rPr lang="pt-PT" sz="19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– portarias de extensão </a:t>
            </a:r>
          </a:p>
          <a:p>
            <a:pPr algn="l"/>
            <a:endParaRPr lang="pt-PT" sz="1900" b="1" i="1" dirty="0">
              <a:latin typeface="Calibri" panose="020F0502020204030204" pitchFamily="34" charset="0"/>
              <a:cs typeface="Helvetica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32" y="4478482"/>
            <a:ext cx="790575" cy="24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395278"/>
              </p:ext>
            </p:extLst>
          </p:nvPr>
        </p:nvGraphicFramePr>
        <p:xfrm>
          <a:off x="1385432" y="1719504"/>
          <a:ext cx="61275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633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7" y="24165"/>
            <a:ext cx="9143997" cy="6858000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 smtClean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		   </a:t>
            </a:r>
            <a:r>
              <a:rPr lang="pt-PT" sz="1700" b="1" i="1" dirty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  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Contratação coletiva em 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2018 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no 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sector 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p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úblico 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empresarial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14670" y="4401880"/>
            <a:ext cx="8733374" cy="242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pt-PT" sz="2200" dirty="0" smtClean="0">
                <a:solidFill>
                  <a:srgbClr val="00000A"/>
                </a:solidFill>
                <a:latin typeface="+mj-lt"/>
                <a:ea typeface="Calibri"/>
                <a:cs typeface="Calibri"/>
              </a:rPr>
              <a:t>Segmentação da </a:t>
            </a:r>
            <a:r>
              <a:rPr lang="pt-PT" sz="2200" dirty="0">
                <a:solidFill>
                  <a:srgbClr val="00000A"/>
                </a:solidFill>
                <a:latin typeface="+mj-lt"/>
                <a:ea typeface="Calibri"/>
                <a:cs typeface="Calibri"/>
              </a:rPr>
              <a:t>contratação coletiva publicada em 2018 </a:t>
            </a:r>
            <a:r>
              <a:rPr lang="pt-PT" sz="2200" dirty="0" smtClean="0">
                <a:solidFill>
                  <a:srgbClr val="00000A"/>
                </a:solidFill>
                <a:latin typeface="+mj-lt"/>
                <a:ea typeface="Calibri"/>
                <a:cs typeface="Calibri"/>
              </a:rPr>
              <a:t>em </a:t>
            </a:r>
            <a:r>
              <a:rPr lang="pt-PT" sz="2200" dirty="0">
                <a:solidFill>
                  <a:srgbClr val="00000A"/>
                </a:solidFill>
                <a:latin typeface="+mj-lt"/>
                <a:ea typeface="Calibri"/>
                <a:cs typeface="Calibri"/>
              </a:rPr>
              <a:t>três grupos: </a:t>
            </a:r>
            <a:endParaRPr lang="pt-PT" sz="2200" dirty="0">
              <a:solidFill>
                <a:srgbClr val="00000A"/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pt-PT" sz="2200" dirty="0">
                <a:solidFill>
                  <a:srgbClr val="00000A"/>
                </a:solidFill>
                <a:latin typeface="+mj-lt"/>
                <a:ea typeface="Calibri"/>
                <a:cs typeface="Calibri"/>
              </a:rPr>
              <a:t>Primeiras convenções (11</a:t>
            </a:r>
            <a:r>
              <a:rPr lang="pt-PT" sz="2200" dirty="0" smtClean="0">
                <a:solidFill>
                  <a:srgbClr val="00000A"/>
                </a:solidFill>
                <a:latin typeface="+mj-lt"/>
                <a:ea typeface="Calibri"/>
                <a:cs typeface="Calibri"/>
              </a:rPr>
              <a:t>)</a:t>
            </a:r>
            <a:endParaRPr lang="pt-PT" sz="2200" dirty="0">
              <a:solidFill>
                <a:srgbClr val="00000A"/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pt-PT" sz="2200" dirty="0">
                <a:solidFill>
                  <a:srgbClr val="00000A"/>
                </a:solidFill>
                <a:latin typeface="+mj-lt"/>
                <a:ea typeface="Calibri"/>
                <a:cs typeface="Calibri"/>
              </a:rPr>
              <a:t>Revisões parciais que alteram textos convencionais publicados em 2017 (5</a:t>
            </a:r>
            <a:r>
              <a:rPr lang="pt-PT" sz="2200" dirty="0" smtClean="0">
                <a:solidFill>
                  <a:srgbClr val="00000A"/>
                </a:solidFill>
                <a:latin typeface="+mj-lt"/>
                <a:ea typeface="Calibri"/>
                <a:cs typeface="Calibri"/>
              </a:rPr>
              <a:t>)</a:t>
            </a:r>
            <a:endParaRPr lang="pt-PT" sz="2200" dirty="0">
              <a:solidFill>
                <a:srgbClr val="00000A"/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pt-PT" sz="2200" dirty="0">
                <a:solidFill>
                  <a:srgbClr val="00000A"/>
                </a:solidFill>
                <a:latin typeface="+mj-lt"/>
                <a:ea typeface="Calibri"/>
                <a:cs typeface="Calibri"/>
              </a:rPr>
              <a:t>Revisões parciais ou globais com períodos de eficácia entre os 44 e os 220 meses (12 convenções</a:t>
            </a:r>
            <a:r>
              <a:rPr lang="pt-PT" sz="2200" dirty="0" smtClean="0">
                <a:solidFill>
                  <a:srgbClr val="00000A"/>
                </a:solidFill>
                <a:latin typeface="+mj-lt"/>
                <a:ea typeface="Calibri"/>
                <a:cs typeface="Calibri"/>
              </a:rPr>
              <a:t>), (3,8 a 18 anos)</a:t>
            </a:r>
            <a:endParaRPr lang="pt-PT" sz="2200" dirty="0">
              <a:solidFill>
                <a:srgbClr val="00000A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442117"/>
            <a:ext cx="5599401" cy="284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" y="-564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6176" y="2156346"/>
            <a:ext cx="7937903" cy="421284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400" dirty="0" smtClean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dirty="0" smtClean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dirty="0" smtClean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dirty="0" smtClean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791569" y="1703726"/>
            <a:ext cx="7692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prstClr val="black"/>
                </a:solidFill>
                <a:latin typeface="+mj-lt"/>
              </a:rPr>
              <a:t>Aprofundamento dos </a:t>
            </a: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conteúdos  </a:t>
            </a:r>
            <a:r>
              <a:rPr lang="pt-PT" sz="2200" dirty="0">
                <a:solidFill>
                  <a:prstClr val="black"/>
                </a:solidFill>
                <a:latin typeface="+mj-lt"/>
              </a:rPr>
              <a:t>negociados em  </a:t>
            </a: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2018 </a:t>
            </a:r>
            <a:r>
              <a:rPr lang="pt-PT" sz="2200" dirty="0">
                <a:solidFill>
                  <a:prstClr val="black"/>
                </a:solidFill>
                <a:latin typeface="+mj-lt"/>
              </a:rPr>
              <a:t>obedeceu a dois universos de </a:t>
            </a: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análise</a:t>
            </a:r>
            <a:r>
              <a:rPr lang="pt-PT" sz="2200" dirty="0">
                <a:solidFill>
                  <a:prstClr val="black"/>
                </a:solidFill>
                <a:latin typeface="+mj-lt"/>
              </a:rPr>
              <a:t>, em </a:t>
            </a: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função </a:t>
            </a:r>
            <a:r>
              <a:rPr lang="pt-PT" sz="2200" dirty="0">
                <a:solidFill>
                  <a:prstClr val="black"/>
                </a:solidFill>
                <a:latin typeface="+mj-lt"/>
              </a:rPr>
              <a:t>do subtipo  de convenção </a:t>
            </a: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negociada.</a:t>
            </a:r>
            <a:endParaRPr lang="pt-PT" sz="2200" strike="sngStrike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 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 smtClean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		   </a:t>
            </a:r>
            <a:r>
              <a:rPr lang="pt-PT" sz="1700" b="1" i="1" dirty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 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Contratação Coletiva em 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2018: 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convenções por 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subtipo – universos 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de análise 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971800"/>
            <a:ext cx="5524500" cy="23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8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" y="2346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3792" y="1254533"/>
            <a:ext cx="8113256" cy="55024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dirty="0" smtClean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3100" dirty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219205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			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 smtClean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	</a:t>
            </a:r>
            <a:r>
              <a:rPr lang="pt-PT" sz="2200" b="1" i="1" dirty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</a:t>
            </a:r>
            <a:r>
              <a:rPr lang="pt-PT" sz="2200" b="1" i="1" dirty="0" smtClean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   </a:t>
            </a:r>
            <a:r>
              <a:rPr lang="pt-PT" sz="19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Contratação </a:t>
            </a:r>
            <a:r>
              <a:rPr lang="pt-PT" sz="19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Coletiva em </a:t>
            </a:r>
            <a:r>
              <a:rPr lang="pt-PT" sz="19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2018 </a:t>
            </a:r>
            <a:r>
              <a:rPr lang="pt-PT" sz="19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- Análise temática </a:t>
            </a:r>
            <a:r>
              <a:rPr lang="pt-PT" sz="1900" b="1" i="1" dirty="0" err="1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art</a:t>
            </a:r>
            <a:r>
              <a:rPr lang="pt-PT" sz="19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. 492.º, n.º 2 e 3</a:t>
            </a:r>
          </a:p>
          <a:p>
            <a:pPr algn="l"/>
            <a:r>
              <a:rPr lang="pt-PT" sz="19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				                                                             Código do Trabalho  </a:t>
            </a:r>
          </a:p>
          <a:p>
            <a:pPr algn="l"/>
            <a:endParaRPr lang="pt-PT" sz="2200" b="1" i="1" dirty="0">
              <a:solidFill>
                <a:srgbClr val="4F81BD">
                  <a:lumMod val="20000"/>
                  <a:lumOff val="80000"/>
                </a:srgbClr>
              </a:solidFill>
              <a:cs typeface="Helvetic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4" y="1276349"/>
            <a:ext cx="5551343" cy="525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5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" y="0"/>
            <a:ext cx="9144000" cy="6858000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 smtClean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		    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Análise 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geral do conteúdo das 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convenções -  âmbito de aplicação das convenções </a:t>
            </a:r>
            <a:endParaRPr lang="pt-PT" sz="1700" b="1" i="1" dirty="0">
              <a:solidFill>
                <a:prstClr val="white">
                  <a:lumMod val="95000"/>
                </a:prstClr>
              </a:solidFill>
              <a:cs typeface="Helvetic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02368" y="4307305"/>
            <a:ext cx="8131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Aumento (absoluto e relativo) das convenções que admitem a possibilidade de adesão  individual </a:t>
            </a:r>
            <a:r>
              <a:rPr lang="pt-PT" sz="2200" dirty="0">
                <a:solidFill>
                  <a:prstClr val="black"/>
                </a:solidFill>
                <a:latin typeface="+mj-lt"/>
              </a:rPr>
              <a:t> </a:t>
            </a: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(AE - 19) </a:t>
            </a:r>
            <a:r>
              <a:rPr lang="pt-PT" sz="2200" dirty="0">
                <a:solidFill>
                  <a:prstClr val="black"/>
                </a:solidFill>
                <a:latin typeface="+mj-lt"/>
              </a:rPr>
              <a:t> </a:t>
            </a: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(AC - 2)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Predominância  de regulação da vigência e o âmbito geográfico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Diminuição (15/22) de conteúdos  sobre articulação com outros regimes convencionais: cláusulas de articulação(10)  s/ regimes transitórios (</a:t>
            </a:r>
            <a:r>
              <a:rPr lang="pt-PT" sz="2200" dirty="0">
                <a:solidFill>
                  <a:prstClr val="black"/>
                </a:solidFill>
                <a:latin typeface="+mj-lt"/>
              </a:rPr>
              <a:t>5</a:t>
            </a: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)</a:t>
            </a:r>
            <a:endParaRPr lang="pt-PT" sz="2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37855"/>
            <a:ext cx="6572250" cy="255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1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34475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1108" y="1424785"/>
            <a:ext cx="8113256" cy="4794859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2400" dirty="0">
                <a:solidFill>
                  <a:prstClr val="black"/>
                </a:solidFill>
              </a:rPr>
              <a:t>O</a:t>
            </a:r>
            <a:r>
              <a:rPr lang="pt-PT" sz="2400" b="1" dirty="0" smtClean="0">
                <a:solidFill>
                  <a:prstClr val="black"/>
                </a:solidFill>
              </a:rPr>
              <a:t> </a:t>
            </a:r>
            <a:r>
              <a:rPr lang="pt-PT" sz="2400" i="1" dirty="0">
                <a:solidFill>
                  <a:prstClr val="black"/>
                </a:solidFill>
              </a:rPr>
              <a:t>Relatório anual sobre a evolução da negociação coletiva em </a:t>
            </a:r>
            <a:r>
              <a:rPr lang="pt-PT" sz="2400" i="1" dirty="0" smtClean="0">
                <a:solidFill>
                  <a:srgbClr val="EEECE1">
                    <a:lumMod val="10000"/>
                  </a:srgbClr>
                </a:solidFill>
              </a:rPr>
              <a:t>2018 </a:t>
            </a:r>
            <a:r>
              <a:rPr lang="pt-PT" sz="2400" dirty="0" smtClean="0">
                <a:solidFill>
                  <a:srgbClr val="EEECE1">
                    <a:lumMod val="10000"/>
                  </a:srgbClr>
                </a:solidFill>
              </a:rPr>
              <a:t>insere-se na série iniciada em 2016 </a:t>
            </a:r>
            <a:r>
              <a:rPr lang="pt-PT" sz="2400" i="1" dirty="0" smtClean="0">
                <a:solidFill>
                  <a:srgbClr val="EEECE1">
                    <a:lumMod val="10000"/>
                  </a:srgbClr>
                </a:solidFill>
              </a:rPr>
              <a:t>(</a:t>
            </a:r>
            <a:r>
              <a:rPr lang="pt-PT" sz="2400" dirty="0" smtClean="0">
                <a:solidFill>
                  <a:srgbClr val="EEECE1">
                    <a:lumMod val="10000"/>
                  </a:srgbClr>
                </a:solidFill>
              </a:rPr>
              <a:t>com o</a:t>
            </a:r>
            <a:r>
              <a:rPr lang="pt-PT" sz="2400" i="1" dirty="0" smtClean="0">
                <a:solidFill>
                  <a:srgbClr val="EEECE1">
                    <a:lumMod val="10000"/>
                  </a:srgbClr>
                </a:solidFill>
              </a:rPr>
              <a:t> </a:t>
            </a:r>
            <a:r>
              <a:rPr lang="pt-PT" sz="2400" dirty="0" smtClean="0">
                <a:solidFill>
                  <a:srgbClr val="EEECE1">
                    <a:lumMod val="10000"/>
                  </a:srgbClr>
                </a:solidFill>
              </a:rPr>
              <a:t>Relatório reportado à negociação coletiva desenvolvida em 2015).</a:t>
            </a:r>
          </a:p>
          <a:p>
            <a:pPr algn="just"/>
            <a:endParaRPr lang="pt-PT" sz="2400" dirty="0">
              <a:solidFill>
                <a:srgbClr val="EEECE1">
                  <a:lumMod val="10000"/>
                </a:srgbClr>
              </a:solidFill>
            </a:endParaRPr>
          </a:p>
          <a:p>
            <a:pPr algn="just"/>
            <a:endParaRPr lang="pt-PT" sz="2400" dirty="0" smtClean="0">
              <a:solidFill>
                <a:srgbClr val="EEECE1">
                  <a:lumMod val="10000"/>
                </a:srgbClr>
              </a:solidFill>
            </a:endParaRPr>
          </a:p>
          <a:p>
            <a:pPr algn="just"/>
            <a:r>
              <a:rPr lang="pt-PT" sz="2400" dirty="0" smtClean="0">
                <a:solidFill>
                  <a:srgbClr val="EEECE1">
                    <a:lumMod val="10000"/>
                  </a:srgbClr>
                </a:solidFill>
              </a:rPr>
              <a:t>Dá execução a </a:t>
            </a:r>
            <a:r>
              <a:rPr lang="pt-PT" sz="2400" dirty="0" smtClean="0">
                <a:solidFill>
                  <a:prstClr val="black"/>
                </a:solidFill>
              </a:rPr>
              <a:t>uma das atribuições nucleares </a:t>
            </a:r>
            <a:r>
              <a:rPr lang="pt-PT" sz="2400" dirty="0">
                <a:solidFill>
                  <a:prstClr val="black"/>
                </a:solidFill>
              </a:rPr>
              <a:t>do </a:t>
            </a:r>
            <a:r>
              <a:rPr lang="pt-PT" sz="2400" dirty="0" smtClean="0">
                <a:solidFill>
                  <a:prstClr val="black"/>
                </a:solidFill>
              </a:rPr>
              <a:t>CRL, na sequência do que consta do seu diploma orgânico (DL n.º 189/2012, de 22 de agosto).</a:t>
            </a: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r>
              <a:rPr lang="pt-PT" sz="2400" dirty="0" smtClean="0">
                <a:solidFill>
                  <a:prstClr val="black"/>
                </a:solidFill>
              </a:rPr>
              <a:t>Visa, fundamentalmente:</a:t>
            </a: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 smtClean="0">
                <a:solidFill>
                  <a:prstClr val="black"/>
                </a:solidFill>
              </a:rPr>
              <a:t>dar </a:t>
            </a:r>
            <a:r>
              <a:rPr lang="pt-PT" sz="2400" dirty="0">
                <a:solidFill>
                  <a:prstClr val="black"/>
                </a:solidFill>
              </a:rPr>
              <a:t>conta da evolução da negociação </a:t>
            </a:r>
            <a:r>
              <a:rPr lang="pt-PT" sz="2400" dirty="0" smtClean="0">
                <a:solidFill>
                  <a:prstClr val="black"/>
                </a:solidFill>
              </a:rPr>
              <a:t>coletiva</a:t>
            </a:r>
            <a:r>
              <a:rPr lang="pt-PT" sz="2400" b="1" dirty="0" smtClean="0">
                <a:solidFill>
                  <a:prstClr val="black"/>
                </a:solidFill>
              </a:rPr>
              <a:t>, </a:t>
            </a:r>
            <a:r>
              <a:rPr lang="pt-PT" sz="2400" dirty="0" smtClean="0">
                <a:solidFill>
                  <a:prstClr val="black"/>
                </a:solidFill>
              </a:rPr>
              <a:t>apresentando </a:t>
            </a:r>
            <a:r>
              <a:rPr lang="pt-PT" sz="2400" dirty="0">
                <a:solidFill>
                  <a:prstClr val="black"/>
                </a:solidFill>
              </a:rPr>
              <a:t>um quadro do funcionamento do sistema de contratação </a:t>
            </a:r>
            <a:r>
              <a:rPr lang="pt-PT" sz="2400" dirty="0" smtClean="0">
                <a:solidFill>
                  <a:prstClr val="black"/>
                </a:solidFill>
              </a:rPr>
              <a:t>coletiva, de modo a evidenciar as </a:t>
            </a:r>
            <a:r>
              <a:rPr lang="pt-PT" sz="2400" dirty="0">
                <a:solidFill>
                  <a:prstClr val="black"/>
                </a:solidFill>
              </a:rPr>
              <a:t>abordagens e conteúdos negociais privilegiados pelas partes </a:t>
            </a:r>
            <a:r>
              <a:rPr lang="pt-PT" sz="2400" dirty="0" smtClean="0">
                <a:solidFill>
                  <a:prstClr val="black"/>
                </a:solidFill>
              </a:rPr>
              <a:t>outorgantes</a:t>
            </a: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dirty="0" smtClean="0">
                <a:solidFill>
                  <a:prstClr val="black"/>
                </a:solidFill>
              </a:rPr>
              <a:t>combinando a análise estática com a perspetiva de evolução</a:t>
            </a:r>
            <a:endParaRPr lang="pt-PT" sz="2400" dirty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3" y="1166843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27215" y="24165"/>
            <a:ext cx="9353066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    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 smtClean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	</a:t>
            </a:r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		Em que consiste</a:t>
            </a:r>
            <a:endParaRPr lang="en-US" sz="2200" i="1" dirty="0">
              <a:ln>
                <a:solidFill>
                  <a:srgbClr val="FFFF00"/>
                </a:solidFill>
              </a:ln>
              <a:solidFill>
                <a:prstClr val="white">
                  <a:lumMod val="95000"/>
                </a:prstClr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59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" y="0"/>
            <a:ext cx="9144000" cy="6858000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 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geral do conteúdo das 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convenções – Tempos de Trabalho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609599" y="1514475"/>
            <a:ext cx="802957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>
                <a:latin typeface="+mj-lt"/>
              </a:rPr>
              <a:t>Conteúdos abordados</a:t>
            </a:r>
            <a:r>
              <a:rPr lang="pt-PT" sz="2200" b="1" dirty="0" smtClean="0">
                <a:latin typeface="+mj-lt"/>
              </a:rPr>
              <a:t>:</a:t>
            </a:r>
          </a:p>
          <a:p>
            <a:endParaRPr lang="pt-PT" sz="22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duração </a:t>
            </a:r>
            <a:r>
              <a:rPr lang="pt-PT" sz="2200" dirty="0">
                <a:latin typeface="+mj-lt"/>
              </a:rPr>
              <a:t>do trabalho:</a:t>
            </a:r>
          </a:p>
          <a:p>
            <a:pPr marL="449263"/>
            <a:r>
              <a:rPr lang="pt-PT" sz="2200" dirty="0">
                <a:latin typeface="+mj-lt"/>
              </a:rPr>
              <a:t>– limites máximos do período normal de trabalho</a:t>
            </a:r>
          </a:p>
          <a:p>
            <a:pPr marL="449263"/>
            <a:r>
              <a:rPr lang="pt-PT" sz="2200" dirty="0">
                <a:latin typeface="+mj-lt"/>
              </a:rPr>
              <a:t>– férias (duração</a:t>
            </a:r>
            <a:r>
              <a:rPr lang="pt-PT" sz="2200" dirty="0" smtClean="0">
                <a:latin typeface="+mj-lt"/>
              </a:rPr>
              <a:t>)</a:t>
            </a:r>
          </a:p>
          <a:p>
            <a:pPr marL="449263"/>
            <a:endParaRPr lang="pt-PT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organização </a:t>
            </a:r>
            <a:r>
              <a:rPr lang="pt-PT" sz="2200" dirty="0">
                <a:latin typeface="+mj-lt"/>
              </a:rPr>
              <a:t>do tempo de trabalho (regimes de flexibilidade):</a:t>
            </a:r>
          </a:p>
          <a:p>
            <a:r>
              <a:rPr lang="pt-PT" sz="2200" dirty="0">
                <a:latin typeface="+mj-lt"/>
              </a:rPr>
              <a:t>	– adaptabilidade</a:t>
            </a:r>
          </a:p>
          <a:p>
            <a:r>
              <a:rPr lang="pt-PT" sz="2200" dirty="0">
                <a:latin typeface="+mj-lt"/>
              </a:rPr>
              <a:t>	– banco de horas</a:t>
            </a:r>
          </a:p>
          <a:p>
            <a:r>
              <a:rPr lang="pt-PT" sz="2200" dirty="0">
                <a:latin typeface="+mj-lt"/>
              </a:rPr>
              <a:t>	– horários concentrados</a:t>
            </a:r>
          </a:p>
          <a:p>
            <a:r>
              <a:rPr lang="pt-PT" sz="2200" dirty="0">
                <a:latin typeface="+mj-lt"/>
              </a:rPr>
              <a:t>	– regimes de prevenção e </a:t>
            </a:r>
            <a:r>
              <a:rPr lang="pt-PT" sz="2200" dirty="0" smtClean="0">
                <a:latin typeface="+mj-lt"/>
              </a:rPr>
              <a:t>disponibilidade</a:t>
            </a:r>
          </a:p>
          <a:p>
            <a:r>
              <a:rPr lang="pt-PT" sz="2200" dirty="0" smtClean="0">
                <a:latin typeface="+mj-lt"/>
              </a:rPr>
              <a:t>        – </a:t>
            </a:r>
            <a:r>
              <a:rPr lang="pt-PT" sz="2200" dirty="0">
                <a:latin typeface="+mj-lt"/>
              </a:rPr>
              <a:t>trabalho suplementar</a:t>
            </a:r>
          </a:p>
          <a:p>
            <a:r>
              <a:rPr lang="pt-PT" sz="2200" dirty="0">
                <a:latin typeface="+mj-lt"/>
              </a:rPr>
              <a:t>	– regimes de flexibilidade no interesse do trabalhador</a:t>
            </a:r>
          </a:p>
          <a:p>
            <a:r>
              <a:rPr lang="pt-PT" sz="2200" dirty="0">
                <a:latin typeface="+mj-lt"/>
              </a:rPr>
              <a:t>	– isenção de horário de </a:t>
            </a:r>
            <a:r>
              <a:rPr lang="pt-PT" sz="2200" dirty="0" smtClean="0">
                <a:latin typeface="+mj-lt"/>
              </a:rPr>
              <a:t>trabalho</a:t>
            </a:r>
          </a:p>
          <a:p>
            <a:pPr marL="449263" indent="-449263"/>
            <a:r>
              <a:rPr lang="pt-PT" sz="2000" dirty="0" smtClean="0"/>
              <a:t>	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930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0"/>
            <a:ext cx="913871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194151"/>
            <a:ext cx="9101567" cy="55961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pt-PT" sz="24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temática: Tempos de trabalho 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– Duração do trabalho – limites máximos do PNT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  <a:p>
            <a:pPr algn="l"/>
            <a:endParaRPr lang="pt-PT" sz="1700" b="1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72835" y="3834244"/>
            <a:ext cx="7938655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tema quase sempre presente na negociação coletiva</a:t>
            </a:r>
            <a:endParaRPr lang="pt-PT" sz="2200" dirty="0">
              <a:latin typeface="+mj-lt"/>
            </a:endParaRP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quase </a:t>
            </a:r>
            <a:r>
              <a:rPr lang="pt-PT" sz="2200" dirty="0">
                <a:latin typeface="+mj-lt"/>
              </a:rPr>
              <a:t>totalidade de primeiras convenções e revisões </a:t>
            </a:r>
            <a:r>
              <a:rPr lang="pt-PT" sz="2200" dirty="0" smtClean="0">
                <a:latin typeface="+mj-lt"/>
              </a:rPr>
              <a:t>globais</a:t>
            </a:r>
            <a:endParaRPr lang="pt-PT" sz="2200" dirty="0">
              <a:latin typeface="+mj-lt"/>
            </a:endParaRP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linhas identificadas nos Relatórios anteriores:</a:t>
            </a:r>
          </a:p>
          <a:p>
            <a:pPr algn="just">
              <a:lnSpc>
                <a:spcPts val="2800"/>
              </a:lnSpc>
            </a:pPr>
            <a:r>
              <a:rPr lang="pt-PT" sz="2200" dirty="0">
                <a:latin typeface="+mj-lt"/>
              </a:rPr>
              <a:t>	</a:t>
            </a:r>
            <a:r>
              <a:rPr lang="pt-PT" sz="2200" dirty="0" smtClean="0">
                <a:latin typeface="+mj-lt"/>
              </a:rPr>
              <a:t>- um </a:t>
            </a:r>
            <a:r>
              <a:rPr lang="pt-PT" sz="2200" dirty="0">
                <a:latin typeface="+mj-lt"/>
              </a:rPr>
              <a:t>número </a:t>
            </a:r>
            <a:r>
              <a:rPr lang="pt-PT" sz="2200" dirty="0" smtClean="0">
                <a:latin typeface="+mj-lt"/>
              </a:rPr>
              <a:t>considerável </a:t>
            </a:r>
            <a:r>
              <a:rPr lang="pt-PT" sz="2200" dirty="0">
                <a:latin typeface="+mj-lt"/>
              </a:rPr>
              <a:t>de convenções consagra duração inferior aos máximos </a:t>
            </a:r>
            <a:r>
              <a:rPr lang="pt-PT" sz="2200" dirty="0" smtClean="0">
                <a:latin typeface="+mj-lt"/>
              </a:rPr>
              <a:t>legais</a:t>
            </a:r>
          </a:p>
          <a:p>
            <a:pPr algn="just">
              <a:lnSpc>
                <a:spcPts val="2800"/>
              </a:lnSpc>
            </a:pPr>
            <a:r>
              <a:rPr lang="pt-PT" sz="2200" dirty="0">
                <a:latin typeface="+mj-lt"/>
              </a:rPr>
              <a:t>	</a:t>
            </a:r>
            <a:r>
              <a:rPr lang="pt-PT" sz="2200" dirty="0" smtClean="0">
                <a:latin typeface="+mj-lt"/>
              </a:rPr>
              <a:t>- é comum a previsão de regimes </a:t>
            </a:r>
            <a:r>
              <a:rPr lang="pt-PT" sz="2200" dirty="0">
                <a:latin typeface="+mj-lt"/>
              </a:rPr>
              <a:t>diferentes consoante a categoria dos </a:t>
            </a:r>
            <a:r>
              <a:rPr lang="pt-PT" sz="2200" dirty="0" smtClean="0">
                <a:latin typeface="+mj-lt"/>
              </a:rPr>
              <a:t>trabalhadores ou o tipo de horário praticado</a:t>
            </a:r>
            <a:endParaRPr lang="pt-PT" sz="2200" dirty="0"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442116"/>
            <a:ext cx="4651230" cy="21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6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0"/>
            <a:ext cx="913871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194151"/>
            <a:ext cx="9101567" cy="55961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pt-PT" sz="24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704975" indent="-266700"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temática: Tempos de trabalho 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– Duração do trabalho – duração do período de férias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  <a:p>
            <a:pPr algn="l"/>
            <a:endParaRPr lang="pt-PT" sz="1700" b="1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2718" y="4264084"/>
            <a:ext cx="819613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continua a surgir </a:t>
            </a:r>
            <a:r>
              <a:rPr lang="pt-PT" sz="2200" dirty="0">
                <a:latin typeface="+mj-lt"/>
              </a:rPr>
              <a:t>em </a:t>
            </a:r>
            <a:r>
              <a:rPr lang="pt-PT" sz="2200" dirty="0" smtClean="0">
                <a:latin typeface="+mj-lt"/>
              </a:rPr>
              <a:t>quase todas </a:t>
            </a:r>
            <a:r>
              <a:rPr lang="pt-PT" sz="2200" dirty="0">
                <a:latin typeface="+mj-lt"/>
              </a:rPr>
              <a:t>as revisões globais e </a:t>
            </a:r>
            <a:r>
              <a:rPr lang="pt-PT" sz="2200" dirty="0" smtClean="0">
                <a:latin typeface="+mj-lt"/>
              </a:rPr>
              <a:t>primeiras convenções</a:t>
            </a:r>
          </a:p>
          <a:p>
            <a:pPr algn="just"/>
            <a:endParaRPr lang="pt-PT" sz="22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no que concerne à duração das férias, observa-se que a </a:t>
            </a:r>
            <a:r>
              <a:rPr lang="pt-PT" sz="2200" dirty="0">
                <a:latin typeface="+mj-lt"/>
              </a:rPr>
              <a:t>maior parte das convenções </a:t>
            </a:r>
            <a:r>
              <a:rPr lang="pt-PT" sz="2200" dirty="0" smtClean="0">
                <a:latin typeface="+mj-lt"/>
              </a:rPr>
              <a:t>prevê </a:t>
            </a:r>
            <a:r>
              <a:rPr lang="pt-PT" sz="2200" dirty="0">
                <a:latin typeface="+mj-lt"/>
              </a:rPr>
              <a:t>soluções diferentes do regime legal:</a:t>
            </a:r>
          </a:p>
          <a:p>
            <a:r>
              <a:rPr lang="pt-PT" sz="2200" dirty="0">
                <a:latin typeface="+mj-lt"/>
              </a:rPr>
              <a:t>	– alargando o período de duração das </a:t>
            </a:r>
            <a:r>
              <a:rPr lang="pt-PT" sz="2200" dirty="0" smtClean="0">
                <a:latin typeface="+mj-lt"/>
              </a:rPr>
              <a:t>férias</a:t>
            </a:r>
            <a:endParaRPr lang="pt-PT" sz="2200" dirty="0">
              <a:latin typeface="+mj-lt"/>
            </a:endParaRPr>
          </a:p>
          <a:p>
            <a:r>
              <a:rPr lang="pt-PT" sz="2200" dirty="0">
                <a:latin typeface="+mj-lt"/>
              </a:rPr>
              <a:t>	– estabelecendo soluções de majoração das </a:t>
            </a:r>
            <a:r>
              <a:rPr lang="pt-PT" sz="2200" dirty="0" smtClean="0">
                <a:latin typeface="+mj-lt"/>
              </a:rPr>
              <a:t>férias</a:t>
            </a:r>
            <a:endParaRPr lang="pt-PT" sz="2200" dirty="0">
              <a:latin typeface="+mj-lt"/>
            </a:endParaRPr>
          </a:p>
          <a:p>
            <a:endParaRPr lang="pt-PT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703726"/>
            <a:ext cx="4324350" cy="247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2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0"/>
            <a:ext cx="913871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194151"/>
            <a:ext cx="9101567" cy="55961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pt-PT" sz="24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temática: 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Organização do tempo de trabalho (regimes de flexibilidade)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  <a:p>
            <a:pPr algn="l"/>
            <a:endParaRPr lang="pt-PT" sz="1700" b="1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9810" y="4857750"/>
            <a:ext cx="7932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ligeiro decréscimo da </a:t>
            </a:r>
            <a:r>
              <a:rPr lang="pt-PT" sz="2200" dirty="0">
                <a:latin typeface="+mj-lt"/>
              </a:rPr>
              <a:t>previsão de regimes de flexibilidade nas CCT relativamente </a:t>
            </a:r>
            <a:r>
              <a:rPr lang="pt-PT" sz="2200" dirty="0" smtClean="0">
                <a:latin typeface="+mj-lt"/>
              </a:rPr>
              <a:t>ao ano anterior</a:t>
            </a:r>
            <a:endParaRPr lang="pt-PT" sz="2200" dirty="0">
              <a:latin typeface="+mj-lt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continua a ser largamente preponderante o </a:t>
            </a:r>
            <a:r>
              <a:rPr lang="pt-PT" sz="2200" dirty="0">
                <a:latin typeface="+mj-lt"/>
              </a:rPr>
              <a:t>regime de </a:t>
            </a:r>
            <a:r>
              <a:rPr lang="pt-PT" sz="2200" dirty="0" smtClean="0">
                <a:latin typeface="+mj-lt"/>
              </a:rPr>
              <a:t>adaptabilidade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alguma preponderância da instituição de regimes de flexibilidade nos AE</a:t>
            </a:r>
            <a:endParaRPr lang="pt-P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55" y="1693335"/>
            <a:ext cx="6224153" cy="284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0"/>
            <a:ext cx="913871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194151"/>
            <a:ext cx="9101567" cy="55961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pt-PT" sz="24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temática: Organização do tempo de trabalho (regimes de flexibilidade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)</a:t>
            </a:r>
          </a:p>
          <a:p>
            <a:pPr algn="l"/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	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						Adaptabilidade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  <a:p>
            <a:pPr algn="l"/>
            <a:endParaRPr lang="pt-PT" sz="1700" b="1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8244" y="4405663"/>
            <a:ext cx="76783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descida em termos (absolutos e percentuais) relativamente ao ano anterior</a:t>
            </a:r>
          </a:p>
          <a:p>
            <a:pPr marL="342900" indent="-34290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persiste </a:t>
            </a:r>
            <a:r>
              <a:rPr lang="pt-PT" sz="2200" dirty="0">
                <a:latin typeface="+mj-lt"/>
              </a:rPr>
              <a:t>tendência para alguma padronização de regimes (setores ou sujeitos outorgantes</a:t>
            </a:r>
            <a:r>
              <a:rPr lang="pt-PT" sz="2200" dirty="0" smtClean="0">
                <a:latin typeface="+mj-lt"/>
              </a:rPr>
              <a:t>), sem prejuízo de </a:t>
            </a:r>
            <a:r>
              <a:rPr lang="pt-PT" sz="2200" dirty="0">
                <a:latin typeface="+mj-lt"/>
              </a:rPr>
              <a:t>esforço de adaptação ao contexto </a:t>
            </a:r>
            <a:r>
              <a:rPr lang="pt-PT" sz="2200" dirty="0" smtClean="0">
                <a:latin typeface="+mj-lt"/>
              </a:rPr>
              <a:t>empresarial: tendência </a:t>
            </a:r>
            <a:r>
              <a:rPr lang="pt-PT" sz="2200" dirty="0">
                <a:latin typeface="+mj-lt"/>
              </a:rPr>
              <a:t>para a definição de regimes </a:t>
            </a:r>
            <a:r>
              <a:rPr lang="pt-PT" sz="2200" dirty="0" smtClean="0">
                <a:latin typeface="+mj-lt"/>
              </a:rPr>
              <a:t>próprios</a:t>
            </a:r>
            <a:endParaRPr lang="pt-PT" sz="2200" dirty="0">
              <a:latin typeface="+mj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703727"/>
            <a:ext cx="4607069" cy="252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0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-10391"/>
            <a:ext cx="913871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194151"/>
            <a:ext cx="9101567" cy="55961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pt-PT" sz="24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temática: Organização do tempo de trabalho (regimes de flexibilidade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)</a:t>
            </a:r>
          </a:p>
          <a:p>
            <a:pPr algn="l"/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	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						Banco de Horas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  <a:p>
            <a:pPr algn="l"/>
            <a:endParaRPr lang="pt-PT" sz="1700" b="1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9873" y="4894118"/>
            <a:ext cx="72258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as convenções apresentam desenhos muito variados;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algumas convenções dão abertura aos interesses dos trabalhadores na aplicação do regime</a:t>
            </a:r>
            <a:endParaRPr lang="pt-PT" sz="22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várias convenções admitem o recurso ao banco de horas grupal</a:t>
            </a:r>
            <a:endParaRPr lang="pt-PT" sz="2200" dirty="0">
              <a:latin typeface="+mj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1" y="1797627"/>
            <a:ext cx="5735782" cy="294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14" y="0"/>
            <a:ext cx="913871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194151"/>
            <a:ext cx="9101567" cy="55961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pt-PT" sz="24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temática: Organização do tempo de trabalho (regimes de flexibilidade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)</a:t>
            </a:r>
          </a:p>
          <a:p>
            <a:pPr algn="l"/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	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						Horários Concentrados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  <a:p>
            <a:pPr algn="l"/>
            <a:endParaRPr lang="pt-PT" sz="1700" b="1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21293" y="4866254"/>
            <a:ext cx="461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permanece bastante residual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disposições muito parcas</a:t>
            </a:r>
            <a:endParaRPr lang="pt-PT" sz="2200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93" y="1424155"/>
            <a:ext cx="4936707" cy="29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1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" y="0"/>
            <a:ext cx="913871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194151"/>
            <a:ext cx="9101567" cy="55961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pt-PT" sz="24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 smtClean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  <a:p>
            <a:pPr lvl="0" algn="just"/>
            <a:endParaRPr lang="pt-PT" sz="2000" strike="sngStrike" dirty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temática: Organização do tempo de trabalho (regimes de flexibilidade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)</a:t>
            </a:r>
          </a:p>
          <a:p>
            <a:pPr algn="l"/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	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						Tempos de prevenção ou disponibilidade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  <a:p>
            <a:pPr algn="l"/>
            <a:endParaRPr lang="pt-PT" sz="1700" b="1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46908" y="4655127"/>
            <a:ext cx="68891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em termos de incidência, oscilação diminuta em termos absolutos relativamente </a:t>
            </a:r>
            <a:r>
              <a:rPr lang="pt-PT" sz="2200" dirty="0">
                <a:latin typeface="+mj-lt"/>
              </a:rPr>
              <a:t>a </a:t>
            </a:r>
            <a:r>
              <a:rPr lang="pt-PT" sz="2200" dirty="0" smtClean="0">
                <a:latin typeface="+mj-lt"/>
              </a:rPr>
              <a:t>2017</a:t>
            </a:r>
            <a:endParaRPr lang="pt-PT" sz="22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continua a ser preponderante o nível empresarial</a:t>
            </a:r>
            <a:endParaRPr lang="pt-PT" sz="22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persiste uma grande variabilidade de soluções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relação especial com setores determinados</a:t>
            </a:r>
            <a:endParaRPr lang="pt-PT" sz="2200" dirty="0">
              <a:latin typeface="+mj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1703727"/>
            <a:ext cx="5195454" cy="281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9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" y="0"/>
            <a:ext cx="91445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205558"/>
            <a:ext cx="8113256" cy="51453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pt-PT" sz="2000" dirty="0">
              <a:latin typeface="Calibri" panose="020F0502020204030204" pitchFamily="34" charset="0"/>
            </a:endParaRPr>
          </a:p>
          <a:p>
            <a:pPr lvl="0" algn="just"/>
            <a:endParaRPr lang="pt-PT" sz="2000" dirty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205557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-43892" y="4433548"/>
            <a:ext cx="91878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conserva o perfil identificado nos Relatórios anteriores:</a:t>
            </a:r>
          </a:p>
          <a:p>
            <a:pPr algn="just"/>
            <a:r>
              <a:rPr lang="pt-PT" sz="2200" dirty="0">
                <a:latin typeface="+mj-lt"/>
              </a:rPr>
              <a:t>	</a:t>
            </a:r>
            <a:r>
              <a:rPr lang="pt-PT" sz="2200" dirty="0" smtClean="0">
                <a:latin typeface="+mj-lt"/>
              </a:rPr>
              <a:t> - matéria das mais </a:t>
            </a:r>
            <a:r>
              <a:rPr lang="pt-PT" sz="2200" dirty="0">
                <a:latin typeface="+mj-lt"/>
              </a:rPr>
              <a:t>frequentemente tratadas nas </a:t>
            </a:r>
            <a:r>
              <a:rPr lang="pt-PT" sz="2200" dirty="0" smtClean="0">
                <a:latin typeface="+mj-lt"/>
              </a:rPr>
              <a:t>CCT</a:t>
            </a:r>
          </a:p>
          <a:p>
            <a:pPr algn="just"/>
            <a:r>
              <a:rPr lang="pt-PT" sz="2200" dirty="0">
                <a:latin typeface="+mj-lt"/>
              </a:rPr>
              <a:t>	</a:t>
            </a:r>
            <a:r>
              <a:rPr lang="pt-PT" sz="2200" dirty="0" smtClean="0">
                <a:latin typeface="+mj-lt"/>
              </a:rPr>
              <a:t>- especial relevância dada à dimensão retributiva </a:t>
            </a:r>
            <a:r>
              <a:rPr lang="pt-PT" sz="2200" dirty="0">
                <a:latin typeface="+mj-lt"/>
              </a:rPr>
              <a:t>(</a:t>
            </a:r>
            <a:r>
              <a:rPr lang="pt-PT" sz="2200" dirty="0" smtClean="0">
                <a:latin typeface="+mj-lt"/>
              </a:rPr>
              <a:t>acréscimo remuneratório)</a:t>
            </a:r>
            <a:endParaRPr lang="pt-PT" sz="2200" dirty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em 2018 destaca-se a predominância de convenções que fixam acréscimos/ hora de valor igual ou superior aos previstos na versão original do CT/2009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 </a:t>
            </a:r>
            <a:r>
              <a:rPr lang="pt-PT" sz="1600" b="1" i="1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Análise </a:t>
            </a:r>
            <a:r>
              <a:rPr lang="pt-PT" sz="1600" b="1" i="1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temática: Organização do tempo de trabalho (regimes de flexibilidade)</a:t>
            </a:r>
          </a:p>
          <a:p>
            <a:pPr lvl="0" algn="l">
              <a:spcBef>
                <a:spcPts val="0"/>
              </a:spcBef>
            </a:pPr>
            <a:r>
              <a:rPr lang="pt-PT" sz="1600" b="1" i="1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				</a:t>
            </a:r>
            <a:r>
              <a:rPr lang="pt-PT" sz="1600" b="1" i="1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			T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rabalho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suplementar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66" y="1205558"/>
            <a:ext cx="6357071" cy="321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7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" y="0"/>
            <a:ext cx="9144500" cy="6858000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530774" y="1205557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 </a:t>
            </a:r>
            <a:r>
              <a:rPr lang="pt-PT" sz="1600" b="1" i="1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Análise </a:t>
            </a:r>
            <a:r>
              <a:rPr lang="pt-PT" sz="1600" b="1" i="1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temática: Organização do tempo de trabalho (regimes de flexibilidade)</a:t>
            </a:r>
          </a:p>
          <a:p>
            <a:pPr lvl="0" algn="l">
              <a:spcBef>
                <a:spcPts val="0"/>
              </a:spcBef>
            </a:pPr>
            <a:r>
              <a:rPr lang="pt-PT" sz="1600" b="1" i="1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				</a:t>
            </a:r>
            <a:r>
              <a:rPr lang="pt-PT" sz="1600" b="1" i="1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			Flexibilidade no interesse do trabalhador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09724" y="4677778"/>
            <a:ext cx="63621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instrumento mais comum de flexibilização do tempo de trabalho no interesse do trabalhador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cresceu ligeiramente o número </a:t>
            </a:r>
            <a:r>
              <a:rPr lang="pt-PT" sz="2200" dirty="0">
                <a:latin typeface="+mj-lt"/>
              </a:rPr>
              <a:t>de CCT </a:t>
            </a:r>
            <a:r>
              <a:rPr lang="pt-PT" sz="2200" dirty="0" smtClean="0">
                <a:latin typeface="+mj-lt"/>
              </a:rPr>
              <a:t>que admitem/regulam os </a:t>
            </a:r>
            <a:r>
              <a:rPr lang="pt-PT" sz="2200" dirty="0">
                <a:latin typeface="+mj-lt"/>
              </a:rPr>
              <a:t>horários </a:t>
            </a:r>
            <a:r>
              <a:rPr lang="pt-PT" sz="2200" dirty="0" smtClean="0">
                <a:latin typeface="+mj-lt"/>
              </a:rPr>
              <a:t>flexíveis</a:t>
            </a:r>
            <a:endParaRPr lang="pt-PT" sz="22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continuam a predominar os AE</a:t>
            </a:r>
            <a:endParaRPr lang="pt-PT" sz="2200" dirty="0">
              <a:latin typeface="+mj-lt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32" y="1932709"/>
            <a:ext cx="6357486" cy="231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3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pt-PT" sz="2400" dirty="0" smtClean="0">
                <a:solidFill>
                  <a:prstClr val="black"/>
                </a:solidFill>
              </a:rPr>
              <a:t>Inserindo-se numa série, este Relatório conserva os parâmetros de abordagem, as fontes e metodologia dos anteriores</a:t>
            </a:r>
          </a:p>
          <a:p>
            <a:pPr algn="just">
              <a:spcBef>
                <a:spcPts val="1200"/>
              </a:spcBef>
            </a:pPr>
            <a:endParaRPr lang="pt-PT" sz="2400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400" dirty="0" smtClean="0">
                <a:solidFill>
                  <a:prstClr val="black"/>
                </a:solidFill>
              </a:rPr>
              <a:t> </a:t>
            </a:r>
            <a:r>
              <a:rPr lang="pt-PT" sz="2400" u="sng" dirty="0" smtClean="0">
                <a:solidFill>
                  <a:prstClr val="black"/>
                </a:solidFill>
              </a:rPr>
              <a:t>pretende-se </a:t>
            </a:r>
            <a:r>
              <a:rPr lang="pt-PT" sz="2400" u="sng" dirty="0">
                <a:solidFill>
                  <a:prstClr val="black"/>
                </a:solidFill>
              </a:rPr>
              <a:t>assegurar um considerável nível de homogeneidade substancial e metodológica, sempre com abertura a aperfeiçoamentos</a:t>
            </a:r>
            <a:endParaRPr lang="pt-PT" sz="2400" dirty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pt-PT" sz="2400" dirty="0">
                <a:solidFill>
                  <a:prstClr val="black"/>
                </a:solidFill>
              </a:rPr>
              <a:t>	– consolidando os conteúdos dos Relatórios anteriores;</a:t>
            </a:r>
          </a:p>
          <a:p>
            <a:pPr marL="360363" algn="just">
              <a:spcBef>
                <a:spcPts val="1200"/>
              </a:spcBef>
            </a:pPr>
            <a:r>
              <a:rPr lang="pt-PT" sz="2400" dirty="0">
                <a:solidFill>
                  <a:prstClr val="black"/>
                </a:solidFill>
              </a:rPr>
              <a:t>	– incluindo novos conteúdos, alargando a análise a temas cujo significado o justifique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400" u="sng" dirty="0" smtClean="0">
                <a:solidFill>
                  <a:prstClr val="black"/>
                </a:solidFill>
              </a:rPr>
              <a:t>continua </a:t>
            </a:r>
            <a:r>
              <a:rPr lang="pt-PT" sz="2400" u="sng" dirty="0">
                <a:solidFill>
                  <a:prstClr val="black"/>
                </a:solidFill>
              </a:rPr>
              <a:t>a garantir-se uma abordagem estritamente objetiva</a:t>
            </a:r>
            <a:r>
              <a:rPr lang="pt-PT" sz="2400" dirty="0">
                <a:solidFill>
                  <a:prstClr val="black"/>
                </a:solidFill>
              </a:rPr>
              <a:t>,  sem expressar pontos de vista particulares ou enunciar tendência ou chaves de leitura</a:t>
            </a:r>
          </a:p>
          <a:p>
            <a:pPr algn="just">
              <a:spcBef>
                <a:spcPts val="1200"/>
              </a:spcBef>
            </a:pPr>
            <a:endParaRPr lang="pt-PT" sz="2400" dirty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pt-PT" sz="2400" dirty="0" smtClean="0">
              <a:solidFill>
                <a:prstClr val="black"/>
              </a:solidFill>
            </a:endParaRPr>
          </a:p>
          <a:p>
            <a:pPr lvl="1" algn="just"/>
            <a:endParaRPr lang="pt-PT" sz="3300" dirty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 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			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 </a:t>
            </a:r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    Estrutura e 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metodologia </a:t>
            </a:r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 </a:t>
            </a:r>
            <a:endParaRPr lang="en-US" sz="2200" i="1" dirty="0">
              <a:ln>
                <a:solidFill>
                  <a:srgbClr val="FFFF00"/>
                </a:solidFill>
              </a:ln>
              <a:solidFill>
                <a:prstClr val="white">
                  <a:lumMod val="95000"/>
                </a:prstClr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484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" y="-20782"/>
            <a:ext cx="9144500" cy="6858000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530774" y="1205557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 </a:t>
            </a:r>
            <a:r>
              <a:rPr lang="pt-PT" sz="1600" b="1" i="1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Análise </a:t>
            </a:r>
            <a:r>
              <a:rPr lang="pt-PT" sz="1600" b="1" i="1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temática: Organização do tempo de trabalho (regimes de flexibilidade)</a:t>
            </a:r>
          </a:p>
          <a:p>
            <a:pPr lvl="0" algn="l">
              <a:spcBef>
                <a:spcPts val="0"/>
              </a:spcBef>
            </a:pPr>
            <a:r>
              <a:rPr lang="pt-PT" sz="1600" b="1" i="1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				</a:t>
            </a:r>
            <a:r>
              <a:rPr lang="pt-PT" sz="1600" b="1" i="1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			Isenção de horário de trabalho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4743" y="4530892"/>
            <a:ext cx="87887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continua presente em parte significativa das convenções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maior relevância da vertente retributiva (subsídio de IHT)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as partes negociais </a:t>
            </a:r>
            <a:r>
              <a:rPr lang="pt-PT" sz="2200" dirty="0">
                <a:latin typeface="+mj-lt"/>
              </a:rPr>
              <a:t>exploram margens de regulação concedidas pelo </a:t>
            </a:r>
            <a:r>
              <a:rPr lang="pt-PT" sz="2200" dirty="0" smtClean="0">
                <a:latin typeface="+mj-lt"/>
              </a:rPr>
              <a:t>CT: </a:t>
            </a:r>
            <a:r>
              <a:rPr lang="pt-PT" sz="2200" dirty="0">
                <a:latin typeface="+mj-lt"/>
              </a:rPr>
              <a:t>retribuição, universo de aplicação, limites à duração do </a:t>
            </a:r>
            <a:r>
              <a:rPr lang="pt-PT" sz="2200" dirty="0" smtClean="0">
                <a:latin typeface="+mj-lt"/>
              </a:rPr>
              <a:t>trabalho</a:t>
            </a:r>
            <a:endParaRPr lang="pt-PT" sz="2200" dirty="0">
              <a:latin typeface="+mj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92" y="1808017"/>
            <a:ext cx="5773735" cy="257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6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" y="0"/>
            <a:ext cx="9144000" cy="6858000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 </a:t>
            </a:r>
            <a:r>
              <a:rPr lang="pt-PT" sz="17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Análise </a:t>
            </a:r>
            <a:r>
              <a:rPr lang="pt-PT" sz="1700" b="1" i="1" dirty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geral do conteúdo das </a:t>
            </a:r>
            <a:r>
              <a:rPr lang="pt-PT" sz="17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convenções -  Promoção das Qualificações dos		 				Trabalhadores </a:t>
            </a:r>
            <a:endParaRPr lang="pt-PT" sz="1700" b="1" i="1" dirty="0">
              <a:solidFill>
                <a:schemeClr val="bg1"/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137" y="3561348"/>
            <a:ext cx="79344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200" b="1" dirty="0" smtClean="0">
                <a:latin typeface="+mj-lt"/>
              </a:rPr>
              <a:t>Formação </a:t>
            </a:r>
            <a:r>
              <a:rPr lang="pt-PT" sz="2200" b="1" dirty="0">
                <a:latin typeface="+mj-lt"/>
              </a:rPr>
              <a:t>profissional </a:t>
            </a:r>
            <a:r>
              <a:rPr lang="pt-PT" sz="2200" b="1" dirty="0" smtClean="0">
                <a:latin typeface="+mj-lt"/>
              </a:rPr>
              <a:t>– </a:t>
            </a:r>
            <a:r>
              <a:rPr lang="pt-PT" sz="2200" dirty="0" smtClean="0">
                <a:latin typeface="+mj-lt"/>
              </a:rPr>
              <a:t>predominância em 1ªs  convenções e </a:t>
            </a:r>
            <a:r>
              <a:rPr lang="pt-PT" sz="2200" dirty="0">
                <a:latin typeface="+mj-lt"/>
              </a:rPr>
              <a:t>revisões globais </a:t>
            </a:r>
            <a:r>
              <a:rPr lang="pt-PT" sz="2200" dirty="0" smtClean="0">
                <a:latin typeface="+mj-lt"/>
              </a:rPr>
              <a:t>(5 </a:t>
            </a:r>
            <a:r>
              <a:rPr lang="pt-PT" sz="2200" dirty="0">
                <a:latin typeface="+mj-lt"/>
              </a:rPr>
              <a:t>revisões parciais</a:t>
            </a:r>
            <a:r>
              <a:rPr lang="pt-PT" sz="2200" dirty="0" smtClean="0">
                <a:latin typeface="+mj-lt"/>
              </a:rPr>
              <a:t>).  Recorte diferente da formação profissional inicial e continua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2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200" b="1" dirty="0" smtClean="0">
                <a:latin typeface="+mj-lt"/>
              </a:rPr>
              <a:t>Trabalhador </a:t>
            </a:r>
            <a:r>
              <a:rPr lang="pt-PT" sz="2200" b="1" dirty="0">
                <a:latin typeface="+mj-lt"/>
              </a:rPr>
              <a:t>estudante </a:t>
            </a:r>
            <a:r>
              <a:rPr lang="pt-PT" sz="2200" dirty="0">
                <a:latin typeface="+mj-lt"/>
              </a:rPr>
              <a:t>–</a:t>
            </a:r>
            <a:r>
              <a:rPr lang="pt-PT" sz="2200" b="1" dirty="0">
                <a:latin typeface="+mj-lt"/>
              </a:rPr>
              <a:t> </a:t>
            </a:r>
            <a:r>
              <a:rPr lang="pt-PT" sz="2200" dirty="0" smtClean="0">
                <a:latin typeface="+mj-lt"/>
              </a:rPr>
              <a:t> disciplina-se essencialmente flexibilidade na gestão dos tempos de trabalho,  licenças e  alguns apoios remuneratórios</a:t>
            </a:r>
            <a:endParaRPr lang="pt-PT" sz="22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53" y="1703726"/>
            <a:ext cx="6220326" cy="165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7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" y="0"/>
            <a:ext cx="913654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205559"/>
            <a:ext cx="8293748" cy="5232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400" dirty="0">
              <a:latin typeface="Calibri" panose="020F0502020204030204" pitchFamily="34" charset="0"/>
            </a:endParaRPr>
          </a:p>
          <a:p>
            <a:pPr lvl="0" algn="just"/>
            <a:endParaRPr lang="pt-PT" sz="2400" dirty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205556"/>
            <a:ext cx="8113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955343" y="5279752"/>
            <a:ext cx="618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PT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pt-PT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temática: qualificações dos trabalhadores – </a:t>
            </a:r>
            <a:r>
              <a:rPr lang="pt-PT" sz="1700" b="1" i="1" dirty="0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Promoção das Qualificações dos		 				Trabalhadores</a:t>
            </a:r>
          </a:p>
          <a:p>
            <a:pPr algn="l"/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773" y="4584032"/>
            <a:ext cx="7967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200" dirty="0">
                <a:latin typeface="+mj-lt"/>
              </a:rPr>
              <a:t>C</a:t>
            </a:r>
            <a:r>
              <a:rPr lang="pt-PT" sz="2200" dirty="0" smtClean="0">
                <a:latin typeface="+mj-lt"/>
              </a:rPr>
              <a:t>onteúdos de formação : formação em línguas; TIC; SST; outras associadas ao contexto de trabalho</a:t>
            </a:r>
          </a:p>
          <a:p>
            <a:endParaRPr lang="pt-PT" sz="22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Aumento da referência 35 H/ano e  a relevância da formação na progressão do trabalhador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4" y="1697323"/>
            <a:ext cx="6725652" cy="262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4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" y="-5241"/>
            <a:ext cx="9143997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340359"/>
            <a:ext cx="8113256" cy="9646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/>
            <a:endParaRPr lang="pt-PT" b="1" i="1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geral do conteúdo das convenções –Igualdade e não discriminação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38463" y="3920994"/>
            <a:ext cx="7571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Crescimento consistente nos últimos três anos, dos três tópicos</a:t>
            </a:r>
          </a:p>
          <a:p>
            <a:pPr lvl="0"/>
            <a:r>
              <a:rPr lang="pt-PT" sz="2200" dirty="0" smtClean="0">
                <a:solidFill>
                  <a:prstClr val="black"/>
                </a:solidFill>
                <a:latin typeface="+mj-lt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+mj-lt"/>
              </a:rPr>
              <a:t>igualdade </a:t>
            </a:r>
            <a:r>
              <a:rPr lang="pt-PT" sz="2200" dirty="0">
                <a:latin typeface="+mj-lt"/>
              </a:rPr>
              <a:t>de condições de trabalho em geral: conjunto de situações fundadas em condições específicas de certos grupos de trabalhadores – doença, deficiência, idade, acidente de </a:t>
            </a:r>
            <a:r>
              <a:rPr lang="pt-PT" sz="2200" dirty="0" smtClean="0">
                <a:latin typeface="+mj-lt"/>
              </a:rPr>
              <a:t>trabalho; </a:t>
            </a:r>
            <a:r>
              <a:rPr lang="pt-PT" sz="2200" dirty="0">
                <a:latin typeface="+mj-lt"/>
              </a:rPr>
              <a:t>e, por outro lado , medidas que promovam a  igualdade de </a:t>
            </a:r>
            <a:r>
              <a:rPr lang="pt-PT" sz="2200" dirty="0" smtClean="0">
                <a:latin typeface="+mj-lt"/>
              </a:rPr>
              <a:t>género</a:t>
            </a:r>
            <a:endParaRPr lang="pt-PT" sz="22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>
              <a:solidFill>
                <a:prstClr val="black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10" y="1461167"/>
            <a:ext cx="6669269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" y="-5241"/>
            <a:ext cx="9143997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340359"/>
            <a:ext cx="8113256" cy="9646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/>
            <a:endParaRPr lang="pt-PT" b="1" i="1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geral do conteúdo das convenções –Igualdade e não discriminação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5830" y="3716167"/>
            <a:ext cx="868314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</a:rPr>
              <a:t>Análise da  conciliação </a:t>
            </a:r>
            <a:r>
              <a:rPr lang="pt-PT" sz="2200" dirty="0">
                <a:solidFill>
                  <a:prstClr val="black"/>
                </a:solidFill>
              </a:rPr>
              <a:t>da vida familiar e </a:t>
            </a:r>
            <a:r>
              <a:rPr lang="pt-PT" sz="2200" dirty="0" smtClean="0">
                <a:solidFill>
                  <a:prstClr val="black"/>
                </a:solidFill>
              </a:rPr>
              <a:t>profissional, </a:t>
            </a:r>
            <a:r>
              <a:rPr lang="pt-PT" sz="2200" dirty="0">
                <a:solidFill>
                  <a:prstClr val="black"/>
                </a:solidFill>
              </a:rPr>
              <a:t>associado ao </a:t>
            </a:r>
            <a:r>
              <a:rPr lang="pt-PT" sz="2200" dirty="0" smtClean="0">
                <a:solidFill>
                  <a:prstClr val="black"/>
                </a:solidFill>
              </a:rPr>
              <a:t>binómio </a:t>
            </a:r>
            <a:r>
              <a:rPr lang="pt-PT" sz="2200" dirty="0">
                <a:solidFill>
                  <a:prstClr val="black"/>
                </a:solidFill>
              </a:rPr>
              <a:t>tempo de trabalho </a:t>
            </a:r>
            <a:r>
              <a:rPr lang="pt-PT" sz="2200" dirty="0" smtClean="0"/>
              <a:t>/</a:t>
            </a:r>
            <a:r>
              <a:rPr lang="pt-PT" sz="2200" dirty="0"/>
              <a:t>tempo de não </a:t>
            </a:r>
            <a:r>
              <a:rPr lang="pt-PT" sz="2200" dirty="0" smtClean="0"/>
              <a:t>trabalho (incluindo a tutela  da </a:t>
            </a:r>
            <a:r>
              <a:rPr lang="pt-PT" sz="2200" dirty="0" err="1" smtClean="0"/>
              <a:t>parentalidade</a:t>
            </a:r>
            <a:r>
              <a:rPr lang="pt-PT" sz="2200" dirty="0" smtClean="0"/>
              <a:t> e de outras dimensões  da vida familiar)</a:t>
            </a:r>
            <a:endParaRPr lang="pt-PT" sz="2200" dirty="0">
              <a:solidFill>
                <a:prstClr val="black"/>
              </a:solidFill>
            </a:endParaRPr>
          </a:p>
          <a:p>
            <a:pPr lvl="0"/>
            <a:endParaRPr lang="pt-PT" sz="2200" dirty="0" smtClean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</a:rPr>
              <a:t> Referência, cada vez mais frequente, à possibilidade de  ajustamento do tempo de trabalho em função de situações pessoais dos trabalhadores: </a:t>
            </a:r>
            <a:r>
              <a:rPr lang="pt-PT" sz="2200" dirty="0" err="1" smtClean="0">
                <a:solidFill>
                  <a:prstClr val="black"/>
                </a:solidFill>
              </a:rPr>
              <a:t>parentalidade</a:t>
            </a:r>
            <a:r>
              <a:rPr lang="pt-PT" sz="2200" dirty="0" smtClean="0">
                <a:solidFill>
                  <a:prstClr val="black"/>
                </a:solidFill>
              </a:rPr>
              <a:t>;  apoio a membros da família</a:t>
            </a:r>
          </a:p>
          <a:p>
            <a:pPr lvl="0"/>
            <a:endParaRPr lang="pt-PT" sz="22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</a:rPr>
              <a:t>Considerou-se </a:t>
            </a:r>
            <a:r>
              <a:rPr lang="pt-PT" sz="2200" dirty="0">
                <a:solidFill>
                  <a:prstClr val="black"/>
                </a:solidFill>
              </a:rPr>
              <a:t>o trabalho a tempo parcial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1518011"/>
            <a:ext cx="6435641" cy="190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7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" y="-5241"/>
            <a:ext cx="9143997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340359"/>
            <a:ext cx="8113256" cy="9646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/>
            <a:endParaRPr lang="pt-PT" b="1" i="1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geral do conteúdo das convenções 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–TIC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38463" y="3920994"/>
            <a:ext cx="7571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PT" sz="2000" dirty="0" smtClean="0">
              <a:solidFill>
                <a:prstClr val="black"/>
              </a:solidFill>
            </a:endParaRPr>
          </a:p>
          <a:p>
            <a:pPr lvl="0"/>
            <a:r>
              <a:rPr lang="pt-PT" sz="2200" dirty="0" smtClean="0">
                <a:solidFill>
                  <a:prstClr val="black"/>
                </a:solidFill>
                <a:latin typeface="+mj-lt"/>
              </a:rPr>
              <a:t>Tendência geral de crescimento destes temas, sobretudo ao nível de 1ºas convenções e revisões globais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>
              <a:solidFill>
                <a:prstClr val="black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966814"/>
              </p:ext>
            </p:extLst>
          </p:nvPr>
        </p:nvGraphicFramePr>
        <p:xfrm>
          <a:off x="1765300" y="1703728"/>
          <a:ext cx="5613400" cy="2048466"/>
        </p:xfrm>
        <a:graphic>
          <a:graphicData uri="http://schemas.openxmlformats.org/drawingml/2006/table">
            <a:tbl>
              <a:tblPr/>
              <a:tblGrid>
                <a:gridCol w="2283417">
                  <a:extLst>
                    <a:ext uri="{9D8B030D-6E8A-4147-A177-3AD203B41FA5}">
                      <a16:colId xmlns:a16="http://schemas.microsoft.com/office/drawing/2014/main" val="639560656"/>
                    </a:ext>
                  </a:extLst>
                </a:gridCol>
                <a:gridCol w="608911">
                  <a:extLst>
                    <a:ext uri="{9D8B030D-6E8A-4147-A177-3AD203B41FA5}">
                      <a16:colId xmlns:a16="http://schemas.microsoft.com/office/drawing/2014/main" val="3471323519"/>
                    </a:ext>
                  </a:extLst>
                </a:gridCol>
                <a:gridCol w="608911">
                  <a:extLst>
                    <a:ext uri="{9D8B030D-6E8A-4147-A177-3AD203B41FA5}">
                      <a16:colId xmlns:a16="http://schemas.microsoft.com/office/drawing/2014/main" val="2917237186"/>
                    </a:ext>
                  </a:extLst>
                </a:gridCol>
                <a:gridCol w="608911">
                  <a:extLst>
                    <a:ext uri="{9D8B030D-6E8A-4147-A177-3AD203B41FA5}">
                      <a16:colId xmlns:a16="http://schemas.microsoft.com/office/drawing/2014/main" val="2621791595"/>
                    </a:ext>
                  </a:extLst>
                </a:gridCol>
                <a:gridCol w="827739">
                  <a:extLst>
                    <a:ext uri="{9D8B030D-6E8A-4147-A177-3AD203B41FA5}">
                      <a16:colId xmlns:a16="http://schemas.microsoft.com/office/drawing/2014/main" val="1571883498"/>
                    </a:ext>
                  </a:extLst>
                </a:gridCol>
                <a:gridCol w="66600">
                  <a:extLst>
                    <a:ext uri="{9D8B030D-6E8A-4147-A177-3AD203B41FA5}">
                      <a16:colId xmlns:a16="http://schemas.microsoft.com/office/drawing/2014/main" val="1126661351"/>
                    </a:ext>
                  </a:extLst>
                </a:gridCol>
                <a:gridCol w="608911">
                  <a:extLst>
                    <a:ext uri="{9D8B030D-6E8A-4147-A177-3AD203B41FA5}">
                      <a16:colId xmlns:a16="http://schemas.microsoft.com/office/drawing/2014/main" val="3330341848"/>
                    </a:ext>
                  </a:extLst>
                </a:gridCol>
              </a:tblGrid>
              <a:tr h="30850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 - 2018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4202"/>
                  </a:ext>
                </a:extLst>
              </a:tr>
              <a:tr h="2468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Convenções publicadas: 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1296"/>
                  </a:ext>
                </a:extLst>
              </a:tr>
              <a:tr h="246803">
                <a:tc>
                  <a:txBody>
                    <a:bodyPr/>
                    <a:lstStyle/>
                    <a:p>
                      <a:pPr algn="l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52672"/>
                  </a:ext>
                </a:extLst>
              </a:tr>
              <a:tr h="24680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 convenção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758101"/>
                  </a:ext>
                </a:extLst>
              </a:tr>
              <a:tr h="24680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Revisão Parcial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708996"/>
                  </a:ext>
                </a:extLst>
              </a:tr>
              <a:tr h="24680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Revisão Global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65998"/>
                  </a:ext>
                </a:extLst>
              </a:tr>
              <a:tr h="25914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870328"/>
                  </a:ext>
                </a:extLst>
              </a:tr>
              <a:tr h="246803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Fonte(s): CRL / BTE online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43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2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035"/>
            <a:ext cx="9296043" cy="697203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340359"/>
            <a:ext cx="8113256" cy="9646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/>
            <a:endParaRPr lang="pt-PT" b="1" i="1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4"/>
            <a:ext cx="9148044" cy="141795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1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  </a:t>
            </a:r>
            <a:r>
              <a:rPr lang="pt-PT" sz="18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geral do conteúdo das convenções </a:t>
            </a:r>
            <a:r>
              <a:rPr lang="pt-PT" sz="18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–TIC</a:t>
            </a:r>
            <a:endParaRPr lang="pt-PT" sz="18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08689" y="4288221"/>
            <a:ext cx="73009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2000" dirty="0" smtClean="0">
                <a:solidFill>
                  <a:prstClr val="black"/>
                </a:solidFill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Forte relação com a disciplina dos direitos  de personalidade: proteção da vida privada ( nas comunicações  eletrónicas; nos processos individuais dos trabalhadores) alargamento da proteção de dados de terceiros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duas situações de direito à desconexão do trabalhador</a:t>
            </a:r>
            <a:endParaRPr lang="pt-PT" sz="2200" dirty="0">
              <a:solidFill>
                <a:prstClr val="black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>
              <a:solidFill>
                <a:prstClr val="black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333432"/>
              </p:ext>
            </p:extLst>
          </p:nvPr>
        </p:nvGraphicFramePr>
        <p:xfrm>
          <a:off x="1780702" y="1715919"/>
          <a:ext cx="5613400" cy="2589911"/>
        </p:xfrm>
        <a:graphic>
          <a:graphicData uri="http://schemas.openxmlformats.org/drawingml/2006/table">
            <a:tbl>
              <a:tblPr/>
              <a:tblGrid>
                <a:gridCol w="2438838">
                  <a:extLst>
                    <a:ext uri="{9D8B030D-6E8A-4147-A177-3AD203B41FA5}">
                      <a16:colId xmlns:a16="http://schemas.microsoft.com/office/drawing/2014/main" val="2211639150"/>
                    </a:ext>
                  </a:extLst>
                </a:gridCol>
                <a:gridCol w="453490">
                  <a:extLst>
                    <a:ext uri="{9D8B030D-6E8A-4147-A177-3AD203B41FA5}">
                      <a16:colId xmlns:a16="http://schemas.microsoft.com/office/drawing/2014/main" val="164941111"/>
                    </a:ext>
                  </a:extLst>
                </a:gridCol>
                <a:gridCol w="608911">
                  <a:extLst>
                    <a:ext uri="{9D8B030D-6E8A-4147-A177-3AD203B41FA5}">
                      <a16:colId xmlns:a16="http://schemas.microsoft.com/office/drawing/2014/main" val="3150970426"/>
                    </a:ext>
                  </a:extLst>
                </a:gridCol>
                <a:gridCol w="608911">
                  <a:extLst>
                    <a:ext uri="{9D8B030D-6E8A-4147-A177-3AD203B41FA5}">
                      <a16:colId xmlns:a16="http://schemas.microsoft.com/office/drawing/2014/main" val="3272714583"/>
                    </a:ext>
                  </a:extLst>
                </a:gridCol>
                <a:gridCol w="827739">
                  <a:extLst>
                    <a:ext uri="{9D8B030D-6E8A-4147-A177-3AD203B41FA5}">
                      <a16:colId xmlns:a16="http://schemas.microsoft.com/office/drawing/2014/main" val="1127686524"/>
                    </a:ext>
                  </a:extLst>
                </a:gridCol>
                <a:gridCol w="66600">
                  <a:extLst>
                    <a:ext uri="{9D8B030D-6E8A-4147-A177-3AD203B41FA5}">
                      <a16:colId xmlns:a16="http://schemas.microsoft.com/office/drawing/2014/main" val="335037488"/>
                    </a:ext>
                  </a:extLst>
                </a:gridCol>
                <a:gridCol w="608911">
                  <a:extLst>
                    <a:ext uri="{9D8B030D-6E8A-4147-A177-3AD203B41FA5}">
                      <a16:colId xmlns:a16="http://schemas.microsoft.com/office/drawing/2014/main" val="1428167176"/>
                    </a:ext>
                  </a:extLst>
                </a:gridCol>
              </a:tblGrid>
              <a:tr h="47828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 - 2018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86274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Convenções publicadas: 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7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Teletrabalho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472">
                <a:tc vMerge="1">
                  <a:txBody>
                    <a:bodyPr/>
                    <a:lstStyle/>
                    <a:p>
                      <a:pPr algn="l" fontAlgn="ctr"/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P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P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P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13339"/>
                  </a:ext>
                </a:extLst>
              </a:tr>
              <a:tr h="266472">
                <a:tc v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85169"/>
                  </a:ext>
                </a:extLst>
              </a:tr>
              <a:tr h="26647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Meios de comunicação eletrónica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83617"/>
                  </a:ext>
                </a:extLst>
              </a:tr>
              <a:tr h="26647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Meios de vigilância eletrónica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876864"/>
                  </a:ext>
                </a:extLst>
              </a:tr>
              <a:tr h="26647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Processo Individual dos Trabalhadores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966003"/>
                  </a:ext>
                </a:extLst>
              </a:tr>
              <a:tr h="266472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Fonte(s): CRL / BTE online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8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7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" y="-192232"/>
            <a:ext cx="9144500" cy="6858000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530774" y="1205557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l">
              <a:spcBef>
                <a:spcPts val="0"/>
              </a:spcBef>
            </a:pPr>
            <a:r>
              <a:rPr lang="pt-PT" sz="2200" b="1" i="1" dirty="0" smtClean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		    </a:t>
            </a:r>
            <a:r>
              <a:rPr lang="pt-PT" sz="16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Análise </a:t>
            </a:r>
            <a:r>
              <a:rPr lang="pt-PT" sz="16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temática: </a:t>
            </a:r>
            <a:r>
              <a:rPr lang="pt-PT" sz="16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Avaliação de desempenho</a:t>
            </a:r>
            <a:endParaRPr lang="pt-PT" sz="1600" b="1" i="1" dirty="0">
              <a:solidFill>
                <a:prstClr val="white">
                  <a:lumMod val="95000"/>
                </a:prstClr>
              </a:solidFill>
              <a:cs typeface="Helvetic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7706" y="4281054"/>
            <a:ext cx="8609989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Crescente </a:t>
            </a:r>
            <a:r>
              <a:rPr lang="pt-PT" sz="2200" dirty="0">
                <a:solidFill>
                  <a:prstClr val="black"/>
                </a:solidFill>
                <a:latin typeface="+mj-lt"/>
              </a:rPr>
              <a:t>importância da regulação da avaliação de </a:t>
            </a: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desempenho;</a:t>
            </a:r>
            <a:endParaRPr lang="pt-PT" sz="2200" i="1" dirty="0">
              <a:solidFill>
                <a:prstClr val="black"/>
              </a:solidFill>
              <a:latin typeface="+mj-lt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Predominância </a:t>
            </a:r>
            <a:r>
              <a:rPr lang="pt-PT" sz="2200" dirty="0">
                <a:solidFill>
                  <a:prstClr val="black"/>
                </a:solidFill>
                <a:latin typeface="+mj-lt"/>
              </a:rPr>
              <a:t>da contratação </a:t>
            </a: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empresarial</a:t>
            </a:r>
            <a:endParaRPr lang="pt-PT" sz="2200" dirty="0">
              <a:solidFill>
                <a:prstClr val="black"/>
              </a:solidFill>
              <a:latin typeface="+mj-lt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Grande </a:t>
            </a:r>
            <a:r>
              <a:rPr lang="pt-PT" sz="2200" dirty="0">
                <a:solidFill>
                  <a:prstClr val="black"/>
                </a:solidFill>
                <a:latin typeface="+mj-lt"/>
              </a:rPr>
              <a:t>diversidade de modelos (da mera previsão do regime à disciplina minuciosa</a:t>
            </a: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)</a:t>
            </a:r>
            <a:endParaRPr lang="pt-PT" sz="2200" dirty="0">
              <a:solidFill>
                <a:prstClr val="black"/>
              </a:solidFill>
              <a:latin typeface="+mj-lt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Frequente </a:t>
            </a:r>
            <a:r>
              <a:rPr lang="pt-PT" sz="2200" dirty="0">
                <a:solidFill>
                  <a:prstClr val="black"/>
                </a:solidFill>
                <a:latin typeface="+mj-lt"/>
              </a:rPr>
              <a:t>associação com as regras sobre </a:t>
            </a: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promoções/progressões;</a:t>
            </a:r>
            <a:endParaRPr lang="pt-PT" sz="2200" i="1" dirty="0">
              <a:solidFill>
                <a:prstClr val="black"/>
              </a:solidFill>
              <a:latin typeface="+mj-lt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  <a:latin typeface="+mj-lt"/>
              </a:rPr>
              <a:t>Lógica </a:t>
            </a:r>
            <a:r>
              <a:rPr lang="pt-PT" sz="2200" dirty="0" err="1" smtClean="0">
                <a:solidFill>
                  <a:prstClr val="black"/>
                </a:solidFill>
                <a:latin typeface="+mj-lt"/>
              </a:rPr>
              <a:t>garantística</a:t>
            </a:r>
            <a:endParaRPr lang="pt-PT" sz="2200" i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19" y="1630337"/>
            <a:ext cx="6151418" cy="22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1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" y="1106"/>
            <a:ext cx="9143997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340359"/>
            <a:ext cx="7939458" cy="4823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/>
            <a:endParaRPr lang="pt-PT" b="1" i="1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165"/>
            <a:ext cx="9148044" cy="914298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temática: Atividade sindical na empresa </a:t>
            </a:r>
            <a:endParaRPr lang="pt-PT" sz="12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73152" y="3816789"/>
            <a:ext cx="9151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</a:rPr>
              <a:t>T</a:t>
            </a:r>
            <a:r>
              <a:rPr lang="pt-PT" sz="2000" dirty="0" smtClean="0">
                <a:solidFill>
                  <a:prstClr val="black"/>
                </a:solidFill>
                <a:latin typeface="+mj-lt"/>
              </a:rPr>
              <a:t>ema muito frequente nas convenções coletivas, que procedem à </a:t>
            </a:r>
            <a:r>
              <a:rPr lang="pt-PT" sz="2000" dirty="0">
                <a:solidFill>
                  <a:prstClr val="black"/>
                </a:solidFill>
                <a:latin typeface="+mj-lt"/>
              </a:rPr>
              <a:t>densificação do regime  </a:t>
            </a:r>
            <a:r>
              <a:rPr lang="pt-PT" sz="2000" dirty="0" smtClean="0">
                <a:solidFill>
                  <a:prstClr val="black"/>
                </a:solidFill>
                <a:latin typeface="+mj-lt"/>
              </a:rPr>
              <a:t>legal </a:t>
            </a:r>
            <a:r>
              <a:rPr lang="pt-PT" sz="2000" dirty="0">
                <a:solidFill>
                  <a:prstClr val="black"/>
                </a:solidFill>
                <a:latin typeface="+mj-lt"/>
              </a:rPr>
              <a:t>em vários </a:t>
            </a:r>
            <a:r>
              <a:rPr lang="pt-PT" sz="2000" dirty="0" smtClean="0">
                <a:solidFill>
                  <a:prstClr val="black"/>
                </a:solidFill>
                <a:latin typeface="+mj-lt"/>
              </a:rPr>
              <a:t>domínios ligados à atividade sindical na empresa</a:t>
            </a:r>
          </a:p>
          <a:p>
            <a:pPr lvl="0" algn="just"/>
            <a:endParaRPr lang="pt-PT" sz="2000" dirty="0" smtClean="0">
              <a:solidFill>
                <a:prstClr val="black"/>
              </a:solidFill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</a:rPr>
              <a:t>A fisionomia dos regimes não se altera substancialmente da identificada nos Relatórios anteriores</a:t>
            </a:r>
          </a:p>
          <a:p>
            <a:pPr lvl="0" algn="just"/>
            <a:endParaRPr lang="pt-PT" sz="2000" dirty="0" smtClean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</a:rPr>
              <a:t>Em 2018, ganha alguma relevância a regulação do direito de informação e consulta das associações sindicais</a:t>
            </a:r>
            <a:endParaRPr lang="pt-PT" sz="20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7" y="1252348"/>
            <a:ext cx="8241292" cy="256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9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1" y="0"/>
            <a:ext cx="913654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8759" y="1205557"/>
            <a:ext cx="8653109" cy="54454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200" strike="sngStrike" dirty="0" smtClean="0"/>
          </a:p>
        </p:txBody>
      </p:sp>
      <p:sp>
        <p:nvSpPr>
          <p:cNvPr id="5" name="Rectângulo 4"/>
          <p:cNvSpPr/>
          <p:nvPr/>
        </p:nvSpPr>
        <p:spPr>
          <a:xfrm>
            <a:off x="530774" y="1205556"/>
            <a:ext cx="8113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955343" y="5279752"/>
            <a:ext cx="6182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PT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pt-PT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255" y="4946073"/>
            <a:ext cx="87756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latin typeface="+mj-lt"/>
              </a:rPr>
              <a:t>Clara predominância do complemento ´do subsídio de doença</a:t>
            </a:r>
            <a:r>
              <a:rPr lang="pt-PT" dirty="0">
                <a:latin typeface="+mj-lt"/>
              </a:rPr>
              <a:t>, </a:t>
            </a:r>
            <a:r>
              <a:rPr lang="pt-PT" dirty="0" smtClean="0">
                <a:latin typeface="+mj-lt"/>
              </a:rPr>
              <a:t>seguido </a:t>
            </a:r>
            <a:r>
              <a:rPr lang="pt-PT" dirty="0">
                <a:latin typeface="+mj-lt"/>
              </a:rPr>
              <a:t>de cobertura por seguros de </a:t>
            </a:r>
            <a:r>
              <a:rPr lang="pt-PT" dirty="0" smtClean="0">
                <a:latin typeface="+mj-lt"/>
              </a:rPr>
              <a:t>saúde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latin typeface="+mj-lt"/>
              </a:rPr>
              <a:t>Os regimes de complementação de reforma tendem a centrar-se em setores específicos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latin typeface="+mj-lt"/>
              </a:rPr>
              <a:t>Na área dos apoios familiares ou pessoais continuam a destacar-se os apoios aos filhos e á frequência escolar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   </a:t>
            </a:r>
            <a:r>
              <a:rPr lang="pt-PT" sz="17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  </a:t>
            </a:r>
            <a:r>
              <a:rPr lang="pt-PT" sz="17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Análise temática:  benefícios sociais e regimes complementares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27" y="1728776"/>
            <a:ext cx="6272646" cy="308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6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pt-PT" sz="2200" b="1" dirty="0">
                <a:solidFill>
                  <a:prstClr val="black"/>
                </a:solidFill>
              </a:rPr>
              <a:t>Objeto</a:t>
            </a:r>
            <a:r>
              <a:rPr lang="pt-PT" sz="2200" dirty="0">
                <a:solidFill>
                  <a:prstClr val="black"/>
                </a:solidFill>
              </a:rPr>
              <a:t> – </a:t>
            </a:r>
            <a:r>
              <a:rPr lang="pt-PT" sz="2200" dirty="0" smtClean="0">
                <a:solidFill>
                  <a:prstClr val="black"/>
                </a:solidFill>
              </a:rPr>
              <a:t>os Instrumentos de Regulamentação Coletiva de Trabalho (IRCT) publicados em 2018</a:t>
            </a:r>
          </a:p>
          <a:p>
            <a:pPr algn="just">
              <a:spcBef>
                <a:spcPts val="600"/>
              </a:spcBef>
            </a:pPr>
            <a:endParaRPr lang="pt-PT" sz="2200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</a:rPr>
              <a:t>compreende IRCT negociais e não negociais</a:t>
            </a:r>
          </a:p>
          <a:p>
            <a:pPr algn="just">
              <a:spcBef>
                <a:spcPts val="600"/>
              </a:spcBef>
            </a:pPr>
            <a:endParaRPr lang="pt-PT" sz="2200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</a:rPr>
              <a:t>é dispensada maior atenção aos conteúdos dos IRCT convencionais</a:t>
            </a:r>
          </a:p>
          <a:p>
            <a:pPr algn="just">
              <a:spcBef>
                <a:spcPts val="600"/>
              </a:spcBef>
            </a:pPr>
            <a:endParaRPr lang="pt-PT" sz="2200" dirty="0" smtClean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pt-PT" sz="2200" b="1" dirty="0" smtClean="0">
                <a:solidFill>
                  <a:prstClr val="black"/>
                </a:solidFill>
              </a:rPr>
              <a:t>Caráter </a:t>
            </a:r>
            <a:r>
              <a:rPr lang="pt-PT" sz="2200" b="1" dirty="0">
                <a:solidFill>
                  <a:prstClr val="black"/>
                </a:solidFill>
              </a:rPr>
              <a:t>complementar: </a:t>
            </a:r>
            <a:r>
              <a:rPr lang="pt-PT" sz="2200" dirty="0">
                <a:solidFill>
                  <a:prstClr val="black"/>
                </a:solidFill>
              </a:rPr>
              <a:t>trata-se de um trabalho original,  beneficia  da recolha e tratamento de dados constantes de outros estudos (DGERT, GEP, DGAEP, </a:t>
            </a:r>
            <a:r>
              <a:rPr lang="pt-PT" sz="2200" dirty="0" smtClean="0">
                <a:solidFill>
                  <a:prstClr val="black"/>
                </a:solidFill>
              </a:rPr>
              <a:t>CITE, </a:t>
            </a:r>
            <a:r>
              <a:rPr lang="pt-PT" sz="2200" dirty="0" smtClean="0"/>
              <a:t>INE)</a:t>
            </a:r>
            <a:endParaRPr lang="pt-PT" sz="2200" dirty="0"/>
          </a:p>
          <a:p>
            <a:pPr lvl="1" algn="just"/>
            <a:endParaRPr lang="pt-PT" sz="2800" dirty="0">
              <a:solidFill>
                <a:prstClr val="black"/>
              </a:solidFill>
            </a:endParaRPr>
          </a:p>
          <a:p>
            <a:pPr lvl="1" algn="just"/>
            <a:endParaRPr lang="pt-PT" sz="3300" dirty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 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			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 </a:t>
            </a:r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    Estrutura e </a:t>
            </a:r>
            <a:r>
              <a:rPr lang="pt-PT" sz="22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metodologia </a:t>
            </a:r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 </a:t>
            </a:r>
            <a:endParaRPr lang="en-US" sz="2200" i="1" dirty="0">
              <a:ln>
                <a:solidFill>
                  <a:srgbClr val="FFFF00"/>
                </a:solidFill>
              </a:ln>
              <a:solidFill>
                <a:prstClr val="white">
                  <a:lumMod val="95000"/>
                </a:prstClr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036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8" y="-2254"/>
            <a:ext cx="9147537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3081" y="1398217"/>
            <a:ext cx="8220949" cy="5232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400" dirty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625642" y="3862138"/>
            <a:ext cx="80183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prstClr val="black"/>
                </a:solidFill>
                <a:latin typeface="+mj-lt"/>
              </a:rPr>
              <a:t>Aumento de 32,3% nos ACEP celebrados, face a 2017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prstClr val="black"/>
                </a:solidFill>
                <a:latin typeface="+mj-lt"/>
              </a:rPr>
              <a:t>75,1% </a:t>
            </a:r>
            <a:r>
              <a:rPr lang="pt-PT" sz="2000" dirty="0">
                <a:solidFill>
                  <a:prstClr val="black"/>
                </a:solidFill>
                <a:latin typeface="+mj-lt"/>
              </a:rPr>
              <a:t>dos </a:t>
            </a:r>
            <a:r>
              <a:rPr lang="pt-PT" sz="2000" dirty="0" smtClean="0">
                <a:solidFill>
                  <a:prstClr val="black"/>
                </a:solidFill>
                <a:latin typeface="+mj-lt"/>
              </a:rPr>
              <a:t>ACEP </a:t>
            </a:r>
            <a:r>
              <a:rPr lang="pt-PT" sz="2000" dirty="0">
                <a:solidFill>
                  <a:prstClr val="black"/>
                </a:solidFill>
                <a:latin typeface="+mj-lt"/>
              </a:rPr>
              <a:t>são revisões de acordos </a:t>
            </a:r>
            <a:r>
              <a:rPr lang="pt-PT" sz="2000" dirty="0" smtClean="0">
                <a:solidFill>
                  <a:prstClr val="black"/>
                </a:solidFill>
                <a:latin typeface="+mj-lt"/>
              </a:rPr>
              <a:t>existentes </a:t>
            </a:r>
            <a:endParaRPr lang="pt-PT" sz="2000" dirty="0">
              <a:solidFill>
                <a:prstClr val="black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prstClr val="black"/>
                </a:solidFill>
                <a:latin typeface="+mj-lt"/>
              </a:rPr>
              <a:t>Toda a contratação ocorreu a nível local (</a:t>
            </a:r>
            <a:r>
              <a:rPr lang="pt-PT" sz="2000" dirty="0">
                <a:latin typeface="+mj-lt"/>
                <a:ea typeface="Calibri"/>
                <a:cs typeface="Times New Roman"/>
              </a:rPr>
              <a:t>168 em autarquias, 8 em serviços municipalizados e 1 em associação de </a:t>
            </a:r>
            <a:r>
              <a:rPr lang="pt-PT" sz="2000" dirty="0" smtClean="0">
                <a:latin typeface="+mj-lt"/>
                <a:ea typeface="Calibri"/>
                <a:cs typeface="Times New Roman"/>
              </a:rPr>
              <a:t>municípios)</a:t>
            </a:r>
            <a:r>
              <a:rPr lang="pt-PT" sz="2000" dirty="0" smtClean="0">
                <a:solidFill>
                  <a:prstClr val="black"/>
                </a:solidFill>
                <a:latin typeface="+mj-lt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prstClr val="black"/>
                </a:solidFill>
                <a:latin typeface="+mj-lt"/>
              </a:rPr>
              <a:t>Foi celebrado 1 acordo de adesão</a:t>
            </a:r>
            <a:endParaRPr lang="pt-PT" sz="2000" dirty="0">
              <a:solidFill>
                <a:prstClr val="black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 smtClean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		   </a:t>
            </a:r>
            <a:r>
              <a:rPr lang="pt-PT" sz="1700" b="1" i="1" dirty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  </a:t>
            </a:r>
            <a:r>
              <a:rPr lang="pt-PT" sz="1700" b="1" i="1" dirty="0">
                <a:solidFill>
                  <a:prstClr val="white">
                    <a:lumMod val="95000"/>
                  </a:prstClr>
                </a:solidFill>
                <a:cs typeface="Helvetica"/>
              </a:rPr>
              <a:t>A contratação coletiva na Administração </a:t>
            </a:r>
            <a:r>
              <a:rPr lang="pt-PT" sz="17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Pública </a:t>
            </a:r>
            <a:endParaRPr lang="pt-PT" sz="1700" b="1" i="1" dirty="0">
              <a:solidFill>
                <a:prstClr val="white">
                  <a:lumMod val="95000"/>
                </a:prstClr>
              </a:solidFill>
              <a:cs typeface="Helvetica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659828"/>
            <a:ext cx="7610475" cy="198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3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430" y="-163902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400" dirty="0" smtClean="0">
              <a:solidFill>
                <a:prstClr val="black"/>
              </a:solidFill>
            </a:endParaRPr>
          </a:p>
          <a:p>
            <a:pPr algn="just"/>
            <a:r>
              <a:rPr lang="pt-PT" sz="2400" dirty="0" smtClean="0">
                <a:solidFill>
                  <a:prstClr val="black"/>
                </a:solidFill>
              </a:rPr>
              <a:t>Agradecemos a presença de todos e esperamos que possam dar atenção ao presente Relatório, contribuir para a sua divulgação e fazer chegar ao CRL as vossas críticas e sugestões de aperfeiçoamento, com vista aos exercícios futuros </a:t>
            </a:r>
          </a:p>
          <a:p>
            <a:pPr algn="just"/>
            <a:endParaRPr lang="pt-PT" sz="2400" dirty="0" smtClean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r>
              <a:rPr lang="pt-PT" sz="2400" b="1" dirty="0" smtClean="0">
                <a:solidFill>
                  <a:prstClr val="black"/>
                </a:solidFill>
              </a:rPr>
              <a:t>Antonio Nunes de Carvalho </a:t>
            </a:r>
            <a:r>
              <a:rPr lang="pt-PT" sz="2400" dirty="0" smtClean="0">
                <a:solidFill>
                  <a:prstClr val="black"/>
                </a:solidFill>
              </a:rPr>
              <a:t>e </a:t>
            </a:r>
            <a:r>
              <a:rPr lang="pt-PT" sz="2400" b="1" dirty="0" smtClean="0">
                <a:solidFill>
                  <a:prstClr val="black"/>
                </a:solidFill>
              </a:rPr>
              <a:t>Paula Agapito </a:t>
            </a:r>
            <a:r>
              <a:rPr lang="pt-PT" sz="2400" dirty="0" smtClean="0">
                <a:solidFill>
                  <a:prstClr val="black"/>
                </a:solidFill>
              </a:rPr>
              <a:t>  </a:t>
            </a:r>
          </a:p>
          <a:p>
            <a:r>
              <a:rPr lang="pt-PT" sz="2400" i="1" dirty="0" smtClean="0">
                <a:solidFill>
                  <a:prstClr val="black"/>
                </a:solidFill>
              </a:rPr>
              <a:t>e equipa técnica  do CRL </a:t>
            </a:r>
            <a:endParaRPr lang="pt-PT" sz="2400" i="1" dirty="0">
              <a:solidFill>
                <a:prstClr val="black"/>
              </a:solidFill>
            </a:endParaRPr>
          </a:p>
          <a:p>
            <a:r>
              <a:rPr lang="pt-PT" sz="2400" b="1" i="1" dirty="0">
                <a:solidFill>
                  <a:prstClr val="black"/>
                </a:solidFill>
              </a:rPr>
              <a:t> </a:t>
            </a:r>
            <a:r>
              <a:rPr lang="pt-PT" sz="2400" b="1" i="1" dirty="0" smtClean="0">
                <a:solidFill>
                  <a:prstClr val="black"/>
                </a:solidFill>
              </a:rPr>
              <a:t> </a:t>
            </a:r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dirty="0" smtClean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i="1" dirty="0" smtClean="0">
              <a:solidFill>
                <a:prstClr val="black"/>
              </a:solidFill>
            </a:endParaRPr>
          </a:p>
          <a:p>
            <a:pPr algn="just"/>
            <a:endParaRPr lang="pt-PT" sz="2400" dirty="0" smtClean="0">
              <a:solidFill>
                <a:prstClr val="black"/>
              </a:solidFill>
            </a:endParaRPr>
          </a:p>
          <a:p>
            <a:pPr algn="just"/>
            <a:endParaRPr lang="pt-PT" sz="2000" dirty="0" smtClean="0">
              <a:solidFill>
                <a:prstClr val="black"/>
              </a:solidFill>
            </a:endParaRPr>
          </a:p>
          <a:p>
            <a:pPr algn="just"/>
            <a:endParaRPr lang="pt-PT" sz="2000" dirty="0">
              <a:solidFill>
                <a:prstClr val="black"/>
              </a:solidFill>
            </a:endParaRPr>
          </a:p>
          <a:p>
            <a:pPr algn="just"/>
            <a:endParaRPr lang="pt-PT" sz="2000" dirty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</a:t>
            </a:r>
            <a:endParaRPr lang="pt-PT" sz="1700" b="1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533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" y="0"/>
            <a:ext cx="9142978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3" y="1194151"/>
            <a:ext cx="8244737" cy="515672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200" dirty="0" smtClean="0"/>
              <a:t>Nota prévia (com indicações sobre abordagem, metodologia e sequência -</a:t>
            </a:r>
            <a:r>
              <a:rPr lang="pt-PT" sz="2200" b="1" i="1" dirty="0" smtClean="0"/>
              <a:t>1.</a:t>
            </a:r>
            <a:r>
              <a:rPr lang="pt-PT" sz="2200" dirty="0" smtClean="0"/>
              <a:t>)</a:t>
            </a:r>
          </a:p>
          <a:p>
            <a:pPr algn="just">
              <a:spcBef>
                <a:spcPts val="600"/>
              </a:spcBef>
            </a:pPr>
            <a:r>
              <a:rPr lang="pt-PT" sz="2200" dirty="0" smtClean="0">
                <a:solidFill>
                  <a:prstClr val="black"/>
                </a:solidFill>
              </a:rPr>
              <a:t>Quatro capítulos: 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</a:rPr>
              <a:t>Dados de enquadramento </a:t>
            </a:r>
            <a:r>
              <a:rPr lang="pt-PT" sz="2200" dirty="0">
                <a:solidFill>
                  <a:prstClr val="black"/>
                </a:solidFill>
              </a:rPr>
              <a:t>geral: contexto económico e </a:t>
            </a:r>
            <a:r>
              <a:rPr lang="pt-PT" sz="2200" dirty="0" smtClean="0">
                <a:solidFill>
                  <a:prstClr val="black"/>
                </a:solidFill>
              </a:rPr>
              <a:t>evolução normativa  e jurisprudencial no ano de 2018 (</a:t>
            </a:r>
            <a:r>
              <a:rPr lang="pt-PT" sz="2200" b="1" dirty="0" smtClean="0">
                <a:solidFill>
                  <a:prstClr val="black"/>
                </a:solidFill>
              </a:rPr>
              <a:t>2.1</a:t>
            </a:r>
            <a:r>
              <a:rPr lang="pt-PT" sz="2200" dirty="0" smtClean="0">
                <a:solidFill>
                  <a:prstClr val="black"/>
                </a:solidFill>
              </a:rPr>
              <a:t>. e </a:t>
            </a:r>
            <a:r>
              <a:rPr lang="pt-PT" sz="2200" b="1" i="1" dirty="0" smtClean="0">
                <a:solidFill>
                  <a:prstClr val="black"/>
                </a:solidFill>
              </a:rPr>
              <a:t>2.2</a:t>
            </a:r>
            <a:r>
              <a:rPr lang="pt-PT" sz="2200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prstClr val="black"/>
                </a:solidFill>
              </a:rPr>
              <a:t>Dados gerais sobre a negociação coletiva </a:t>
            </a:r>
            <a:r>
              <a:rPr lang="pt-PT" sz="2200" dirty="0" smtClean="0">
                <a:solidFill>
                  <a:prstClr val="black"/>
                </a:solidFill>
              </a:rPr>
              <a:t>em 2018, no contexto da </a:t>
            </a:r>
            <a:r>
              <a:rPr lang="pt-PT" sz="2200" dirty="0">
                <a:solidFill>
                  <a:prstClr val="black"/>
                </a:solidFill>
              </a:rPr>
              <a:t>evolução nos </a:t>
            </a:r>
            <a:r>
              <a:rPr lang="pt-PT" sz="2200" dirty="0" smtClean="0">
                <a:solidFill>
                  <a:prstClr val="black"/>
                </a:solidFill>
              </a:rPr>
              <a:t>treze </a:t>
            </a:r>
            <a:r>
              <a:rPr lang="pt-PT" sz="2200" dirty="0">
                <a:solidFill>
                  <a:prstClr val="black"/>
                </a:solidFill>
              </a:rPr>
              <a:t>anos </a:t>
            </a:r>
            <a:r>
              <a:rPr lang="pt-PT" sz="2200" dirty="0" smtClean="0">
                <a:solidFill>
                  <a:prstClr val="black"/>
                </a:solidFill>
              </a:rPr>
              <a:t>anteriores (</a:t>
            </a:r>
            <a:r>
              <a:rPr lang="pt-PT" sz="2200" b="1" i="1" dirty="0" smtClean="0">
                <a:solidFill>
                  <a:prstClr val="black"/>
                </a:solidFill>
              </a:rPr>
              <a:t>3.1.</a:t>
            </a:r>
            <a:r>
              <a:rPr lang="pt-PT" sz="2200" dirty="0" smtClean="0">
                <a:solidFill>
                  <a:prstClr val="black"/>
                </a:solidFill>
              </a:rPr>
              <a:t> e </a:t>
            </a:r>
            <a:r>
              <a:rPr lang="pt-PT" sz="2200" b="1" i="1" dirty="0" smtClean="0">
                <a:solidFill>
                  <a:prstClr val="black"/>
                </a:solidFill>
              </a:rPr>
              <a:t>3.2.</a:t>
            </a:r>
            <a:r>
              <a:rPr lang="pt-PT" sz="2200" dirty="0" smtClean="0">
                <a:solidFill>
                  <a:prstClr val="black"/>
                </a:solidFill>
              </a:rPr>
              <a:t>), privilegiando as dimensões mais relevantes: IRCT, remunerações, alargamento do âmbito pessoal, cessação de vigência, processos de resolução de conflitos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prstClr val="black"/>
                </a:solidFill>
              </a:rPr>
              <a:t>A negociação coletiva em </a:t>
            </a:r>
            <a:r>
              <a:rPr lang="pt-PT" sz="2200" dirty="0" smtClean="0">
                <a:solidFill>
                  <a:prstClr val="black"/>
                </a:solidFill>
              </a:rPr>
              <a:t>2018 em termos quantitativos e qualitativos (</a:t>
            </a:r>
            <a:r>
              <a:rPr lang="pt-PT" sz="2200" b="1" i="1" dirty="0" smtClean="0">
                <a:solidFill>
                  <a:prstClr val="black"/>
                </a:solidFill>
              </a:rPr>
              <a:t>4.</a:t>
            </a:r>
            <a:r>
              <a:rPr lang="pt-PT" sz="2200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prstClr val="black"/>
                </a:solidFill>
              </a:rPr>
              <a:t>A contratação coletiva na Administração </a:t>
            </a:r>
            <a:r>
              <a:rPr lang="pt-PT" sz="2200" dirty="0" smtClean="0">
                <a:solidFill>
                  <a:prstClr val="black"/>
                </a:solidFill>
              </a:rPr>
              <a:t>Pública (</a:t>
            </a:r>
            <a:r>
              <a:rPr lang="pt-PT" sz="2200" b="1" i="1" dirty="0" smtClean="0">
                <a:solidFill>
                  <a:prstClr val="black"/>
                </a:solidFill>
              </a:rPr>
              <a:t>5.</a:t>
            </a:r>
            <a:r>
              <a:rPr lang="pt-PT" sz="2200" dirty="0" smtClean="0">
                <a:solidFill>
                  <a:prstClr val="black"/>
                </a:solidFill>
              </a:rPr>
              <a:t>)</a:t>
            </a:r>
            <a:endParaRPr lang="pt-PT" sz="2200" dirty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3" y="1166843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21" y="24165"/>
            <a:ext cx="9142978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   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 smtClean="0">
                <a:solidFill>
                  <a:srgbClr val="4F81BD">
                    <a:lumMod val="20000"/>
                    <a:lumOff val="80000"/>
                  </a:srgbClr>
                </a:solidFill>
                <a:cs typeface="Helvetica"/>
              </a:rPr>
              <a:t>	</a:t>
            </a:r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		     Estrutura e conteúdo </a:t>
            </a:r>
            <a:endParaRPr lang="en-US" sz="2200" i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74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04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3" y="1194151"/>
            <a:ext cx="8244737" cy="515672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prstClr val="black"/>
                </a:solidFill>
              </a:rPr>
              <a:t>análise </a:t>
            </a:r>
            <a:r>
              <a:rPr lang="pt-PT" sz="2200" dirty="0">
                <a:solidFill>
                  <a:prstClr val="black"/>
                </a:solidFill>
              </a:rPr>
              <a:t>da negociação coletiva desenvolvida em </a:t>
            </a:r>
            <a:r>
              <a:rPr lang="pt-PT" sz="2200" dirty="0" smtClean="0">
                <a:solidFill>
                  <a:prstClr val="black"/>
                </a:solidFill>
              </a:rPr>
              <a:t>2018 (</a:t>
            </a:r>
            <a:r>
              <a:rPr lang="pt-PT" sz="2200" b="1" dirty="0" smtClean="0">
                <a:solidFill>
                  <a:prstClr val="black"/>
                </a:solidFill>
              </a:rPr>
              <a:t>4.</a:t>
            </a:r>
            <a:r>
              <a:rPr lang="pt-PT" sz="2200" dirty="0" smtClean="0">
                <a:solidFill>
                  <a:prstClr val="black"/>
                </a:solidFill>
              </a:rPr>
              <a:t>), </a:t>
            </a:r>
            <a:r>
              <a:rPr lang="pt-PT" sz="2200" dirty="0">
                <a:solidFill>
                  <a:prstClr val="black"/>
                </a:solidFill>
              </a:rPr>
              <a:t>sempre que </a:t>
            </a:r>
            <a:r>
              <a:rPr lang="pt-PT" sz="2200" dirty="0" smtClean="0">
                <a:solidFill>
                  <a:prstClr val="black"/>
                </a:solidFill>
              </a:rPr>
              <a:t>possível dando nota da evolução relativamente ao período anterior </a:t>
            </a:r>
            <a:r>
              <a:rPr lang="pt-PT" sz="2200" dirty="0">
                <a:solidFill>
                  <a:prstClr val="black"/>
                </a:solidFill>
              </a:rPr>
              <a:t>(</a:t>
            </a:r>
            <a:r>
              <a:rPr lang="pt-PT" sz="2200" b="1" i="1" dirty="0">
                <a:solidFill>
                  <a:prstClr val="black"/>
                </a:solidFill>
              </a:rPr>
              <a:t>4.</a:t>
            </a:r>
            <a:r>
              <a:rPr lang="pt-PT" sz="2200" dirty="0">
                <a:solidFill>
                  <a:prstClr val="black"/>
                </a:solidFill>
              </a:rPr>
              <a:t>), </a:t>
            </a:r>
            <a:r>
              <a:rPr lang="pt-PT" sz="2200" dirty="0" smtClean="0">
                <a:solidFill>
                  <a:prstClr val="black"/>
                </a:solidFill>
              </a:rPr>
              <a:t>a partir de duas perspetivas:</a:t>
            </a:r>
          </a:p>
          <a:p>
            <a:pPr algn="just"/>
            <a:endParaRPr lang="pt-PT" sz="2200" dirty="0">
              <a:solidFill>
                <a:prstClr val="black"/>
              </a:solidFill>
            </a:endParaRPr>
          </a:p>
          <a:p>
            <a:pPr marL="714375" indent="-354013" algn="just"/>
            <a:r>
              <a:rPr lang="pt-PT" sz="2200" dirty="0">
                <a:solidFill>
                  <a:prstClr val="black"/>
                </a:solidFill>
              </a:rPr>
              <a:t>	</a:t>
            </a:r>
            <a:r>
              <a:rPr lang="pt-PT" sz="2200" dirty="0" smtClean="0">
                <a:solidFill>
                  <a:prstClr val="black"/>
                </a:solidFill>
              </a:rPr>
              <a:t>– </a:t>
            </a:r>
            <a:r>
              <a:rPr lang="pt-PT" sz="2200" dirty="0">
                <a:solidFill>
                  <a:prstClr val="black"/>
                </a:solidFill>
              </a:rPr>
              <a:t>dados sobre as convenções publicadas (</a:t>
            </a:r>
            <a:r>
              <a:rPr lang="pt-PT" sz="2200" b="1" dirty="0">
                <a:solidFill>
                  <a:prstClr val="black"/>
                </a:solidFill>
              </a:rPr>
              <a:t>4.1</a:t>
            </a:r>
            <a:r>
              <a:rPr lang="pt-PT" sz="2200" dirty="0">
                <a:solidFill>
                  <a:prstClr val="black"/>
                </a:solidFill>
              </a:rPr>
              <a:t>) </a:t>
            </a:r>
            <a:r>
              <a:rPr lang="pt-PT" sz="2200" dirty="0" smtClean="0">
                <a:solidFill>
                  <a:prstClr val="black"/>
                </a:solidFill>
              </a:rPr>
              <a:t>dados relativos </a:t>
            </a:r>
            <a:r>
              <a:rPr lang="pt-PT" sz="2200" dirty="0">
                <a:solidFill>
                  <a:prstClr val="black"/>
                </a:solidFill>
              </a:rPr>
              <a:t>ao alargamento do seu âmbito de aplicação (</a:t>
            </a:r>
            <a:r>
              <a:rPr lang="pt-PT" sz="2200" b="1" i="1" dirty="0">
                <a:solidFill>
                  <a:prstClr val="black"/>
                </a:solidFill>
              </a:rPr>
              <a:t>4.2</a:t>
            </a:r>
            <a:r>
              <a:rPr lang="pt-PT" sz="2200" dirty="0">
                <a:solidFill>
                  <a:prstClr val="black"/>
                </a:solidFill>
              </a:rPr>
              <a:t>), </a:t>
            </a:r>
            <a:r>
              <a:rPr lang="pt-PT" sz="2200" dirty="0" smtClean="0">
                <a:solidFill>
                  <a:prstClr val="black"/>
                </a:solidFill>
              </a:rPr>
              <a:t>com especial menção à </a:t>
            </a:r>
            <a:r>
              <a:rPr lang="pt-PT" sz="2200" dirty="0">
                <a:solidFill>
                  <a:prstClr val="black"/>
                </a:solidFill>
              </a:rPr>
              <a:t>contratação coletiva no </a:t>
            </a:r>
            <a:r>
              <a:rPr lang="pt-PT" sz="2200" dirty="0" smtClean="0">
                <a:solidFill>
                  <a:prstClr val="black"/>
                </a:solidFill>
              </a:rPr>
              <a:t>sector público </a:t>
            </a:r>
            <a:r>
              <a:rPr lang="pt-PT" sz="2200" dirty="0">
                <a:solidFill>
                  <a:prstClr val="black"/>
                </a:solidFill>
              </a:rPr>
              <a:t>empresarial </a:t>
            </a:r>
            <a:r>
              <a:rPr lang="pt-PT" sz="2200" dirty="0" smtClean="0">
                <a:solidFill>
                  <a:prstClr val="black"/>
                </a:solidFill>
              </a:rPr>
              <a:t>(</a:t>
            </a:r>
            <a:r>
              <a:rPr lang="pt-PT" sz="2200" b="1" i="1" dirty="0">
                <a:solidFill>
                  <a:prstClr val="black"/>
                </a:solidFill>
              </a:rPr>
              <a:t>4.3</a:t>
            </a:r>
            <a:r>
              <a:rPr lang="pt-PT" sz="2200" b="1" i="1" dirty="0" smtClean="0">
                <a:solidFill>
                  <a:prstClr val="black"/>
                </a:solidFill>
              </a:rPr>
              <a:t>.</a:t>
            </a:r>
            <a:r>
              <a:rPr lang="pt-PT" sz="2200" dirty="0" smtClean="0">
                <a:solidFill>
                  <a:prstClr val="black"/>
                </a:solidFill>
              </a:rPr>
              <a:t>)</a:t>
            </a:r>
          </a:p>
          <a:p>
            <a:pPr marL="714375" indent="-354013" algn="just"/>
            <a:endParaRPr lang="pt-PT" sz="2200" dirty="0">
              <a:solidFill>
                <a:prstClr val="black"/>
              </a:solidFill>
            </a:endParaRPr>
          </a:p>
          <a:p>
            <a:pPr marL="714375" algn="just" defTabSz="714375"/>
            <a:r>
              <a:rPr lang="pt-PT" sz="2200" dirty="0" smtClean="0">
                <a:solidFill>
                  <a:prstClr val="black"/>
                </a:solidFill>
              </a:rPr>
              <a:t>– análise dos </a:t>
            </a:r>
            <a:r>
              <a:rPr lang="pt-PT" sz="2200" dirty="0">
                <a:solidFill>
                  <a:prstClr val="black"/>
                </a:solidFill>
              </a:rPr>
              <a:t>conteúdos da contratação coletiva publicada em </a:t>
            </a:r>
            <a:r>
              <a:rPr lang="pt-PT" sz="2200" dirty="0" smtClean="0">
                <a:solidFill>
                  <a:prstClr val="black"/>
                </a:solidFill>
              </a:rPr>
              <a:t>2018 </a:t>
            </a:r>
            <a:r>
              <a:rPr lang="pt-PT" sz="2200" dirty="0">
                <a:solidFill>
                  <a:prstClr val="black"/>
                </a:solidFill>
              </a:rPr>
              <a:t>(</a:t>
            </a:r>
            <a:r>
              <a:rPr lang="pt-PT" sz="2200" b="1" i="1" dirty="0">
                <a:solidFill>
                  <a:prstClr val="black"/>
                </a:solidFill>
              </a:rPr>
              <a:t>4.4.</a:t>
            </a:r>
            <a:r>
              <a:rPr lang="pt-PT" sz="2200" dirty="0">
                <a:solidFill>
                  <a:prstClr val="black"/>
                </a:solidFill>
              </a:rPr>
              <a:t>), focando, essencialmente os pontos destacados nos Relatórios </a:t>
            </a:r>
            <a:r>
              <a:rPr lang="pt-PT" sz="2200" dirty="0" smtClean="0">
                <a:solidFill>
                  <a:prstClr val="black"/>
                </a:solidFill>
              </a:rPr>
              <a:t>anteriores, com a nova autonomização de dois temas (TIC e avaliação de desempenho)</a:t>
            </a:r>
            <a:endParaRPr lang="pt-PT" sz="2200" dirty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3" y="1166843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22804" y="24165"/>
            <a:ext cx="9266803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rgbClr val="4F81BD">
                    <a:lumMod val="50000"/>
                  </a:srgbClr>
                </a:solidFill>
              </a:rPr>
              <a:t>   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l"/>
            <a:r>
              <a:rPr lang="pt-PT" sz="2200" b="1" i="1" dirty="0" smtClean="0">
                <a:solidFill>
                  <a:prstClr val="white">
                    <a:lumMod val="95000"/>
                  </a:prstClr>
                </a:solidFill>
                <a:cs typeface="Helvetica"/>
              </a:rPr>
              <a:t>				Estrutura e conteúdo –  caraterização de 2018</a:t>
            </a:r>
            <a:endParaRPr lang="en-US" sz="2200" i="1" dirty="0">
              <a:ln>
                <a:solidFill>
                  <a:srgbClr val="FFFF00"/>
                </a:solidFill>
              </a:ln>
              <a:solidFill>
                <a:prstClr val="white">
                  <a:lumMod val="95000"/>
                </a:prstClr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946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02" y="0"/>
            <a:ext cx="914399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2570" y="1231920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pt-PT" sz="2400" b="1" i="1" dirty="0">
              <a:latin typeface="Calibri" panose="020F0502020204030204" pitchFamily="34" charset="0"/>
            </a:endParaRPr>
          </a:p>
          <a:p>
            <a:pPr lvl="0" algn="just"/>
            <a:endParaRPr lang="pt-PT" sz="2400" b="1" i="1" dirty="0" smtClean="0">
              <a:latin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pt-PT" sz="3100" dirty="0">
              <a:latin typeface="Calibri" panose="020F050202020403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791571" y="1249596"/>
            <a:ext cx="76666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200" b="1" dirty="0">
                <a:latin typeface="+mj-lt"/>
              </a:rPr>
              <a:t>Evolução do número de IRCT AE-AC-CC/AA/PE (</a:t>
            </a:r>
            <a:r>
              <a:rPr lang="pt-PT" sz="2200" b="1" dirty="0" smtClean="0">
                <a:latin typeface="+mj-lt"/>
              </a:rPr>
              <a:t>2005-2018)</a:t>
            </a:r>
            <a:endParaRPr lang="pt-PT" sz="2200" b="1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12647" y="24165"/>
            <a:ext cx="9260691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 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			</a:t>
            </a:r>
            <a:r>
              <a:rPr lang="pt-PT" sz="2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	Período 2005 a </a:t>
            </a:r>
            <a:r>
              <a:rPr lang="pt-PT" sz="22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2018: </a:t>
            </a:r>
            <a:r>
              <a:rPr lang="pt-PT" sz="22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IRCT </a:t>
            </a:r>
            <a:r>
              <a:rPr lang="pt-PT" sz="22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publicados</a:t>
            </a:r>
            <a:endParaRPr lang="en-US" sz="2200" i="1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4" y="1839913"/>
            <a:ext cx="7322774" cy="458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4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" y="10391"/>
            <a:ext cx="9144000" cy="692678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6176" y="1574334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400" dirty="0" smtClean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dirty="0" smtClean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dirty="0" smtClean="0">
              <a:solidFill>
                <a:prstClr val="black"/>
              </a:solidFill>
            </a:endParaRPr>
          </a:p>
          <a:p>
            <a:pPr algn="just"/>
            <a:endParaRPr lang="pt-PT" sz="2400" dirty="0">
              <a:solidFill>
                <a:prstClr val="black"/>
              </a:solidFill>
            </a:endParaRPr>
          </a:p>
          <a:p>
            <a:pPr algn="just"/>
            <a:endParaRPr lang="pt-PT" sz="2400" dirty="0" smtClean="0">
              <a:solidFill>
                <a:prstClr val="black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530774" y="1180506"/>
            <a:ext cx="7836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			    </a:t>
            </a:r>
            <a:r>
              <a:rPr lang="pt-PT" sz="19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Contratação </a:t>
            </a:r>
            <a:r>
              <a:rPr lang="pt-PT" sz="19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Coletiva em </a:t>
            </a:r>
            <a:r>
              <a:rPr lang="pt-PT" sz="19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2018 (e 2017): </a:t>
            </a:r>
            <a:r>
              <a:rPr lang="pt-PT" sz="19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t</a:t>
            </a:r>
            <a:r>
              <a:rPr lang="pt-PT" sz="19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otal IRCT </a:t>
            </a:r>
            <a:r>
              <a:rPr lang="pt-PT" sz="1900" b="1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e trabalhadores </a:t>
            </a:r>
            <a:endParaRPr lang="pt-PT" sz="22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  <a:p>
            <a:pPr algn="l"/>
            <a:endParaRPr lang="pt-PT" sz="2200" b="1" i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460500" y="2104866"/>
          <a:ext cx="6223000" cy="3516630"/>
        </p:xfrm>
        <a:graphic>
          <a:graphicData uri="http://schemas.openxmlformats.org/drawingml/2006/table">
            <a:tbl>
              <a:tblPr/>
              <a:tblGrid>
                <a:gridCol w="468335">
                  <a:extLst>
                    <a:ext uri="{9D8B030D-6E8A-4147-A177-3AD203B41FA5}">
                      <a16:colId xmlns:a16="http://schemas.microsoft.com/office/drawing/2014/main" val="4098032911"/>
                    </a:ext>
                  </a:extLst>
                </a:gridCol>
                <a:gridCol w="468335">
                  <a:extLst>
                    <a:ext uri="{9D8B030D-6E8A-4147-A177-3AD203B41FA5}">
                      <a16:colId xmlns:a16="http://schemas.microsoft.com/office/drawing/2014/main" val="2364374219"/>
                    </a:ext>
                  </a:extLst>
                </a:gridCol>
                <a:gridCol w="468335">
                  <a:extLst>
                    <a:ext uri="{9D8B030D-6E8A-4147-A177-3AD203B41FA5}">
                      <a16:colId xmlns:a16="http://schemas.microsoft.com/office/drawing/2014/main" val="2827528841"/>
                    </a:ext>
                  </a:extLst>
                </a:gridCol>
                <a:gridCol w="468335">
                  <a:extLst>
                    <a:ext uri="{9D8B030D-6E8A-4147-A177-3AD203B41FA5}">
                      <a16:colId xmlns:a16="http://schemas.microsoft.com/office/drawing/2014/main" val="3437050126"/>
                    </a:ext>
                  </a:extLst>
                </a:gridCol>
                <a:gridCol w="444918">
                  <a:extLst>
                    <a:ext uri="{9D8B030D-6E8A-4147-A177-3AD203B41FA5}">
                      <a16:colId xmlns:a16="http://schemas.microsoft.com/office/drawing/2014/main" val="2473524250"/>
                    </a:ext>
                  </a:extLst>
                </a:gridCol>
                <a:gridCol w="503460">
                  <a:extLst>
                    <a:ext uri="{9D8B030D-6E8A-4147-A177-3AD203B41FA5}">
                      <a16:colId xmlns:a16="http://schemas.microsoft.com/office/drawing/2014/main" val="1444108656"/>
                    </a:ext>
                  </a:extLst>
                </a:gridCol>
                <a:gridCol w="500533">
                  <a:extLst>
                    <a:ext uri="{9D8B030D-6E8A-4147-A177-3AD203B41FA5}">
                      <a16:colId xmlns:a16="http://schemas.microsoft.com/office/drawing/2014/main" val="1181131111"/>
                    </a:ext>
                  </a:extLst>
                </a:gridCol>
                <a:gridCol w="503460">
                  <a:extLst>
                    <a:ext uri="{9D8B030D-6E8A-4147-A177-3AD203B41FA5}">
                      <a16:colId xmlns:a16="http://schemas.microsoft.com/office/drawing/2014/main" val="923493225"/>
                    </a:ext>
                  </a:extLst>
                </a:gridCol>
                <a:gridCol w="444918">
                  <a:extLst>
                    <a:ext uri="{9D8B030D-6E8A-4147-A177-3AD203B41FA5}">
                      <a16:colId xmlns:a16="http://schemas.microsoft.com/office/drawing/2014/main" val="1641587187"/>
                    </a:ext>
                  </a:extLst>
                </a:gridCol>
                <a:gridCol w="444918">
                  <a:extLst>
                    <a:ext uri="{9D8B030D-6E8A-4147-A177-3AD203B41FA5}">
                      <a16:colId xmlns:a16="http://schemas.microsoft.com/office/drawing/2014/main" val="298867168"/>
                    </a:ext>
                  </a:extLst>
                </a:gridCol>
                <a:gridCol w="503460">
                  <a:extLst>
                    <a:ext uri="{9D8B030D-6E8A-4147-A177-3AD203B41FA5}">
                      <a16:colId xmlns:a16="http://schemas.microsoft.com/office/drawing/2014/main" val="91304722"/>
                    </a:ext>
                  </a:extLst>
                </a:gridCol>
                <a:gridCol w="500533">
                  <a:extLst>
                    <a:ext uri="{9D8B030D-6E8A-4147-A177-3AD203B41FA5}">
                      <a16:colId xmlns:a16="http://schemas.microsoft.com/office/drawing/2014/main" val="435400395"/>
                    </a:ext>
                  </a:extLst>
                </a:gridCol>
                <a:gridCol w="503460">
                  <a:extLst>
                    <a:ext uri="{9D8B030D-6E8A-4147-A177-3AD203B41FA5}">
                      <a16:colId xmlns:a16="http://schemas.microsoft.com/office/drawing/2014/main" val="3706285732"/>
                    </a:ext>
                  </a:extLst>
                </a:gridCol>
              </a:tblGrid>
              <a:tr h="4191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CONVENÇÕES PUBLICADAS - 2018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612297"/>
                  </a:ext>
                </a:extLst>
              </a:tr>
              <a:tr h="19050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subtipo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372362"/>
                  </a:ext>
                </a:extLst>
              </a:tr>
              <a:tr h="200025">
                <a:tc gridSpan="4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410017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 Convenção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33920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Revisão parcial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205383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Revisão global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65358"/>
                  </a:ext>
                </a:extLst>
              </a:tr>
              <a:tr h="2000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81354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107122"/>
                  </a:ext>
                </a:extLst>
              </a:tr>
              <a:tr h="4191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Trabalhadores potencialmente abrangidos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810.129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766.862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820.883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22064"/>
                  </a:ext>
                </a:extLst>
              </a:tr>
              <a:tr h="314325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Fonte(s): CRL / BTE online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98799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13603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Portarias de Extensão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Acordos de Adesão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36686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0173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34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3" y="-10391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2568" y="1397202"/>
            <a:ext cx="8462673" cy="48895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PT" sz="2200" dirty="0" smtClean="0"/>
              <a:t>Em 2018, as 220 convenções coletivas repartem-se </a:t>
            </a:r>
            <a:r>
              <a:rPr lang="pt-PT" sz="2200" dirty="0"/>
              <a:t>em: </a:t>
            </a:r>
            <a:r>
              <a:rPr lang="pt-PT" sz="2200" dirty="0" smtClean="0"/>
              <a:t>18,6</a:t>
            </a:r>
            <a:r>
              <a:rPr lang="pt-PT" sz="2200" dirty="0"/>
              <a:t>%, primeiras convenções; </a:t>
            </a:r>
            <a:r>
              <a:rPr lang="pt-PT" sz="2200" dirty="0" smtClean="0"/>
              <a:t>20,5%, </a:t>
            </a:r>
            <a:r>
              <a:rPr lang="pt-PT" sz="2200" dirty="0"/>
              <a:t>revisões globais; e </a:t>
            </a:r>
            <a:r>
              <a:rPr lang="pt-PT" sz="2200" dirty="0" smtClean="0"/>
              <a:t>60,9% </a:t>
            </a:r>
            <a:r>
              <a:rPr lang="pt-PT" sz="2200" dirty="0"/>
              <a:t>revisões </a:t>
            </a:r>
            <a:r>
              <a:rPr lang="pt-PT" sz="2200" dirty="0" smtClean="0"/>
              <a:t>parciais</a:t>
            </a:r>
          </a:p>
          <a:p>
            <a:pPr lvl="0" algn="just"/>
            <a:endParaRPr lang="pt-PT" sz="22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PT" sz="2200" dirty="0" smtClean="0"/>
              <a:t>O </a:t>
            </a:r>
            <a:r>
              <a:rPr lang="pt-PT" sz="2200" dirty="0"/>
              <a:t>número de CC, AC e AE cresceu, em termos </a:t>
            </a:r>
            <a:r>
              <a:rPr lang="pt-PT" sz="2200" dirty="0" smtClean="0"/>
              <a:t>absolutos</a:t>
            </a:r>
          </a:p>
          <a:p>
            <a:pPr lvl="0" algn="just"/>
            <a:endParaRPr lang="pt-PT" sz="22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PT" sz="2200" dirty="0" smtClean="0"/>
              <a:t>O predomínio dos acordos </a:t>
            </a:r>
            <a:r>
              <a:rPr lang="pt-PT" sz="2200" dirty="0"/>
              <a:t>de </a:t>
            </a:r>
            <a:r>
              <a:rPr lang="pt-PT" sz="2200" dirty="0" smtClean="0"/>
              <a:t>empresa (</a:t>
            </a:r>
            <a:r>
              <a:rPr lang="pt-PT" sz="2200" dirty="0"/>
              <a:t>44,5%), </a:t>
            </a:r>
            <a:r>
              <a:rPr lang="pt-PT" sz="2200" dirty="0" smtClean="0"/>
              <a:t>pelo segundo ano consecutivo, não será alheio ao aumento da contratação coletiva no setor público empresarial</a:t>
            </a:r>
          </a:p>
          <a:p>
            <a:pPr lvl="0" algn="just"/>
            <a:r>
              <a:rPr lang="pt-PT" sz="2400" dirty="0" smtClean="0"/>
              <a:t>  </a:t>
            </a:r>
            <a:endParaRPr lang="pt-PT" sz="2400" dirty="0"/>
          </a:p>
        </p:txBody>
      </p:sp>
      <p:sp>
        <p:nvSpPr>
          <p:cNvPr id="5" name="Rectângulo 4"/>
          <p:cNvSpPr/>
          <p:nvPr/>
        </p:nvSpPr>
        <p:spPr>
          <a:xfrm>
            <a:off x="530773" y="1229083"/>
            <a:ext cx="8143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ângulo 4"/>
          <p:cNvSpPr/>
          <p:nvPr/>
        </p:nvSpPr>
        <p:spPr>
          <a:xfrm>
            <a:off x="362748" y="6025092"/>
            <a:ext cx="8143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4165"/>
            <a:ext cx="9148044" cy="10652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RELATÓRIO ANUAL SOBRE A EVOLUÇÃO DA NEGOCIAÇÃO COLETIVA – 2018</a:t>
            </a:r>
          </a:p>
          <a:p>
            <a:pPr algn="r"/>
            <a:endParaRPr lang="pt-PT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t-PT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Helvetica"/>
              </a:rPr>
              <a:t>			</a:t>
            </a:r>
            <a:r>
              <a:rPr lang="pt-PT" sz="2200" b="1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pt-PT" sz="1900" b="1" i="1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Contratação </a:t>
            </a:r>
            <a:r>
              <a:rPr lang="pt-PT" sz="1900" b="1" i="1" dirty="0" err="1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Coletiva</a:t>
            </a:r>
            <a:r>
              <a:rPr lang="pt-PT" sz="1900" b="1" i="1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 em 2018 </a:t>
            </a:r>
            <a:r>
              <a:rPr lang="pt-PT" sz="1900" b="1" i="1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ea typeface="+mn-ea"/>
                <a:cs typeface="Helvetica"/>
              </a:rPr>
              <a:t>: convenções por tipo e subtipo </a:t>
            </a:r>
            <a:endParaRPr lang="pt-PT" sz="1700" b="1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903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6322</TotalTime>
  <Words>2444</Words>
  <Application>Microsoft Office PowerPoint</Application>
  <PresentationFormat>Apresentação no Ecrã (4:3)</PresentationFormat>
  <Paragraphs>676</Paragraphs>
  <Slides>41</Slides>
  <Notes>41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41</vt:i4>
      </vt:variant>
    </vt:vector>
  </HeadingPairs>
  <TitlesOfParts>
    <vt:vector size="48" baseType="lpstr">
      <vt:lpstr>Arial</vt:lpstr>
      <vt:lpstr>Arial Narrow</vt:lpstr>
      <vt:lpstr>Calibri</vt:lpstr>
      <vt:lpstr>Helvetica</vt:lpstr>
      <vt:lpstr>Symbol</vt:lpstr>
      <vt:lpstr>Times New Roman</vt:lpstr>
      <vt:lpstr>Office Theme</vt:lpstr>
      <vt:lpstr>Relatório Anual Sobre a Evolução da Negociação Coletiva em 2018  Lisboa, 21 maio 2019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CONTRATOS COLETIVOS  RELATÓRIO N.º 2 / 2014</dc:title>
  <dc:creator>CRL</dc:creator>
  <cp:lastModifiedBy>Cristina.Garrido</cp:lastModifiedBy>
  <cp:revision>589</cp:revision>
  <cp:lastPrinted>2019-05-20T15:06:23Z</cp:lastPrinted>
  <dcterms:created xsi:type="dcterms:W3CDTF">2014-12-19T17:13:10Z</dcterms:created>
  <dcterms:modified xsi:type="dcterms:W3CDTF">2019-05-22T14:36:22Z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