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3"/>
  </p:notesMasterIdLst>
  <p:handoutMasterIdLst>
    <p:handoutMasterId r:id="rId44"/>
  </p:handoutMasterIdLst>
  <p:sldIdLst>
    <p:sldId id="354" r:id="rId2"/>
    <p:sldId id="399" r:id="rId3"/>
    <p:sldId id="400" r:id="rId4"/>
    <p:sldId id="401" r:id="rId5"/>
    <p:sldId id="402" r:id="rId6"/>
    <p:sldId id="403" r:id="rId7"/>
    <p:sldId id="406" r:id="rId8"/>
    <p:sldId id="414" r:id="rId9"/>
    <p:sldId id="416" r:id="rId10"/>
    <p:sldId id="437" r:id="rId11"/>
    <p:sldId id="438" r:id="rId12"/>
    <p:sldId id="418" r:id="rId13"/>
    <p:sldId id="420" r:id="rId14"/>
    <p:sldId id="423" r:id="rId15"/>
    <p:sldId id="425" r:id="rId16"/>
    <p:sldId id="428" r:id="rId17"/>
    <p:sldId id="430" r:id="rId18"/>
    <p:sldId id="432" r:id="rId19"/>
    <p:sldId id="434" r:id="rId20"/>
    <p:sldId id="291" r:id="rId21"/>
    <p:sldId id="328" r:id="rId22"/>
    <p:sldId id="451" r:id="rId23"/>
    <p:sldId id="381" r:id="rId24"/>
    <p:sldId id="384" r:id="rId25"/>
    <p:sldId id="385" r:id="rId26"/>
    <p:sldId id="386" r:id="rId27"/>
    <p:sldId id="452" r:id="rId28"/>
    <p:sldId id="306" r:id="rId29"/>
    <p:sldId id="388" r:id="rId30"/>
    <p:sldId id="453" r:id="rId31"/>
    <p:sldId id="443" r:id="rId32"/>
    <p:sldId id="444" r:id="rId33"/>
    <p:sldId id="447" r:id="rId34"/>
    <p:sldId id="448" r:id="rId35"/>
    <p:sldId id="449" r:id="rId36"/>
    <p:sldId id="450" r:id="rId37"/>
    <p:sldId id="442" r:id="rId38"/>
    <p:sldId id="376" r:id="rId39"/>
    <p:sldId id="341" r:id="rId40"/>
    <p:sldId id="440" r:id="rId41"/>
    <p:sldId id="327" r:id="rId42"/>
  </p:sldIdLst>
  <p:sldSz cx="9144000" cy="6858000" type="screen4x3"/>
  <p:notesSz cx="6858000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BB6A7326-CB8F-47C3-95A5-6AC7F17526B9}">
          <p14:sldIdLst>
            <p14:sldId id="354"/>
            <p14:sldId id="399"/>
            <p14:sldId id="400"/>
            <p14:sldId id="401"/>
            <p14:sldId id="402"/>
            <p14:sldId id="403"/>
            <p14:sldId id="406"/>
            <p14:sldId id="414"/>
            <p14:sldId id="416"/>
            <p14:sldId id="437"/>
            <p14:sldId id="438"/>
            <p14:sldId id="418"/>
            <p14:sldId id="420"/>
            <p14:sldId id="423"/>
            <p14:sldId id="425"/>
            <p14:sldId id="428"/>
            <p14:sldId id="430"/>
            <p14:sldId id="432"/>
            <p14:sldId id="434"/>
          </p14:sldIdLst>
        </p14:section>
        <p14:section name="Untitled Section" id="{F0300500-7DE1-4153-B84E-529DF5279CCB}">
          <p14:sldIdLst>
            <p14:sldId id="291"/>
            <p14:sldId id="328"/>
            <p14:sldId id="451"/>
            <p14:sldId id="381"/>
            <p14:sldId id="384"/>
            <p14:sldId id="385"/>
            <p14:sldId id="386"/>
            <p14:sldId id="452"/>
            <p14:sldId id="306"/>
            <p14:sldId id="388"/>
            <p14:sldId id="453"/>
            <p14:sldId id="443"/>
            <p14:sldId id="444"/>
            <p14:sldId id="447"/>
            <p14:sldId id="448"/>
            <p14:sldId id="449"/>
            <p14:sldId id="450"/>
            <p14:sldId id="442"/>
            <p14:sldId id="376"/>
            <p14:sldId id="341"/>
            <p14:sldId id="440"/>
            <p14:sldId id="32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Paulo Félix de Oliveira" initials="PFdO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Destaqu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231" autoAdjust="0"/>
    <p:restoredTop sz="99856" autoAdjust="0"/>
  </p:normalViewPr>
  <p:slideViewPr>
    <p:cSldViewPr snapToGrid="0" snapToObjects="1">
      <p:cViewPr varScale="1">
        <p:scale>
          <a:sx n="91" d="100"/>
          <a:sy n="91" d="100"/>
        </p:scale>
        <p:origin x="1158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Folha_de_C_lculo_do_Microsoft_Excel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PT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50"/>
      <c:rotY val="14"/>
      <c:depthPercent val="100"/>
      <c:rAngAx val="0"/>
      <c:perspective val="6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explosion val="14"/>
          <c:dPt>
            <c:idx val="0"/>
            <c:bubble3D val="0"/>
            <c:spPr>
              <a:pattFill prst="smCheck">
                <a:fgClr>
                  <a:schemeClr val="tx2">
                    <a:lumMod val="40000"/>
                    <a:lumOff val="60000"/>
                  </a:schemeClr>
                </a:fgClr>
                <a:bgClr>
                  <a:schemeClr val="tx2">
                    <a:lumMod val="75000"/>
                  </a:schemeClr>
                </a:bgClr>
              </a:pattFill>
              <a:ln>
                <a:noFill/>
              </a:ln>
              <a:effectLst>
                <a:outerShdw blurRad="889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01-9682-42AE-A7D9-3FA2ADA05833}"/>
              </c:ext>
            </c:extLst>
          </c:dPt>
          <c:dPt>
            <c:idx val="1"/>
            <c:bubble3D val="0"/>
            <c:spPr>
              <a:solidFill>
                <a:schemeClr val="tx2">
                  <a:lumMod val="75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03-9682-42AE-A7D9-3FA2ADA05833}"/>
              </c:ext>
            </c:extLst>
          </c:dPt>
          <c:dPt>
            <c:idx val="2"/>
            <c:bubble3D val="0"/>
            <c:spPr>
              <a:solidFill>
                <a:schemeClr val="accent1">
                  <a:tint val="3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05-9682-42AE-A7D9-3FA2ADA05833}"/>
              </c:ext>
            </c:extLst>
          </c:dPt>
          <c:dPt>
            <c:idx val="3"/>
            <c:bubble3D val="0"/>
            <c:spPr>
              <a:solidFill>
                <a:schemeClr val="accent1">
                  <a:tint val="84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07-9682-42AE-A7D9-3FA2ADA05833}"/>
              </c:ext>
            </c:extLst>
          </c:dPt>
          <c:dLbls>
            <c:dLbl>
              <c:idx val="0"/>
              <c:layout>
                <c:manualLayout>
                  <c:x val="-0.15564585476066037"/>
                  <c:y val="-0.2613469670457859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900" b="1" i="0" u="none" strike="noStrike" kern="1200" baseline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9B83BBF2-444D-4640-B260-9A4813F0E347}" type="VALUE">
                      <a:rPr lang="en-US" sz="1100"/>
                      <a:pPr>
                        <a:defRPr/>
                      </a:pPr>
                      <a:t>[VALOR]</a:t>
                    </a:fld>
                    <a:r>
                      <a:rPr lang="en-US" sz="1100" baseline="0"/>
                      <a:t>; </a:t>
                    </a:r>
                    <a:fld id="{1DEA3DD3-85F6-42EE-91D0-DBA7C5A9E95B}" type="PERCENTAGE">
                      <a:rPr lang="en-US" sz="1100" baseline="0"/>
                      <a:pPr>
                        <a:defRPr/>
                      </a:pPr>
                      <a:t>[PERCENTAGEM]</a:t>
                    </a:fld>
                    <a:endParaRPr lang="en-US" sz="1100" baseline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t-PT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607994289793005"/>
                      <c:h val="9.2523330417031202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9682-42AE-A7D9-3FA2ADA05833}"/>
                </c:ext>
              </c:extLst>
            </c:dLbl>
            <c:dLbl>
              <c:idx val="1"/>
              <c:layout>
                <c:manualLayout>
                  <c:x val="7.3737656454613415E-2"/>
                  <c:y val="0.10792249927092447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9682-42AE-A7D9-3FA2ADA0583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pt-PT"/>
              </a:p>
            </c:txPr>
            <c:dLblPos val="inEnd"/>
            <c:showLegendKey val="0"/>
            <c:showVal val="1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PE_gráfico!$B$2:$B$3</c:f>
              <c:strCache>
                <c:ptCount val="2"/>
                <c:pt idx="0">
                  <c:v>&lt;=35</c:v>
                </c:pt>
                <c:pt idx="1">
                  <c:v>&gt;35</c:v>
                </c:pt>
              </c:strCache>
            </c:strRef>
          </c:cat>
          <c:val>
            <c:numRef>
              <c:f>PE_gráfico!$C$2:$C$3</c:f>
              <c:numCache>
                <c:formatCode>General</c:formatCode>
                <c:ptCount val="2"/>
                <c:pt idx="0">
                  <c:v>62</c:v>
                </c:pt>
                <c:pt idx="1">
                  <c:v>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9682-42AE-A7D9-3FA2ADA05833}"/>
            </c:ext>
          </c:extLst>
        </c:ser>
        <c:dLbls>
          <c:dLblPos val="inEnd"/>
          <c:showLegendKey val="0"/>
          <c:showVal val="0"/>
          <c:showCatName val="1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/>
      <c:overlay val="0"/>
      <c:spPr>
        <a:solidFill>
          <a:schemeClr val="lt1">
            <a:alpha val="78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PT"/>
        </a:p>
      </c:txPr>
    </c:legend>
    <c:plotVisOnly val="1"/>
    <c:dispBlanksAs val="gap"/>
    <c:showDLblsOverMax val="0"/>
  </c:chart>
  <c:spPr>
    <a:pattFill prst="dkDnDiag">
      <a:fgClr>
        <a:schemeClr val="lt1">
          <a:lumMod val="95000"/>
        </a:schemeClr>
      </a:fgClr>
      <a:bgClr>
        <a:schemeClr val="lt1"/>
      </a:bgClr>
    </a:patt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pt-PT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style1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defRPr sz="900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179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5" y="1"/>
            <a:ext cx="297179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7087A2-3B41-4ED3-ADD6-207514A8A67A}" type="datetimeFigureOut">
              <a:rPr lang="pt-PT" smtClean="0"/>
              <a:t>22.05.2019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2" y="9428584"/>
            <a:ext cx="297179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5" y="9428584"/>
            <a:ext cx="297179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D26017-9946-48BA-98B1-EF4F6E200546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4465669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179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5" y="1"/>
            <a:ext cx="297179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A52A11-14ED-4D71-AC10-64E7680DDAE3}" type="datetimeFigureOut">
              <a:rPr lang="pt-PT" smtClean="0"/>
              <a:t>22.05.2019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947738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1" y="4715155"/>
            <a:ext cx="548640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2" y="9428584"/>
            <a:ext cx="297179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5" y="9428584"/>
            <a:ext cx="297179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37B22E-17DE-47D6-B311-28BB650AB1CC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5572930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37B22E-17DE-47D6-B311-28BB650AB1CC}" type="slidenum">
              <a:rPr lang="pt-PT" smtClean="0"/>
              <a:t>1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92313648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37B22E-17DE-47D6-B311-28BB650AB1CC}" type="slidenum">
              <a:rPr lang="pt-PT" smtClean="0">
                <a:solidFill>
                  <a:prstClr val="black"/>
                </a:solidFill>
              </a:rPr>
              <a:pPr/>
              <a:t>10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481367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37B22E-17DE-47D6-B311-28BB650AB1CC}" type="slidenum">
              <a:rPr lang="pt-PT" smtClean="0">
                <a:solidFill>
                  <a:prstClr val="black"/>
                </a:solidFill>
              </a:rPr>
              <a:pPr/>
              <a:t>11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837885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37B22E-17DE-47D6-B311-28BB650AB1CC}" type="slidenum">
              <a:rPr lang="pt-PT" smtClean="0"/>
              <a:t>12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49364615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37B22E-17DE-47D6-B311-28BB650AB1CC}" type="slidenum">
              <a:rPr lang="pt-PT" smtClean="0"/>
              <a:t>13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01005262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37B22E-17DE-47D6-B311-28BB650AB1CC}" type="slidenum">
              <a:rPr lang="pt-PT" smtClean="0"/>
              <a:t>14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54319094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37B22E-17DE-47D6-B311-28BB650AB1CC}" type="slidenum">
              <a:rPr lang="pt-PT" smtClean="0"/>
              <a:t>15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54319094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37B22E-17DE-47D6-B311-28BB650AB1CC}" type="slidenum">
              <a:rPr lang="pt-PT" smtClean="0">
                <a:solidFill>
                  <a:prstClr val="black"/>
                </a:solidFill>
              </a:rPr>
              <a:pPr/>
              <a:t>16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592959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37B22E-17DE-47D6-B311-28BB650AB1CC}" type="slidenum">
              <a:rPr lang="pt-PT" smtClean="0">
                <a:solidFill>
                  <a:prstClr val="black"/>
                </a:solidFill>
              </a:rPr>
              <a:pPr/>
              <a:t>17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942888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37B22E-17DE-47D6-B311-28BB650AB1CC}" type="slidenum">
              <a:rPr lang="pt-PT" smtClean="0">
                <a:solidFill>
                  <a:prstClr val="black"/>
                </a:solidFill>
              </a:rPr>
              <a:pPr/>
              <a:t>18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429465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37B22E-17DE-47D6-B311-28BB650AB1CC}" type="slidenum">
              <a:rPr lang="pt-PT" smtClean="0">
                <a:solidFill>
                  <a:prstClr val="black"/>
                </a:solidFill>
              </a:rPr>
              <a:pPr/>
              <a:t>19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48857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37B22E-17DE-47D6-B311-28BB650AB1CC}" type="slidenum">
              <a:rPr lang="pt-PT" smtClean="0"/>
              <a:t>2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8684890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37B22E-17DE-47D6-B311-28BB650AB1CC}" type="slidenum">
              <a:rPr lang="pt-PT" smtClean="0"/>
              <a:t>20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55497814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37B22E-17DE-47D6-B311-28BB650AB1CC}" type="slidenum">
              <a:rPr lang="pt-PT" smtClean="0"/>
              <a:t>21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95123736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37B22E-17DE-47D6-B311-28BB650AB1CC}" type="slidenum">
              <a:rPr lang="pt-PT" smtClean="0"/>
              <a:t>22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71711333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37B22E-17DE-47D6-B311-28BB650AB1CC}" type="slidenum">
              <a:rPr lang="pt-PT" smtClean="0"/>
              <a:t>23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12559158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37B22E-17DE-47D6-B311-28BB650AB1CC}" type="slidenum">
              <a:rPr lang="pt-PT" smtClean="0"/>
              <a:t>24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09964720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37B22E-17DE-47D6-B311-28BB650AB1CC}" type="slidenum">
              <a:rPr lang="pt-PT" smtClean="0"/>
              <a:t>25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22843191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37B22E-17DE-47D6-B311-28BB650AB1CC}" type="slidenum">
              <a:rPr lang="pt-PT" smtClean="0"/>
              <a:t>26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0934224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37B22E-17DE-47D6-B311-28BB650AB1CC}" type="slidenum">
              <a:rPr lang="pt-PT" smtClean="0"/>
              <a:t>27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12998902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37B22E-17DE-47D6-B311-28BB650AB1CC}" type="slidenum">
              <a:rPr lang="pt-PT" smtClean="0"/>
              <a:t>28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9369788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37B22E-17DE-47D6-B311-28BB650AB1CC}" type="slidenum">
              <a:rPr lang="pt-PT" smtClean="0"/>
              <a:t>29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445290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37B22E-17DE-47D6-B311-28BB650AB1CC}" type="slidenum">
              <a:rPr lang="pt-PT" smtClean="0"/>
              <a:t>3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64756400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37B22E-17DE-47D6-B311-28BB650AB1CC}" type="slidenum">
              <a:rPr lang="pt-PT" smtClean="0"/>
              <a:t>30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37164596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37B22E-17DE-47D6-B311-28BB650AB1CC}" type="slidenum">
              <a:rPr lang="pt-PT" smtClean="0"/>
              <a:t>31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62489530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37B22E-17DE-47D6-B311-28BB650AB1CC}" type="slidenum">
              <a:rPr lang="pt-PT" smtClean="0"/>
              <a:t>32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54405092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37B22E-17DE-47D6-B311-28BB650AB1CC}" type="slidenum">
              <a:rPr lang="pt-PT" smtClean="0"/>
              <a:t>33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13325984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37B22E-17DE-47D6-B311-28BB650AB1CC}" type="slidenum">
              <a:rPr lang="pt-PT" smtClean="0"/>
              <a:t>34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13325984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37B22E-17DE-47D6-B311-28BB650AB1CC}" type="slidenum">
              <a:rPr lang="pt-PT" smtClean="0"/>
              <a:t>35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13325984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37B22E-17DE-47D6-B311-28BB650AB1CC}" type="slidenum">
              <a:rPr lang="pt-PT" smtClean="0"/>
              <a:t>36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13325984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37B22E-17DE-47D6-B311-28BB650AB1CC}" type="slidenum">
              <a:rPr lang="pt-PT" smtClean="0">
                <a:solidFill>
                  <a:prstClr val="black"/>
                </a:solidFill>
              </a:rPr>
              <a:pPr/>
              <a:t>37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1645968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37B22E-17DE-47D6-B311-28BB650AB1CC}" type="slidenum">
              <a:rPr lang="pt-PT" smtClean="0"/>
              <a:t>38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50224558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37B22E-17DE-47D6-B311-28BB650AB1CC}" type="slidenum">
              <a:rPr lang="pt-PT" smtClean="0"/>
              <a:t>39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5600497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37B22E-17DE-47D6-B311-28BB650AB1CC}" type="slidenum">
              <a:rPr lang="pt-PT" smtClean="0"/>
              <a:t>4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357626388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37B22E-17DE-47D6-B311-28BB650AB1CC}" type="slidenum">
              <a:rPr lang="pt-PT" smtClean="0">
                <a:solidFill>
                  <a:prstClr val="black"/>
                </a:solidFill>
              </a:rPr>
              <a:pPr/>
              <a:t>40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9311955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37B22E-17DE-47D6-B311-28BB650AB1CC}" type="slidenum">
              <a:rPr lang="pt-PT" smtClean="0">
                <a:solidFill>
                  <a:prstClr val="black"/>
                </a:solidFill>
              </a:rPr>
              <a:pPr/>
              <a:t>41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93119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37B22E-17DE-47D6-B311-28BB650AB1CC}" type="slidenum">
              <a:rPr lang="pt-PT" smtClean="0"/>
              <a:t>5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7321984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37B22E-17DE-47D6-B311-28BB650AB1CC}" type="slidenum">
              <a:rPr lang="pt-PT" smtClean="0"/>
              <a:t>6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7210973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37B22E-17DE-47D6-B311-28BB650AB1CC}" type="slidenum">
              <a:rPr lang="pt-PT" smtClean="0"/>
              <a:t>7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5523682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37B22E-17DE-47D6-B311-28BB650AB1CC}" type="slidenum">
              <a:rPr lang="pt-PT" smtClean="0"/>
              <a:t>8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13935454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37B22E-17DE-47D6-B311-28BB650AB1CC}" type="slidenum">
              <a:rPr lang="pt-PT" smtClean="0"/>
              <a:t>9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4555065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88668-2570-974A-8577-00AA427E03CA}" type="datetimeFigureOut">
              <a:rPr lang="en-US" smtClean="0"/>
              <a:t>5/22/2019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9EAE6-487B-3E42-B512-8FB116E2B75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55129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88668-2570-974A-8577-00AA427E03CA}" type="datetimeFigureOut">
              <a:rPr lang="en-US" smtClean="0"/>
              <a:t>5/22/2019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9EAE6-487B-3E42-B512-8FB116E2B75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88240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88668-2570-974A-8577-00AA427E03CA}" type="datetimeFigureOut">
              <a:rPr lang="en-US" smtClean="0"/>
              <a:t>5/22/2019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9EAE6-487B-3E42-B512-8FB116E2B75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74008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88668-2570-974A-8577-00AA427E03CA}" type="datetimeFigureOut">
              <a:rPr lang="en-US" smtClean="0"/>
              <a:t>5/22/2019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9EAE6-487B-3E42-B512-8FB116E2B75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48196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88668-2570-974A-8577-00AA427E03CA}" type="datetimeFigureOut">
              <a:rPr lang="en-US" smtClean="0"/>
              <a:t>5/22/2019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9EAE6-487B-3E42-B512-8FB116E2B75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06572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88668-2570-974A-8577-00AA427E03CA}" type="datetimeFigureOut">
              <a:rPr lang="en-US" smtClean="0"/>
              <a:t>5/22/2019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9EAE6-487B-3E42-B512-8FB116E2B75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30996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88668-2570-974A-8577-00AA427E03CA}" type="datetimeFigureOut">
              <a:rPr lang="en-US" smtClean="0"/>
              <a:t>5/22/2019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9EAE6-487B-3E42-B512-8FB116E2B75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82501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88668-2570-974A-8577-00AA427E03CA}" type="datetimeFigureOut">
              <a:rPr lang="en-US" smtClean="0"/>
              <a:t>5/22/2019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9EAE6-487B-3E42-B512-8FB116E2B75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08829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88668-2570-974A-8577-00AA427E03CA}" type="datetimeFigureOut">
              <a:rPr lang="en-US" smtClean="0"/>
              <a:t>5/22/2019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9EAE6-487B-3E42-B512-8FB116E2B75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4979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88668-2570-974A-8577-00AA427E03CA}" type="datetimeFigureOut">
              <a:rPr lang="en-US" smtClean="0"/>
              <a:t>5/22/2019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9EAE6-487B-3E42-B512-8FB116E2B75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90729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88668-2570-974A-8577-00AA427E03CA}" type="datetimeFigureOut">
              <a:rPr lang="en-US" smtClean="0"/>
              <a:t>5/22/2019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9EAE6-487B-3E42-B512-8FB116E2B75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3798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688668-2570-974A-8577-00AA427E03CA}" type="datetimeFigureOut">
              <a:rPr lang="en-US" smtClean="0"/>
              <a:t>5/22/2019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99EAE6-487B-3E42-B512-8FB116E2B75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94590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1.xml"/><Relationship Id="rId4" Type="http://schemas.openxmlformats.org/officeDocument/2006/relationships/image" Target="../media/image7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e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e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e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e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e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e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e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e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em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RL_Capa_PPT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94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6872" y="2853298"/>
            <a:ext cx="7874493" cy="3862661"/>
          </a:xfrm>
        </p:spPr>
        <p:txBody>
          <a:bodyPr anchor="t">
            <a:normAutofit/>
          </a:bodyPr>
          <a:lstStyle/>
          <a:p>
            <a:pPr>
              <a:lnSpc>
                <a:spcPct val="150000"/>
              </a:lnSpc>
            </a:pPr>
            <a:r>
              <a:rPr lang="pt-PT" sz="36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Relatório </a:t>
            </a:r>
            <a:r>
              <a:rPr lang="pt-PT" sz="3600" b="1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Anual </a:t>
            </a:r>
            <a:r>
              <a:rPr lang="pt-PT" sz="36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S</a:t>
            </a:r>
            <a:r>
              <a:rPr lang="pt-PT" sz="3600" b="1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obre </a:t>
            </a:r>
            <a:r>
              <a:rPr lang="pt-PT" sz="36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a </a:t>
            </a:r>
            <a:r>
              <a:rPr lang="pt-PT" sz="3600" b="1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Evolução </a:t>
            </a:r>
            <a:r>
              <a:rPr lang="pt-PT" sz="36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da N</a:t>
            </a:r>
            <a:r>
              <a:rPr lang="pt-PT" sz="3600" b="1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egociação </a:t>
            </a:r>
            <a:r>
              <a:rPr lang="pt-PT" sz="36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C</a:t>
            </a:r>
            <a:r>
              <a:rPr lang="pt-PT" sz="3600" b="1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oletiva em 2018</a:t>
            </a:r>
            <a:r>
              <a:rPr lang="pt-PT" sz="3600" dirty="0" smtClean="0"/>
              <a:t/>
            </a:r>
            <a:br>
              <a:rPr lang="pt-PT" sz="3600" dirty="0" smtClean="0"/>
            </a:br>
            <a:r>
              <a:rPr lang="pt-PT" sz="3200" dirty="0" smtClean="0"/>
              <a:t/>
            </a:r>
            <a:br>
              <a:rPr lang="pt-PT" sz="3200" dirty="0" smtClean="0"/>
            </a:br>
            <a:r>
              <a:rPr lang="pt-PT" sz="2000" b="1" dirty="0" smtClean="0">
                <a:solidFill>
                  <a:schemeClr val="bg2"/>
                </a:solidFill>
              </a:rPr>
              <a:t>Lisboa, 21 maio 2019</a:t>
            </a:r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  <a:latin typeface="Helvetica"/>
                <a:cs typeface="Helvetica"/>
              </a:rPr>
              <a:t/>
            </a:r>
            <a:br>
              <a:rPr lang="en-US" sz="2000" b="1" dirty="0" smtClean="0">
                <a:solidFill>
                  <a:schemeClr val="accent1">
                    <a:lumMod val="75000"/>
                  </a:schemeClr>
                </a:solidFill>
                <a:latin typeface="Helvetica"/>
                <a:cs typeface="Helvetica"/>
              </a:rPr>
            </a:br>
            <a:endParaRPr lang="en-US" sz="2000" dirty="0">
              <a:solidFill>
                <a:schemeClr val="accent1">
                  <a:lumMod val="75000"/>
                </a:schemeClr>
              </a:solidFill>
              <a:latin typeface="Helvetica"/>
              <a:cs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1399664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RL_Pagina_PPT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5" y="24165"/>
            <a:ext cx="9133453" cy="6858000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530774" y="1314490"/>
            <a:ext cx="8113256" cy="4794859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sz="2200" b="1" i="1" dirty="0" smtClean="0">
                <a:solidFill>
                  <a:prstClr val="black"/>
                </a:solidFill>
              </a:rPr>
              <a:t>Taxa de cobertura das convenções coletivas em vigor e publicadas (2005-2017)</a:t>
            </a:r>
            <a:endParaRPr lang="pt-PT" sz="2200" b="1" i="1" dirty="0" smtClean="0">
              <a:solidFill>
                <a:srgbClr val="FF0000"/>
              </a:solidFill>
            </a:endParaRPr>
          </a:p>
        </p:txBody>
      </p:sp>
      <p:sp>
        <p:nvSpPr>
          <p:cNvPr id="5" name="Rectângulo 4"/>
          <p:cNvSpPr/>
          <p:nvPr/>
        </p:nvSpPr>
        <p:spPr>
          <a:xfrm>
            <a:off x="530774" y="1180506"/>
            <a:ext cx="783684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800" b="1" dirty="0" smtClean="0">
                <a:solidFill>
                  <a:prstClr val="black"/>
                </a:solidFill>
              </a:rPr>
              <a:t> 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0" y="24165"/>
            <a:ext cx="9148044" cy="1065268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sz="1600" dirty="0" smtClean="0">
                <a:solidFill>
                  <a:srgbClr val="4F81BD">
                    <a:lumMod val="50000"/>
                  </a:srgbClr>
                </a:solidFill>
              </a:rPr>
              <a:t>RELATÓRIO ANUAL SOBRE A EVOLUÇÃO DA NEGOCIAÇÃO COLETIVA – 2018</a:t>
            </a:r>
          </a:p>
          <a:p>
            <a:pPr algn="r"/>
            <a:endParaRPr lang="pt-PT" sz="1600" dirty="0" smtClean="0">
              <a:solidFill>
                <a:prstClr val="white">
                  <a:lumMod val="95000"/>
                </a:prstClr>
              </a:solidFill>
            </a:endParaRPr>
          </a:p>
          <a:p>
            <a:pPr algn="l"/>
            <a:r>
              <a:rPr lang="pt-PT" sz="2200" b="1" i="1" dirty="0" smtClean="0">
                <a:solidFill>
                  <a:prstClr val="white">
                    <a:lumMod val="95000"/>
                  </a:prstClr>
                </a:solidFill>
                <a:cs typeface="Helvetica"/>
              </a:rPr>
              <a:t>			     2005 </a:t>
            </a:r>
            <a:r>
              <a:rPr lang="pt-PT" sz="2200" b="1" i="1" dirty="0">
                <a:solidFill>
                  <a:prstClr val="white">
                    <a:lumMod val="95000"/>
                  </a:prstClr>
                </a:solidFill>
                <a:cs typeface="Helvetica"/>
              </a:rPr>
              <a:t>a </a:t>
            </a:r>
            <a:r>
              <a:rPr lang="pt-PT" sz="2200" b="1" i="1" dirty="0" smtClean="0">
                <a:solidFill>
                  <a:prstClr val="white">
                    <a:lumMod val="95000"/>
                  </a:prstClr>
                </a:solidFill>
                <a:cs typeface="Helvetica"/>
              </a:rPr>
              <a:t>2017: taxa de cobertura </a:t>
            </a:r>
            <a:r>
              <a:rPr lang="pt-PT" sz="2200" b="1" i="1" dirty="0">
                <a:solidFill>
                  <a:prstClr val="white">
                    <a:lumMod val="95000"/>
                  </a:prstClr>
                </a:solidFill>
                <a:cs typeface="Helvetica"/>
              </a:rPr>
              <a:t>de </a:t>
            </a:r>
            <a:r>
              <a:rPr lang="pt-PT" sz="2200" b="1" i="1" dirty="0" smtClean="0">
                <a:solidFill>
                  <a:prstClr val="white">
                    <a:lumMod val="95000"/>
                  </a:prstClr>
                </a:solidFill>
                <a:cs typeface="Helvetica"/>
              </a:rPr>
              <a:t>trabalhadores   </a:t>
            </a:r>
            <a:r>
              <a:rPr lang="pt-PT" sz="2200" b="1" i="1" dirty="0">
                <a:solidFill>
                  <a:prstClr val="white">
                    <a:lumMod val="95000"/>
                  </a:prstClr>
                </a:solidFill>
                <a:cs typeface="Helvetica"/>
              </a:rPr>
              <a:t>abrangidos</a:t>
            </a:r>
            <a:endParaRPr lang="pt-PT" sz="2200" b="1" i="1" dirty="0">
              <a:solidFill>
                <a:srgbClr val="4F81BD">
                  <a:lumMod val="20000"/>
                  <a:lumOff val="80000"/>
                </a:srgbClr>
              </a:solidFill>
              <a:cs typeface="Helvetica"/>
            </a:endParaRPr>
          </a:p>
          <a:p>
            <a:pPr algn="l"/>
            <a:endParaRPr lang="pt-PT" sz="2200" b="1" i="1" dirty="0">
              <a:solidFill>
                <a:srgbClr val="4F81BD">
                  <a:lumMod val="20000"/>
                  <a:lumOff val="80000"/>
                </a:srgbClr>
              </a:solidFill>
              <a:cs typeface="Helvetic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71858" y="5369644"/>
            <a:ext cx="7772172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34988" indent="-285750">
              <a:buFont typeface="Arial" panose="020B0604020202020204" pitchFamily="34" charset="0"/>
              <a:buChar char="•"/>
            </a:pPr>
            <a:r>
              <a:rPr lang="pt-PT" sz="2200" dirty="0" smtClean="0">
                <a:solidFill>
                  <a:prstClr val="black"/>
                </a:solidFill>
                <a:latin typeface="+mj-lt"/>
              </a:rPr>
              <a:t>Persiste a tendência de crescimento  (iniciada em 2015</a:t>
            </a:r>
            <a:r>
              <a:rPr lang="pt-PT" sz="2200" dirty="0">
                <a:solidFill>
                  <a:prstClr val="black"/>
                </a:solidFill>
                <a:latin typeface="+mj-lt"/>
              </a:rPr>
              <a:t>), </a:t>
            </a:r>
            <a:r>
              <a:rPr lang="pt-PT" sz="2200" dirty="0" smtClean="0">
                <a:solidFill>
                  <a:prstClr val="black"/>
                </a:solidFill>
                <a:latin typeface="+mj-lt"/>
              </a:rPr>
              <a:t>nas convenções publicadas anualmente</a:t>
            </a:r>
          </a:p>
          <a:p>
            <a:pPr marL="534988" indent="-285750">
              <a:buFont typeface="Arial" panose="020B0604020202020204" pitchFamily="34" charset="0"/>
              <a:buChar char="•"/>
            </a:pPr>
            <a:r>
              <a:rPr lang="pt-PT" sz="2200" dirty="0" smtClean="0">
                <a:solidFill>
                  <a:prstClr val="black"/>
                </a:solidFill>
                <a:latin typeface="+mj-lt"/>
              </a:rPr>
              <a:t>Ligeira, mas constante, descida desde </a:t>
            </a:r>
            <a:r>
              <a:rPr lang="pt-PT" sz="2200" dirty="0">
                <a:solidFill>
                  <a:prstClr val="black"/>
                </a:solidFill>
                <a:latin typeface="+mj-lt"/>
              </a:rPr>
              <a:t>2011, nas convenções em </a:t>
            </a:r>
            <a:r>
              <a:rPr lang="pt-PT" sz="2200" dirty="0" smtClean="0">
                <a:solidFill>
                  <a:prstClr val="black"/>
                </a:solidFill>
                <a:latin typeface="+mj-lt"/>
              </a:rPr>
              <a:t>vigor</a:t>
            </a:r>
          </a:p>
          <a:p>
            <a:pPr marL="534988" indent="-285750">
              <a:buFont typeface="Arial" panose="020B0604020202020204" pitchFamily="34" charset="0"/>
              <a:buChar char="•"/>
            </a:pPr>
            <a:endParaRPr lang="pt-PT" dirty="0" smtClean="0">
              <a:solidFill>
                <a:prstClr val="black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073" y="2163673"/>
            <a:ext cx="7973741" cy="30964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81714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RL_Pagina_PPT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05" y="-13551"/>
            <a:ext cx="9144000" cy="6858000"/>
          </a:xfrm>
          <a:prstGeom prst="rect">
            <a:avLst/>
          </a:prstGeom>
        </p:spPr>
      </p:pic>
      <p:sp>
        <p:nvSpPr>
          <p:cNvPr id="5" name="Rectângulo 4"/>
          <p:cNvSpPr/>
          <p:nvPr/>
        </p:nvSpPr>
        <p:spPr>
          <a:xfrm>
            <a:off x="530774" y="1180506"/>
            <a:ext cx="783684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800" b="1" dirty="0" smtClean="0">
                <a:solidFill>
                  <a:prstClr val="black"/>
                </a:solidFill>
              </a:rPr>
              <a:t> 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0" y="24165"/>
            <a:ext cx="9148044" cy="1065268"/>
          </a:xfrm>
          <a:prstGeom prst="rect">
            <a:avLst/>
          </a:prstGeom>
        </p:spPr>
        <p:txBody>
          <a:bodyPr anchor="t">
            <a:normAutofit fontScale="92500" lnSpcReduction="1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sz="1600" dirty="0" smtClean="0">
                <a:solidFill>
                  <a:srgbClr val="4F81BD">
                    <a:lumMod val="50000"/>
                  </a:srgbClr>
                </a:solidFill>
              </a:rPr>
              <a:t>  RELATÓRIO ANUAL SOBRE A EVOLUÇÃO DA NEGOCIAÇÃO COLETIVA – 2018</a:t>
            </a:r>
          </a:p>
          <a:p>
            <a:pPr algn="r"/>
            <a:endParaRPr lang="pt-PT" sz="1600" dirty="0" smtClean="0">
              <a:solidFill>
                <a:srgbClr val="4F81BD">
                  <a:lumMod val="50000"/>
                </a:srgbClr>
              </a:solidFill>
            </a:endParaRPr>
          </a:p>
          <a:p>
            <a:pPr marL="1614488" indent="-1614488" algn="l"/>
            <a:r>
              <a:rPr lang="pt-PT" sz="2200" b="1" i="1" dirty="0" smtClean="0">
                <a:solidFill>
                  <a:prstClr val="white">
                    <a:lumMod val="95000"/>
                  </a:prstClr>
                </a:solidFill>
                <a:cs typeface="Helvetica"/>
              </a:rPr>
              <a:t>	Período </a:t>
            </a:r>
            <a:r>
              <a:rPr lang="pt-PT" sz="2200" b="1" i="1" dirty="0">
                <a:solidFill>
                  <a:prstClr val="white">
                    <a:lumMod val="95000"/>
                  </a:prstClr>
                </a:solidFill>
                <a:cs typeface="Helvetica"/>
              </a:rPr>
              <a:t>2005 a </a:t>
            </a:r>
            <a:r>
              <a:rPr lang="pt-PT" sz="2200" b="1" i="1" dirty="0" smtClean="0">
                <a:solidFill>
                  <a:prstClr val="white">
                    <a:lumMod val="95000"/>
                  </a:prstClr>
                </a:solidFill>
                <a:cs typeface="Helvetica"/>
              </a:rPr>
              <a:t>2018: cessação da vigência das convenções </a:t>
            </a:r>
          </a:p>
          <a:p>
            <a:pPr marL="1614488" indent="-1614488" algn="l"/>
            <a:r>
              <a:rPr lang="pt-PT" sz="2200" b="1" i="1" dirty="0">
                <a:solidFill>
                  <a:prstClr val="white">
                    <a:lumMod val="95000"/>
                  </a:prstClr>
                </a:solidFill>
                <a:cs typeface="Helvetica"/>
              </a:rPr>
              <a:t>	</a:t>
            </a:r>
            <a:endParaRPr lang="pt-PT" sz="2200" b="1" i="1" dirty="0" smtClean="0">
              <a:solidFill>
                <a:srgbClr val="4F81BD">
                  <a:lumMod val="20000"/>
                  <a:lumOff val="80000"/>
                </a:srgbClr>
              </a:solidFill>
              <a:cs typeface="Helvetica"/>
            </a:endParaRPr>
          </a:p>
          <a:p>
            <a:pPr algn="l"/>
            <a:endParaRPr lang="pt-PT" sz="2200" b="1" i="1" dirty="0">
              <a:solidFill>
                <a:srgbClr val="4F81BD">
                  <a:lumMod val="20000"/>
                  <a:lumOff val="80000"/>
                </a:srgbClr>
              </a:solidFill>
              <a:cs typeface="Helvetica"/>
            </a:endParaRPr>
          </a:p>
          <a:p>
            <a:pPr algn="l"/>
            <a:endParaRPr lang="pt-PT" sz="2200" b="1" i="1" dirty="0" smtClean="0">
              <a:solidFill>
                <a:srgbClr val="4F81BD">
                  <a:lumMod val="20000"/>
                  <a:lumOff val="80000"/>
                </a:srgbClr>
              </a:solidFill>
              <a:cs typeface="Helvetica"/>
            </a:endParaRPr>
          </a:p>
          <a:p>
            <a:pPr algn="l"/>
            <a:endParaRPr lang="pt-PT" sz="2200" b="1" i="1" dirty="0">
              <a:solidFill>
                <a:srgbClr val="4F81BD">
                  <a:lumMod val="20000"/>
                  <a:lumOff val="80000"/>
                </a:srgbClr>
              </a:solidFill>
              <a:cs typeface="Helvetic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33718" y="4563035"/>
            <a:ext cx="6963620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t-PT" dirty="0" smtClean="0">
              <a:solidFill>
                <a:srgbClr val="FF0000"/>
              </a:solidFill>
              <a:latin typeface="+mj-lt"/>
            </a:endParaRPr>
          </a:p>
          <a:p>
            <a:r>
              <a:rPr lang="pt-PT" sz="2200" dirty="0" smtClean="0">
                <a:solidFill>
                  <a:prstClr val="black"/>
                </a:solidFill>
                <a:latin typeface="+mj-lt"/>
              </a:rPr>
              <a:t>Em 2018:</a:t>
            </a:r>
          </a:p>
          <a:p>
            <a:pPr marL="446088" indent="-285750">
              <a:buFontTx/>
              <a:buChar char="-"/>
            </a:pPr>
            <a:r>
              <a:rPr lang="pt-PT" sz="2200" dirty="0" smtClean="0">
                <a:solidFill>
                  <a:prstClr val="black"/>
                </a:solidFill>
                <a:latin typeface="+mj-lt"/>
              </a:rPr>
              <a:t>não  foi publicado qualquer aviso de cessação de vigência de convenção coletiva</a:t>
            </a:r>
          </a:p>
          <a:p>
            <a:pPr marL="446088" indent="-285750">
              <a:buFontTx/>
              <a:buChar char="-"/>
            </a:pPr>
            <a:r>
              <a:rPr lang="pt-PT" sz="2200" dirty="0" smtClean="0">
                <a:solidFill>
                  <a:prstClr val="black"/>
                </a:solidFill>
                <a:latin typeface="+mj-lt"/>
              </a:rPr>
              <a:t>Publicação de três acordos de revogação</a:t>
            </a:r>
            <a:endParaRPr lang="en-US" dirty="0">
              <a:solidFill>
                <a:prstClr val="black"/>
              </a:solidFill>
              <a:latin typeface="+mj-lt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0919" y="1900081"/>
            <a:ext cx="5153890" cy="26159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94887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RL_Pagina_PPT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392569" y="1246605"/>
            <a:ext cx="8462673" cy="5375576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pt-PT" sz="2200" b="1" i="1" dirty="0"/>
              <a:t>Período de vigência sem </a:t>
            </a:r>
            <a:r>
              <a:rPr lang="pt-PT" sz="2200" b="1" i="1" dirty="0" smtClean="0"/>
              <a:t>revisão </a:t>
            </a:r>
            <a:r>
              <a:rPr lang="pt-PT" sz="2200" dirty="0" smtClean="0"/>
              <a:t>(tempo que </a:t>
            </a:r>
            <a:r>
              <a:rPr lang="pt-PT" sz="2200" dirty="0"/>
              <a:t>permaneceram sem alteração as convenções </a:t>
            </a:r>
            <a:r>
              <a:rPr lang="pt-PT" sz="2200" dirty="0" smtClean="0"/>
              <a:t>substituídas </a:t>
            </a:r>
            <a:r>
              <a:rPr lang="pt-PT" sz="2200" dirty="0"/>
              <a:t>em </a:t>
            </a:r>
            <a:r>
              <a:rPr lang="pt-PT" sz="2200" dirty="0" smtClean="0"/>
              <a:t>2018)</a:t>
            </a:r>
            <a:r>
              <a:rPr lang="pt-PT" sz="2200" b="1" i="1" dirty="0" smtClean="0"/>
              <a:t>:</a:t>
            </a:r>
            <a:r>
              <a:rPr lang="pt-PT" sz="2200" b="1" i="1" dirty="0" smtClean="0">
                <a:solidFill>
                  <a:srgbClr val="FF0000"/>
                </a:solidFill>
              </a:rPr>
              <a:t> </a:t>
            </a:r>
          </a:p>
          <a:p>
            <a:pPr algn="just"/>
            <a:endParaRPr lang="pt-PT" sz="2300" b="1" i="1" dirty="0" smtClean="0">
              <a:latin typeface="+mn-lt"/>
            </a:endParaRPr>
          </a:p>
          <a:p>
            <a:pPr algn="just"/>
            <a:endParaRPr lang="pt-PT" sz="2300" b="1" i="1" dirty="0">
              <a:latin typeface="+mn-lt"/>
            </a:endParaRPr>
          </a:p>
          <a:p>
            <a:pPr algn="just"/>
            <a:endParaRPr lang="pt-PT" sz="2300" b="1" i="1" dirty="0" smtClean="0">
              <a:latin typeface="+mn-lt"/>
            </a:endParaRPr>
          </a:p>
          <a:p>
            <a:pPr algn="just"/>
            <a:endParaRPr lang="pt-PT" sz="2300" b="1" i="1" dirty="0">
              <a:latin typeface="+mn-lt"/>
            </a:endParaRPr>
          </a:p>
          <a:p>
            <a:pPr algn="just"/>
            <a:endParaRPr lang="pt-PT" sz="2300" b="1" i="1" dirty="0" smtClean="0">
              <a:latin typeface="+mn-lt"/>
            </a:endParaRPr>
          </a:p>
          <a:p>
            <a:pPr algn="just"/>
            <a:endParaRPr lang="pt-PT" sz="2300" b="1" i="1" dirty="0">
              <a:latin typeface="+mn-lt"/>
            </a:endParaRPr>
          </a:p>
          <a:p>
            <a:pPr algn="just"/>
            <a:endParaRPr lang="pt-PT" sz="2300" dirty="0" smtClean="0">
              <a:latin typeface="+mn-lt"/>
            </a:endParaRPr>
          </a:p>
          <a:p>
            <a:pPr algn="just"/>
            <a:endParaRPr lang="pt-PT" sz="2300" dirty="0" smtClean="0">
              <a:latin typeface="+mn-lt"/>
            </a:endParaRPr>
          </a:p>
          <a:p>
            <a:pPr algn="just"/>
            <a:endParaRPr lang="pt-PT" sz="2300" dirty="0" smtClean="0">
              <a:latin typeface="+mn-lt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pt-PT" sz="2200" dirty="0" smtClean="0"/>
              <a:t>Revisão até </a:t>
            </a:r>
            <a:r>
              <a:rPr lang="pt-PT" sz="2200" dirty="0"/>
              <a:t>24 meses de </a:t>
            </a:r>
            <a:r>
              <a:rPr lang="pt-PT" sz="2200" dirty="0" smtClean="0"/>
              <a:t>vigência na maioria </a:t>
            </a:r>
            <a:r>
              <a:rPr lang="pt-PT" sz="2200" dirty="0"/>
              <a:t>das convenções</a:t>
            </a:r>
            <a:r>
              <a:rPr lang="pt-PT" sz="2200" dirty="0" smtClean="0"/>
              <a:t>  (66%) 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pt-PT" sz="2200" dirty="0" smtClean="0"/>
              <a:t>Redução do n.º de convenções que vigoraram </a:t>
            </a:r>
            <a:r>
              <a:rPr lang="pt-PT" sz="2200" dirty="0" smtClean="0">
                <a:ea typeface="Calibri"/>
              </a:rPr>
              <a:t>24 a </a:t>
            </a:r>
            <a:r>
              <a:rPr lang="pt-PT" sz="2200" dirty="0">
                <a:ea typeface="Calibri"/>
              </a:rPr>
              <a:t>95 </a:t>
            </a:r>
            <a:r>
              <a:rPr lang="pt-PT" sz="2200" dirty="0" smtClean="0">
                <a:ea typeface="Calibri"/>
              </a:rPr>
              <a:t>meses </a:t>
            </a:r>
            <a:endParaRPr lang="pt-PT" sz="2200" dirty="0"/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pt-PT" sz="2200" dirty="0" smtClean="0"/>
              <a:t> Aumento </a:t>
            </a:r>
            <a:r>
              <a:rPr lang="pt-PT" sz="2200" dirty="0"/>
              <a:t>do n.º de convenções que vigoraram </a:t>
            </a:r>
            <a:r>
              <a:rPr lang="pt-PT" sz="2200" dirty="0" smtClean="0">
                <a:ea typeface="Calibri"/>
              </a:rPr>
              <a:t>(+) 96 meses </a:t>
            </a:r>
            <a:endParaRPr lang="pt-PT" sz="2200" dirty="0"/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pt-PT" sz="2200" dirty="0" smtClean="0">
              <a:latin typeface="+mn-lt"/>
            </a:endParaRPr>
          </a:p>
        </p:txBody>
      </p:sp>
      <p:sp>
        <p:nvSpPr>
          <p:cNvPr id="5" name="Rectângulo 4"/>
          <p:cNvSpPr/>
          <p:nvPr/>
        </p:nvSpPr>
        <p:spPr>
          <a:xfrm>
            <a:off x="530773" y="1229083"/>
            <a:ext cx="81430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800" b="1" dirty="0" smtClean="0">
                <a:solidFill>
                  <a:prstClr val="black"/>
                </a:solidFill>
              </a:rPr>
              <a:t> </a:t>
            </a:r>
          </a:p>
        </p:txBody>
      </p:sp>
      <p:sp>
        <p:nvSpPr>
          <p:cNvPr id="7" name="Rectângulo 4"/>
          <p:cNvSpPr/>
          <p:nvPr/>
        </p:nvSpPr>
        <p:spPr>
          <a:xfrm>
            <a:off x="362748" y="6025092"/>
            <a:ext cx="81430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800" b="1" dirty="0" smtClean="0">
                <a:solidFill>
                  <a:prstClr val="black"/>
                </a:solidFill>
              </a:rPr>
              <a:t> 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0" y="24165"/>
            <a:ext cx="9148044" cy="1065268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sz="1600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  RELATÓRIO ANUAL SOBRE A EVOLUÇÃO DA NEGOCIAÇÃO COLETIVA – 2018</a:t>
            </a:r>
          </a:p>
          <a:p>
            <a:pPr algn="r"/>
            <a:endParaRPr lang="pt-PT" sz="1600" dirty="0" smtClean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</a:endParaRPr>
          </a:p>
          <a:p>
            <a:pPr algn="l"/>
            <a:r>
              <a:rPr lang="pt-PT" sz="2200" b="1" i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Calibri" panose="020F0502020204030204" pitchFamily="34" charset="0"/>
                <a:cs typeface="Helvetica"/>
              </a:rPr>
              <a:t>			</a:t>
            </a:r>
            <a:r>
              <a:rPr lang="pt-PT" sz="2200" b="1" i="1" dirty="0" smtClean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Helvetica"/>
              </a:rPr>
              <a:t>   </a:t>
            </a:r>
            <a:r>
              <a:rPr lang="pt-PT" sz="1700" b="1" i="1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Helvetica"/>
              </a:rPr>
              <a:t> </a:t>
            </a:r>
            <a:r>
              <a:rPr lang="pt-PT" sz="1800" b="1" i="1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Helvetica"/>
              </a:rPr>
              <a:t>Análise temática: âmbito  </a:t>
            </a:r>
            <a:r>
              <a:rPr lang="pt-PT" sz="1800" b="1" i="1" dirty="0" smtClean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Helvetica"/>
              </a:rPr>
              <a:t>temporal </a:t>
            </a:r>
            <a:r>
              <a:rPr lang="pt-PT" sz="1800" b="1" i="1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Helvetica"/>
              </a:rPr>
              <a:t>de aplicação</a:t>
            </a:r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288" y="2087563"/>
            <a:ext cx="7897563" cy="28689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93935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RL_Pagina_PPT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392569" y="1246605"/>
            <a:ext cx="8462673" cy="5375576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pt-PT" sz="2200" b="1" i="1" dirty="0"/>
              <a:t>Período de vigência sem </a:t>
            </a:r>
            <a:r>
              <a:rPr lang="pt-PT" sz="2200" b="1" i="1" dirty="0" smtClean="0"/>
              <a:t>revisão </a:t>
            </a:r>
            <a:r>
              <a:rPr lang="pt-PT" sz="2200" dirty="0" smtClean="0"/>
              <a:t>(tempo que </a:t>
            </a:r>
            <a:r>
              <a:rPr lang="pt-PT" sz="2200" dirty="0"/>
              <a:t>permaneceram sem alteração as convenções </a:t>
            </a:r>
            <a:r>
              <a:rPr lang="pt-PT" sz="2200" dirty="0" smtClean="0"/>
              <a:t>substituídas </a:t>
            </a:r>
            <a:r>
              <a:rPr lang="pt-PT" sz="2200" dirty="0"/>
              <a:t>em </a:t>
            </a:r>
            <a:r>
              <a:rPr lang="pt-PT" sz="2200" dirty="0" smtClean="0"/>
              <a:t>2018)</a:t>
            </a:r>
            <a:r>
              <a:rPr lang="pt-PT" sz="2200" b="1" i="1" dirty="0" smtClean="0"/>
              <a:t>:</a:t>
            </a:r>
            <a:r>
              <a:rPr lang="pt-PT" sz="2200" b="1" i="1" dirty="0" smtClean="0">
                <a:solidFill>
                  <a:srgbClr val="FF0000"/>
                </a:solidFill>
              </a:rPr>
              <a:t> </a:t>
            </a:r>
          </a:p>
          <a:p>
            <a:pPr algn="just"/>
            <a:endParaRPr lang="pt-PT" sz="2300" b="1" i="1" dirty="0" smtClean="0">
              <a:latin typeface="+mn-lt"/>
            </a:endParaRPr>
          </a:p>
          <a:p>
            <a:pPr algn="just"/>
            <a:endParaRPr lang="pt-PT" sz="2300" b="1" i="1" dirty="0" smtClean="0">
              <a:latin typeface="+mn-lt"/>
            </a:endParaRPr>
          </a:p>
          <a:p>
            <a:pPr algn="just"/>
            <a:endParaRPr lang="pt-PT" sz="2300" b="1" i="1" dirty="0">
              <a:latin typeface="+mn-lt"/>
            </a:endParaRPr>
          </a:p>
          <a:p>
            <a:pPr algn="just"/>
            <a:endParaRPr lang="pt-PT" sz="2300" b="1" i="1" dirty="0" smtClean="0">
              <a:latin typeface="+mn-lt"/>
            </a:endParaRPr>
          </a:p>
          <a:p>
            <a:pPr algn="just"/>
            <a:endParaRPr lang="pt-PT" sz="2300" b="1" i="1" dirty="0">
              <a:latin typeface="+mn-lt"/>
            </a:endParaRPr>
          </a:p>
          <a:p>
            <a:pPr algn="just"/>
            <a:endParaRPr lang="pt-PT" sz="2300" b="1" i="1" dirty="0" smtClean="0">
              <a:latin typeface="+mn-lt"/>
            </a:endParaRPr>
          </a:p>
          <a:p>
            <a:pPr algn="just"/>
            <a:endParaRPr lang="pt-PT" sz="2300" b="1" i="1" dirty="0">
              <a:latin typeface="+mn-lt"/>
            </a:endParaRPr>
          </a:p>
          <a:p>
            <a:pPr algn="just"/>
            <a:endParaRPr lang="pt-PT" sz="2300" dirty="0" smtClean="0">
              <a:latin typeface="+mn-lt"/>
            </a:endParaRPr>
          </a:p>
          <a:p>
            <a:pPr algn="just"/>
            <a:endParaRPr lang="pt-PT" sz="2300" dirty="0" smtClean="0">
              <a:latin typeface="+mn-lt"/>
            </a:endParaRPr>
          </a:p>
          <a:p>
            <a:pPr algn="just"/>
            <a:endParaRPr lang="pt-PT" sz="2300" dirty="0">
              <a:latin typeface="+mn-lt"/>
            </a:endParaRPr>
          </a:p>
          <a:p>
            <a:pPr algn="just"/>
            <a:endParaRPr lang="pt-PT" sz="2300" dirty="0" smtClean="0">
              <a:latin typeface="+mn-lt"/>
            </a:endParaRPr>
          </a:p>
        </p:txBody>
      </p:sp>
      <p:sp>
        <p:nvSpPr>
          <p:cNvPr id="5" name="Rectângulo 4"/>
          <p:cNvSpPr/>
          <p:nvPr/>
        </p:nvSpPr>
        <p:spPr>
          <a:xfrm>
            <a:off x="530773" y="1229083"/>
            <a:ext cx="81430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800" b="1" dirty="0" smtClean="0">
                <a:solidFill>
                  <a:prstClr val="black"/>
                </a:solidFill>
              </a:rPr>
              <a:t> </a:t>
            </a:r>
          </a:p>
        </p:txBody>
      </p:sp>
      <p:sp>
        <p:nvSpPr>
          <p:cNvPr id="7" name="Rectângulo 4"/>
          <p:cNvSpPr/>
          <p:nvPr/>
        </p:nvSpPr>
        <p:spPr>
          <a:xfrm>
            <a:off x="362748" y="6025092"/>
            <a:ext cx="81430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800" b="1" dirty="0" smtClean="0">
                <a:solidFill>
                  <a:prstClr val="black"/>
                </a:solidFill>
              </a:rPr>
              <a:t> 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0" y="24165"/>
            <a:ext cx="9148044" cy="1065268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sz="1600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  RELATÓRIO ANUAL SOBRE A EVOLUÇÃO DA NEGOCIAÇÃO COLETIVA – 2018</a:t>
            </a:r>
          </a:p>
          <a:p>
            <a:pPr algn="r"/>
            <a:endParaRPr lang="pt-PT" sz="1600" dirty="0" smtClean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</a:endParaRPr>
          </a:p>
          <a:p>
            <a:pPr algn="l"/>
            <a:r>
              <a:rPr lang="pt-PT" sz="2200" b="1" i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Calibri" panose="020F0502020204030204" pitchFamily="34" charset="0"/>
                <a:cs typeface="Helvetica"/>
              </a:rPr>
              <a:t>			</a:t>
            </a:r>
            <a:r>
              <a:rPr lang="pt-PT" sz="2200" b="1" i="1" dirty="0" smtClean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Helvetica"/>
              </a:rPr>
              <a:t>   </a:t>
            </a:r>
            <a:r>
              <a:rPr lang="pt-PT" sz="1700" b="1" i="1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Helvetica"/>
              </a:rPr>
              <a:t> Análise temática: âmbito  </a:t>
            </a:r>
            <a:r>
              <a:rPr lang="pt-PT" sz="1700" b="1" i="1" dirty="0" smtClean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Helvetica"/>
              </a:rPr>
              <a:t>temporal </a:t>
            </a:r>
            <a:r>
              <a:rPr lang="pt-PT" sz="1700" b="1" i="1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Helvetica"/>
              </a:rPr>
              <a:t>de </a:t>
            </a:r>
            <a:r>
              <a:rPr lang="pt-PT" sz="1700" b="1" i="1" dirty="0" smtClean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Helvetica"/>
              </a:rPr>
              <a:t>aplicação (trabalhadores  abrangidos)</a:t>
            </a:r>
            <a:endParaRPr lang="pt-PT" sz="1700" b="1" i="1" dirty="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cs typeface="Helvetic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0773" y="5347982"/>
            <a:ext cx="797505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PT" sz="2200" dirty="0" smtClean="0">
                <a:latin typeface="+mj-lt"/>
              </a:rPr>
              <a:t>53,9% dos trabalhadores potencialmente abrangidos por convenções com períodos de vigência 12&lt;24 meses (destes quase metade com período de eficácia de 12 meses)</a:t>
            </a:r>
            <a:r>
              <a:rPr lang="pt-PT" sz="2200" dirty="0" smtClean="0">
                <a:solidFill>
                  <a:schemeClr val="accent3">
                    <a:lumMod val="50000"/>
                  </a:schemeClr>
                </a:solidFill>
                <a:latin typeface="+mj-lt"/>
              </a:rPr>
              <a:t> </a:t>
            </a:r>
            <a:endParaRPr lang="en-US" sz="2200" dirty="0">
              <a:solidFill>
                <a:schemeClr val="accent3">
                  <a:lumMod val="50000"/>
                </a:schemeClr>
              </a:solidFill>
              <a:latin typeface="+mj-lt"/>
            </a:endParaRPr>
          </a:p>
        </p:txBody>
      </p:sp>
      <p:graphicFrame>
        <p:nvGraphicFramePr>
          <p:cNvPr id="6" name="Tabe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4443133"/>
              </p:ext>
            </p:extLst>
          </p:nvPr>
        </p:nvGraphicFramePr>
        <p:xfrm>
          <a:off x="1625600" y="2360813"/>
          <a:ext cx="5892800" cy="2573931"/>
        </p:xfrm>
        <a:graphic>
          <a:graphicData uri="http://schemas.openxmlformats.org/drawingml/2006/table">
            <a:tbl>
              <a:tblPr/>
              <a:tblGrid>
                <a:gridCol w="1828800">
                  <a:extLst>
                    <a:ext uri="{9D8B030D-6E8A-4147-A177-3AD203B41FA5}">
                      <a16:colId xmlns:a16="http://schemas.microsoft.com/office/drawing/2014/main" val="126340342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59078427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347990018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142926765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289385233"/>
                    </a:ext>
                  </a:extLst>
                </a:gridCol>
                <a:gridCol w="469900">
                  <a:extLst>
                    <a:ext uri="{9D8B030D-6E8A-4147-A177-3AD203B41FA5}">
                      <a16:colId xmlns:a16="http://schemas.microsoft.com/office/drawing/2014/main" val="1277937360"/>
                    </a:ext>
                  </a:extLst>
                </a:gridCol>
                <a:gridCol w="63500">
                  <a:extLst>
                    <a:ext uri="{9D8B030D-6E8A-4147-A177-3AD203B41FA5}">
                      <a16:colId xmlns:a16="http://schemas.microsoft.com/office/drawing/2014/main" val="4104414255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434231424"/>
                    </a:ext>
                  </a:extLst>
                </a:gridCol>
                <a:gridCol w="482600">
                  <a:extLst>
                    <a:ext uri="{9D8B030D-6E8A-4147-A177-3AD203B41FA5}">
                      <a16:colId xmlns:a16="http://schemas.microsoft.com/office/drawing/2014/main" val="3583925561"/>
                    </a:ext>
                  </a:extLst>
                </a:gridCol>
              </a:tblGrid>
              <a:tr h="503346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pt-PT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PERÍODO DE EFICÁCIA - 2018</a:t>
                      </a:r>
                      <a:br>
                        <a:rPr lang="pt-PT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pt-PT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(Trabalhadores potencialmente abrangidos)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pt-PT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 rowSpan="8">
                  <a:txBody>
                    <a:bodyPr/>
                    <a:lstStyle/>
                    <a:p>
                      <a:pPr algn="ctr" fontAlgn="ctr"/>
                      <a:r>
                        <a:rPr lang="pt-PT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2017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6933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pt-PT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6933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5832772"/>
                  </a:ext>
                </a:extLst>
              </a:tr>
              <a:tr h="228794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pt-P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de Convenções publicadas: 220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0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(208)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21587725"/>
                  </a:ext>
                </a:extLst>
              </a:tr>
              <a:tr h="228794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pt-PT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&lt; 12 meses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236.573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300.333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9162345"/>
                  </a:ext>
                </a:extLst>
              </a:tr>
              <a:tr h="228794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pt-PT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 &lt; 24 meses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449.761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213.478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0456388"/>
                  </a:ext>
                </a:extLst>
              </a:tr>
              <a:tr h="228794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pt-PT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 &lt; 48 meses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19.925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16.392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3037219"/>
                  </a:ext>
                </a:extLst>
              </a:tr>
              <a:tr h="228794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pt-PT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 &lt; 96 meses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36.069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99.494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8038291"/>
                  </a:ext>
                </a:extLst>
              </a:tr>
              <a:tr h="228794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pt-PT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&gt; = 96 meses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91.135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81.308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5496043"/>
                  </a:ext>
                </a:extLst>
              </a:tr>
              <a:tr h="240233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pt-PT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833.463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711.005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5621050"/>
                  </a:ext>
                </a:extLst>
              </a:tr>
              <a:tr h="228794">
                <a:tc>
                  <a:txBody>
                    <a:bodyPr/>
                    <a:lstStyle/>
                    <a:p>
                      <a:pPr algn="l" fontAlgn="t"/>
                      <a:r>
                        <a:rPr lang="pt-PT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Fonte: CRL / BTE online </a:t>
                      </a: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PT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PT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PT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P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P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PT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P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745424"/>
                  </a:ext>
                </a:extLst>
              </a:tr>
              <a:tr h="228794">
                <a:tc gridSpan="6">
                  <a:txBody>
                    <a:bodyPr/>
                    <a:lstStyle/>
                    <a:p>
                      <a:pPr algn="l" fontAlgn="ctr"/>
                      <a:r>
                        <a:rPr lang="pt-P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Nota: 22 IRCT são 1ª convenção (não incluidas neste quadro)</a:t>
                      </a:r>
                    </a:p>
                  </a:txBody>
                  <a:tcPr marL="171450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pt-P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888726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15655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RL_Pagina_PPT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32" y="-3346"/>
            <a:ext cx="9144000" cy="6858000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530774" y="1556018"/>
            <a:ext cx="8113256" cy="4794859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endParaRPr lang="pt-PT" sz="2400" dirty="0" smtClean="0">
              <a:latin typeface="Calibri" panose="020F0502020204030204" pitchFamily="34" charset="0"/>
            </a:endParaRPr>
          </a:p>
          <a:p>
            <a:pPr algn="just"/>
            <a:endParaRPr lang="pt-PT" sz="2400" b="1" i="1" dirty="0">
              <a:latin typeface="Calibri" panose="020F0502020204030204" pitchFamily="34" charset="0"/>
            </a:endParaRPr>
          </a:p>
          <a:p>
            <a:pPr algn="just"/>
            <a:endParaRPr lang="pt-PT" sz="2400" b="1" i="1" dirty="0" smtClean="0">
              <a:latin typeface="Calibri" panose="020F0502020204030204" pitchFamily="34" charset="0"/>
            </a:endParaRPr>
          </a:p>
          <a:p>
            <a:pPr marL="457200" lvl="0" indent="-457200" algn="just">
              <a:buFont typeface="Arial" panose="020B0604020202020204" pitchFamily="34" charset="0"/>
              <a:buChar char="•"/>
            </a:pPr>
            <a:endParaRPr lang="pt-PT" sz="3100" dirty="0">
              <a:latin typeface="Calibri" panose="020F0502020204030204" pitchFamily="34" charset="0"/>
            </a:endParaRPr>
          </a:p>
        </p:txBody>
      </p:sp>
      <p:sp>
        <p:nvSpPr>
          <p:cNvPr id="5" name="Rectângulo 4"/>
          <p:cNvSpPr/>
          <p:nvPr/>
        </p:nvSpPr>
        <p:spPr>
          <a:xfrm>
            <a:off x="530774" y="1180506"/>
            <a:ext cx="783684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800" b="1" dirty="0" smtClean="0"/>
              <a:t> </a:t>
            </a:r>
          </a:p>
        </p:txBody>
      </p:sp>
      <p:sp>
        <p:nvSpPr>
          <p:cNvPr id="8" name="Rectângulo 6"/>
          <p:cNvSpPr/>
          <p:nvPr/>
        </p:nvSpPr>
        <p:spPr>
          <a:xfrm>
            <a:off x="267989" y="4301337"/>
            <a:ext cx="8808642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  <a:tabLst>
                <a:tab pos="540385" algn="l"/>
              </a:tabLst>
            </a:pPr>
            <a:r>
              <a:rPr lang="pt-PT" sz="2200" dirty="0" smtClean="0">
                <a:latin typeface="+mj-lt"/>
                <a:ea typeface="Calibri"/>
                <a:cs typeface="Times New Roman"/>
              </a:rPr>
              <a:t>Em 2018, 75 PE, com predominância de extensões  de convenções setoriais (71/75)</a:t>
            </a:r>
          </a:p>
          <a:p>
            <a:pPr algn="just">
              <a:tabLst>
                <a:tab pos="540385" algn="l"/>
              </a:tabLst>
            </a:pPr>
            <a:endParaRPr lang="pt-PT" sz="2200" dirty="0" smtClean="0">
              <a:latin typeface="+mj-lt"/>
              <a:ea typeface="Calibri"/>
              <a:cs typeface="Times New Roman"/>
            </a:endParaRPr>
          </a:p>
          <a:p>
            <a:pPr marL="285750" indent="-285750" algn="just">
              <a:buFont typeface="Arial" panose="020B0604020202020204" pitchFamily="34" charset="0"/>
              <a:buChar char="•"/>
              <a:tabLst>
                <a:tab pos="540385" algn="l"/>
              </a:tabLst>
            </a:pPr>
            <a:r>
              <a:rPr lang="pt-PT" sz="2200" dirty="0" smtClean="0">
                <a:latin typeface="+mj-lt"/>
                <a:ea typeface="Calibri"/>
                <a:cs typeface="Times New Roman"/>
              </a:rPr>
              <a:t>Em </a:t>
            </a:r>
            <a:r>
              <a:rPr lang="pt-PT" sz="2200" dirty="0">
                <a:latin typeface="+mj-lt"/>
                <a:ea typeface="Calibri"/>
                <a:cs typeface="Times New Roman"/>
              </a:rPr>
              <a:t>2017 e 2018 (RCM </a:t>
            </a:r>
            <a:r>
              <a:rPr lang="pt-PT" sz="2200" dirty="0" smtClean="0">
                <a:latin typeface="+mj-lt"/>
                <a:ea typeface="Calibri"/>
                <a:cs typeface="Times New Roman"/>
              </a:rPr>
              <a:t>82/2017), semelhanças: </a:t>
            </a:r>
          </a:p>
          <a:p>
            <a:pPr marL="269875" algn="just">
              <a:tabLst>
                <a:tab pos="540385" algn="l"/>
              </a:tabLst>
            </a:pPr>
            <a:r>
              <a:rPr lang="pt-PT" sz="2200" dirty="0" smtClean="0">
                <a:latin typeface="+mj-lt"/>
                <a:ea typeface="Calibri"/>
                <a:cs typeface="Times New Roman"/>
              </a:rPr>
              <a:t> - período médio entre a publicação da convenção e a correspondente PE, </a:t>
            </a:r>
          </a:p>
          <a:p>
            <a:pPr indent="269875" algn="just">
              <a:tabLst>
                <a:tab pos="540385" algn="l"/>
              </a:tabLst>
            </a:pPr>
            <a:r>
              <a:rPr lang="pt-PT" sz="2200" dirty="0" smtClean="0">
                <a:latin typeface="+mj-lt"/>
                <a:ea typeface="Calibri"/>
                <a:cs typeface="Times New Roman"/>
              </a:rPr>
              <a:t> - Intervalo médio da eficácia da tabela salarial da convenção/tabela salarial por via da PE</a:t>
            </a:r>
          </a:p>
          <a:p>
            <a:pPr algn="just">
              <a:tabLst>
                <a:tab pos="540385" algn="l"/>
              </a:tabLst>
            </a:pPr>
            <a:endParaRPr lang="pt-PT" dirty="0" smtClean="0">
              <a:ea typeface="Calibri"/>
              <a:cs typeface="Times New Roman"/>
            </a:endParaRPr>
          </a:p>
        </p:txBody>
      </p:sp>
      <p:sp>
        <p:nvSpPr>
          <p:cNvPr id="3" name="CaixaDeTexto 2"/>
          <p:cNvSpPr txBox="1"/>
          <p:nvPr/>
        </p:nvSpPr>
        <p:spPr>
          <a:xfrm>
            <a:off x="530774" y="1262476"/>
            <a:ext cx="783684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200" b="1" i="1" dirty="0" smtClean="0">
                <a:latin typeface="+mj-lt"/>
              </a:rPr>
              <a:t>Intervalo Temporal   -  Efeitos da Convenção e da Portaria de Extensão  </a:t>
            </a: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0" y="24165"/>
            <a:ext cx="9148044" cy="1065268"/>
          </a:xfrm>
          <a:prstGeom prst="rect">
            <a:avLst/>
          </a:prstGeom>
        </p:spPr>
        <p:txBody>
          <a:bodyPr anchor="t">
            <a:normAutofit fontScale="92500" lnSpcReduction="1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t-PT" sz="1600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			  RELATÓRIO ANUAL SOBRE A EVOLUÇÃO DA NEGOCIAÇÃO COLETIVA – 2018</a:t>
            </a:r>
          </a:p>
          <a:p>
            <a:pPr algn="r"/>
            <a:endParaRPr lang="pt-PT" sz="1600" dirty="0" smtClean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</a:endParaRPr>
          </a:p>
          <a:p>
            <a:pPr marL="1612900" algn="l"/>
            <a:r>
              <a:rPr lang="pt-PT" sz="1900" b="1" i="1" dirty="0" smtClean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Helvetica"/>
              </a:rPr>
              <a:t>Contratação </a:t>
            </a:r>
            <a:r>
              <a:rPr lang="pt-PT" sz="1900" b="1" i="1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Helvetica"/>
              </a:rPr>
              <a:t>coletiva em </a:t>
            </a:r>
            <a:r>
              <a:rPr lang="pt-PT" sz="1900" b="1" i="1" dirty="0" smtClean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Helvetica"/>
              </a:rPr>
              <a:t>2018: </a:t>
            </a:r>
            <a:r>
              <a:rPr lang="pt-PT" sz="1900" b="1" i="1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Helvetica"/>
              </a:rPr>
              <a:t>alargamento do âmbito de aplicação </a:t>
            </a:r>
            <a:r>
              <a:rPr lang="pt-PT" sz="1900" b="1" i="1" dirty="0" smtClean="0">
                <a:solidFill>
                  <a:schemeClr val="bg1"/>
                </a:solidFill>
                <a:latin typeface="Calibri" panose="020F0502020204030204" pitchFamily="34" charset="0"/>
                <a:cs typeface="Helvetica"/>
              </a:rPr>
              <a:t>– portarias de extensão </a:t>
            </a:r>
          </a:p>
          <a:p>
            <a:pPr algn="l"/>
            <a:endParaRPr lang="pt-PT" sz="1900" b="1" i="1" dirty="0">
              <a:latin typeface="Calibri" panose="020F0502020204030204" pitchFamily="34" charset="0"/>
              <a:cs typeface="Helvetica"/>
            </a:endParaRPr>
          </a:p>
        </p:txBody>
      </p:sp>
      <p:graphicFrame>
        <p:nvGraphicFramePr>
          <p:cNvPr id="6" name="Tabe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284939"/>
              </p:ext>
            </p:extLst>
          </p:nvPr>
        </p:nvGraphicFramePr>
        <p:xfrm>
          <a:off x="1250732" y="2237691"/>
          <a:ext cx="6442840" cy="1987467"/>
        </p:xfrm>
        <a:graphic>
          <a:graphicData uri="http://schemas.openxmlformats.org/drawingml/2006/table">
            <a:tbl>
              <a:tblPr/>
              <a:tblGrid>
                <a:gridCol w="3547708">
                  <a:extLst>
                    <a:ext uri="{9D8B030D-6E8A-4147-A177-3AD203B41FA5}">
                      <a16:colId xmlns:a16="http://schemas.microsoft.com/office/drawing/2014/main" val="3480469540"/>
                    </a:ext>
                  </a:extLst>
                </a:gridCol>
                <a:gridCol w="966246">
                  <a:extLst>
                    <a:ext uri="{9D8B030D-6E8A-4147-A177-3AD203B41FA5}">
                      <a16:colId xmlns:a16="http://schemas.microsoft.com/office/drawing/2014/main" val="3153212893"/>
                    </a:ext>
                  </a:extLst>
                </a:gridCol>
                <a:gridCol w="966246">
                  <a:extLst>
                    <a:ext uri="{9D8B030D-6E8A-4147-A177-3AD203B41FA5}">
                      <a16:colId xmlns:a16="http://schemas.microsoft.com/office/drawing/2014/main" val="3558439854"/>
                    </a:ext>
                  </a:extLst>
                </a:gridCol>
                <a:gridCol w="962640">
                  <a:extLst>
                    <a:ext uri="{9D8B030D-6E8A-4147-A177-3AD203B41FA5}">
                      <a16:colId xmlns:a16="http://schemas.microsoft.com/office/drawing/2014/main" val="1423610248"/>
                    </a:ext>
                  </a:extLst>
                </a:gridCol>
              </a:tblGrid>
              <a:tr h="610857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pt-PT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INTERVALO TEMPORAL: PUBLICAÇÃO DA CONVENÇÃO / PE ; PRODUÇÃO DE EFEITOS DA TABELA SALARIAL DA CONVENÇÃO / PE (Médias)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52982227"/>
                  </a:ext>
                </a:extLst>
              </a:tr>
              <a:tr h="53450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pt-PT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2018</a:t>
                      </a:r>
                      <a:br>
                        <a:rPr lang="pt-P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pt-P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(meses)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t-PT" sz="12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2017</a:t>
                      </a:r>
                      <a:br>
                        <a:rPr lang="pt-PT" sz="12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pt-PT" sz="12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(meses)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6933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1395217"/>
                  </a:ext>
                </a:extLst>
              </a:tr>
              <a:tr h="218163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RCM 2012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6933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RCM 2017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6933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0452709"/>
                  </a:ext>
                </a:extLst>
              </a:tr>
              <a:tr h="202892"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CONVENÇÃO / PE </a:t>
                      </a:r>
                      <a:r>
                        <a:rPr lang="pt-PT" sz="10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(i)</a:t>
                      </a:r>
                      <a:r>
                        <a:rPr lang="pt-P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1914361"/>
                  </a:ext>
                </a:extLst>
              </a:tr>
              <a:tr h="202892"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TABELA SALARIAL: CONVENÇÃO / PE </a:t>
                      </a:r>
                      <a:r>
                        <a:rPr lang="pt-PT" sz="10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(ii)</a:t>
                      </a:r>
                      <a:endParaRPr lang="pt-P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0260264"/>
                  </a:ext>
                </a:extLst>
              </a:tr>
              <a:tr h="218163">
                <a:tc gridSpan="4">
                  <a:txBody>
                    <a:bodyPr/>
                    <a:lstStyle/>
                    <a:p>
                      <a:pPr algn="l" fontAlgn="ctr"/>
                      <a:r>
                        <a:rPr lang="pt-PT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Fonte: CRL / BTE online / DRE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72024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9729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RL_Pagina_PPT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530774" y="1556018"/>
            <a:ext cx="8113256" cy="4794859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endParaRPr lang="pt-PT" sz="2400" dirty="0" smtClean="0">
              <a:latin typeface="Calibri" panose="020F0502020204030204" pitchFamily="34" charset="0"/>
            </a:endParaRPr>
          </a:p>
          <a:p>
            <a:pPr algn="just"/>
            <a:endParaRPr lang="pt-PT" sz="2400" b="1" i="1" dirty="0">
              <a:latin typeface="Calibri" panose="020F0502020204030204" pitchFamily="34" charset="0"/>
            </a:endParaRPr>
          </a:p>
          <a:p>
            <a:pPr algn="just"/>
            <a:endParaRPr lang="pt-PT" sz="2400" b="1" i="1" dirty="0" smtClean="0">
              <a:latin typeface="Calibri" panose="020F0502020204030204" pitchFamily="34" charset="0"/>
            </a:endParaRPr>
          </a:p>
          <a:p>
            <a:pPr marL="457200" lvl="0" indent="-457200" algn="just">
              <a:buFont typeface="Arial" panose="020B0604020202020204" pitchFamily="34" charset="0"/>
              <a:buChar char="•"/>
            </a:pPr>
            <a:endParaRPr lang="pt-PT" sz="3100" dirty="0">
              <a:latin typeface="Calibri" panose="020F0502020204030204" pitchFamily="34" charset="0"/>
            </a:endParaRPr>
          </a:p>
        </p:txBody>
      </p:sp>
      <p:sp>
        <p:nvSpPr>
          <p:cNvPr id="5" name="Rectângulo 4"/>
          <p:cNvSpPr/>
          <p:nvPr/>
        </p:nvSpPr>
        <p:spPr>
          <a:xfrm>
            <a:off x="530774" y="1180506"/>
            <a:ext cx="783684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800" b="1" dirty="0" smtClean="0"/>
              <a:t> </a:t>
            </a:r>
          </a:p>
        </p:txBody>
      </p:sp>
      <p:sp>
        <p:nvSpPr>
          <p:cNvPr id="8" name="Rectângulo 6"/>
          <p:cNvSpPr/>
          <p:nvPr/>
        </p:nvSpPr>
        <p:spPr>
          <a:xfrm>
            <a:off x="530775" y="4582390"/>
            <a:ext cx="8113256" cy="1969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  <a:tabLst>
                <a:tab pos="540385" algn="l"/>
              </a:tabLst>
            </a:pPr>
            <a:endParaRPr lang="pt-PT" sz="1600" dirty="0" smtClean="0">
              <a:ea typeface="Calibri"/>
            </a:endParaRPr>
          </a:p>
          <a:p>
            <a:pPr marL="342900" indent="-342900" algn="just">
              <a:buFont typeface="Arial" panose="020B0604020202020204" pitchFamily="34" charset="0"/>
              <a:buChar char="•"/>
              <a:tabLst>
                <a:tab pos="540385" algn="l"/>
              </a:tabLst>
            </a:pPr>
            <a:r>
              <a:rPr lang="pt-PT" sz="2200" dirty="0">
                <a:latin typeface="+mj-lt"/>
                <a:ea typeface="Calibri"/>
              </a:rPr>
              <a:t>D</a:t>
            </a:r>
            <a:r>
              <a:rPr lang="pt-PT" sz="2200" dirty="0" smtClean="0">
                <a:latin typeface="+mj-lt"/>
                <a:ea typeface="Calibri"/>
              </a:rPr>
              <a:t>uração </a:t>
            </a:r>
            <a:r>
              <a:rPr lang="pt-PT" sz="2200" dirty="0">
                <a:latin typeface="+mj-lt"/>
                <a:ea typeface="Calibri"/>
              </a:rPr>
              <a:t>média do procedimento </a:t>
            </a:r>
            <a:r>
              <a:rPr lang="pt-PT" sz="2200" dirty="0" smtClean="0">
                <a:latin typeface="+mj-lt"/>
                <a:ea typeface="Calibri"/>
              </a:rPr>
              <a:t>de </a:t>
            </a:r>
            <a:r>
              <a:rPr lang="pt-PT" sz="2200" dirty="0">
                <a:latin typeface="+mj-lt"/>
                <a:ea typeface="Calibri"/>
              </a:rPr>
              <a:t>extensão da convenção </a:t>
            </a:r>
            <a:r>
              <a:rPr lang="pt-PT" sz="2200" dirty="0" smtClean="0">
                <a:latin typeface="+mj-lt"/>
                <a:ea typeface="Calibri"/>
              </a:rPr>
              <a:t>: 32 </a:t>
            </a:r>
            <a:r>
              <a:rPr lang="pt-PT" sz="2200" dirty="0">
                <a:latin typeface="+mj-lt"/>
                <a:ea typeface="Calibri"/>
              </a:rPr>
              <a:t>dias </a:t>
            </a:r>
            <a:r>
              <a:rPr lang="pt-PT" sz="2200" dirty="0" smtClean="0">
                <a:latin typeface="+mj-lt"/>
                <a:ea typeface="Calibri"/>
              </a:rPr>
              <a:t>úteis</a:t>
            </a:r>
          </a:p>
          <a:p>
            <a:pPr marL="342900" indent="-342900" algn="just">
              <a:buFont typeface="Arial" panose="020B0604020202020204" pitchFamily="34" charset="0"/>
              <a:buChar char="•"/>
              <a:tabLst>
                <a:tab pos="540385" algn="l"/>
              </a:tabLst>
            </a:pPr>
            <a:r>
              <a:rPr lang="pt-PT" sz="2200" dirty="0" smtClean="0">
                <a:latin typeface="+mj-lt"/>
                <a:ea typeface="Calibri"/>
              </a:rPr>
              <a:t>Conclusão da extensão </a:t>
            </a:r>
            <a:r>
              <a:rPr lang="pt-PT" sz="2200" dirty="0">
                <a:latin typeface="+mj-lt"/>
                <a:ea typeface="Calibri"/>
              </a:rPr>
              <a:t>antes dos 35 dias </a:t>
            </a:r>
            <a:r>
              <a:rPr lang="pt-PT" sz="2200" dirty="0" smtClean="0">
                <a:latin typeface="+mj-lt"/>
                <a:ea typeface="Calibri"/>
              </a:rPr>
              <a:t>úteis em 83% dos processos</a:t>
            </a:r>
          </a:p>
          <a:p>
            <a:pPr algn="just">
              <a:tabLst>
                <a:tab pos="540385" algn="l"/>
              </a:tabLst>
            </a:pPr>
            <a:endParaRPr lang="pt-PT" dirty="0" smtClean="0">
              <a:ea typeface="Calibri"/>
            </a:endParaRPr>
          </a:p>
        </p:txBody>
      </p:sp>
      <p:sp>
        <p:nvSpPr>
          <p:cNvPr id="3" name="CaixaDeTexto 2"/>
          <p:cNvSpPr txBox="1"/>
          <p:nvPr/>
        </p:nvSpPr>
        <p:spPr>
          <a:xfrm>
            <a:off x="530774" y="1262476"/>
            <a:ext cx="783684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200" b="1" i="1" dirty="0" smtClean="0">
                <a:latin typeface="+mj-lt"/>
              </a:rPr>
              <a:t>Intervalo Temporal   -  duração do procedimento de extensão</a:t>
            </a: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0" y="24165"/>
            <a:ext cx="9148044" cy="1065268"/>
          </a:xfrm>
          <a:prstGeom prst="rect">
            <a:avLst/>
          </a:prstGeom>
        </p:spPr>
        <p:txBody>
          <a:bodyPr anchor="t">
            <a:normAutofit fontScale="92500" lnSpcReduction="1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t-PT" sz="1600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			  RELATÓRIO ANUAL SOBRE A EVOLUÇÃO DA NEGOCIAÇÃO COLETIVA – 2018</a:t>
            </a:r>
          </a:p>
          <a:p>
            <a:pPr algn="r"/>
            <a:endParaRPr lang="pt-PT" sz="1600" dirty="0" smtClean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</a:endParaRPr>
          </a:p>
          <a:p>
            <a:pPr marL="1612900" algn="l"/>
            <a:r>
              <a:rPr lang="pt-PT" sz="1900" b="1" i="1" dirty="0" smtClean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Helvetica"/>
              </a:rPr>
              <a:t>Contratação </a:t>
            </a:r>
            <a:r>
              <a:rPr lang="pt-PT" sz="1900" b="1" i="1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Helvetica"/>
              </a:rPr>
              <a:t>coletiva em </a:t>
            </a:r>
            <a:r>
              <a:rPr lang="pt-PT" sz="1900" b="1" i="1" dirty="0" smtClean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Helvetica"/>
              </a:rPr>
              <a:t>2018: </a:t>
            </a:r>
            <a:r>
              <a:rPr lang="pt-PT" sz="1900" b="1" i="1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Helvetica"/>
              </a:rPr>
              <a:t>alargamento do âmbito de aplicação </a:t>
            </a:r>
            <a:r>
              <a:rPr lang="pt-PT" sz="1900" b="1" i="1" dirty="0" smtClean="0">
                <a:solidFill>
                  <a:schemeClr val="bg1"/>
                </a:solidFill>
                <a:latin typeface="Calibri" panose="020F0502020204030204" pitchFamily="34" charset="0"/>
                <a:cs typeface="Helvetica"/>
              </a:rPr>
              <a:t>– portarias de extensão </a:t>
            </a:r>
          </a:p>
          <a:p>
            <a:pPr algn="l"/>
            <a:endParaRPr lang="pt-PT" sz="1900" b="1" i="1" dirty="0">
              <a:latin typeface="Calibri" panose="020F0502020204030204" pitchFamily="34" charset="0"/>
              <a:cs typeface="Helvetica"/>
            </a:endParaRPr>
          </a:p>
        </p:txBody>
      </p:sp>
      <p:pic>
        <p:nvPicPr>
          <p:cNvPr id="8200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5432" y="4478482"/>
            <a:ext cx="790575" cy="244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1" name="Gráfico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37395278"/>
              </p:ext>
            </p:extLst>
          </p:nvPr>
        </p:nvGraphicFramePr>
        <p:xfrm>
          <a:off x="1385432" y="1719504"/>
          <a:ext cx="6127531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363357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RL_Pagina_PPT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647" y="24165"/>
            <a:ext cx="9143997" cy="6858000"/>
          </a:xfrm>
          <a:prstGeom prst="rect">
            <a:avLst/>
          </a:prstGeom>
        </p:spPr>
      </p:pic>
      <p:sp>
        <p:nvSpPr>
          <p:cNvPr id="5" name="Rectângulo 4"/>
          <p:cNvSpPr/>
          <p:nvPr/>
        </p:nvSpPr>
        <p:spPr>
          <a:xfrm>
            <a:off x="530774" y="1180506"/>
            <a:ext cx="783684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800" b="1" dirty="0" smtClean="0">
                <a:solidFill>
                  <a:prstClr val="black"/>
                </a:solidFill>
              </a:rPr>
              <a:t> 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24165"/>
            <a:ext cx="9148044" cy="1065268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sz="1600" dirty="0" smtClean="0">
                <a:solidFill>
                  <a:srgbClr val="4F81BD">
                    <a:lumMod val="50000"/>
                  </a:srgbClr>
                </a:solidFill>
              </a:rPr>
              <a:t>  RELATÓRIO ANUAL SOBRE A EVOLUÇÃO DA NEGOCIAÇÃO COLETIVA – 2018</a:t>
            </a:r>
          </a:p>
          <a:p>
            <a:pPr algn="r"/>
            <a:endParaRPr lang="pt-PT" sz="1600" dirty="0" smtClean="0">
              <a:solidFill>
                <a:srgbClr val="4F81BD">
                  <a:lumMod val="50000"/>
                </a:srgbClr>
              </a:solidFill>
            </a:endParaRPr>
          </a:p>
          <a:p>
            <a:pPr algn="l"/>
            <a:r>
              <a:rPr lang="pt-PT" sz="2200" b="1" i="1" dirty="0" smtClean="0">
                <a:solidFill>
                  <a:srgbClr val="4F81BD">
                    <a:lumMod val="20000"/>
                    <a:lumOff val="80000"/>
                  </a:srgbClr>
                </a:solidFill>
                <a:cs typeface="Helvetica"/>
              </a:rPr>
              <a:t>			   </a:t>
            </a:r>
            <a:r>
              <a:rPr lang="pt-PT" sz="1700" b="1" i="1" dirty="0">
                <a:solidFill>
                  <a:srgbClr val="4F81BD">
                    <a:lumMod val="20000"/>
                    <a:lumOff val="80000"/>
                  </a:srgbClr>
                </a:solidFill>
                <a:cs typeface="Helvetica"/>
              </a:rPr>
              <a:t>  </a:t>
            </a:r>
            <a:r>
              <a:rPr lang="pt-PT" sz="1700" b="1" i="1" dirty="0">
                <a:solidFill>
                  <a:prstClr val="white">
                    <a:lumMod val="95000"/>
                  </a:prstClr>
                </a:solidFill>
                <a:cs typeface="Helvetica"/>
              </a:rPr>
              <a:t>Contratação coletiva em </a:t>
            </a:r>
            <a:r>
              <a:rPr lang="pt-PT" sz="1700" b="1" i="1" dirty="0" smtClean="0">
                <a:solidFill>
                  <a:prstClr val="white">
                    <a:lumMod val="95000"/>
                  </a:prstClr>
                </a:solidFill>
                <a:cs typeface="Helvetica"/>
              </a:rPr>
              <a:t>2018 </a:t>
            </a:r>
            <a:r>
              <a:rPr lang="pt-PT" sz="1700" b="1" i="1" dirty="0">
                <a:solidFill>
                  <a:prstClr val="white">
                    <a:lumMod val="95000"/>
                  </a:prstClr>
                </a:solidFill>
                <a:cs typeface="Helvetica"/>
              </a:rPr>
              <a:t>no </a:t>
            </a:r>
            <a:r>
              <a:rPr lang="pt-PT" sz="1700" b="1" i="1" dirty="0" smtClean="0">
                <a:solidFill>
                  <a:prstClr val="white">
                    <a:lumMod val="95000"/>
                  </a:prstClr>
                </a:solidFill>
                <a:cs typeface="Helvetica"/>
              </a:rPr>
              <a:t>sector </a:t>
            </a:r>
            <a:r>
              <a:rPr lang="pt-PT" sz="1700" b="1" i="1" dirty="0">
                <a:solidFill>
                  <a:prstClr val="white">
                    <a:lumMod val="95000"/>
                  </a:prstClr>
                </a:solidFill>
                <a:cs typeface="Helvetica"/>
              </a:rPr>
              <a:t>p</a:t>
            </a:r>
            <a:r>
              <a:rPr lang="pt-PT" sz="1700" b="1" i="1" dirty="0" smtClean="0">
                <a:solidFill>
                  <a:prstClr val="white">
                    <a:lumMod val="95000"/>
                  </a:prstClr>
                </a:solidFill>
                <a:cs typeface="Helvetica"/>
              </a:rPr>
              <a:t>úblico </a:t>
            </a:r>
            <a:r>
              <a:rPr lang="pt-PT" sz="1700" b="1" i="1" dirty="0">
                <a:solidFill>
                  <a:prstClr val="white">
                    <a:lumMod val="95000"/>
                  </a:prstClr>
                </a:solidFill>
                <a:cs typeface="Helvetica"/>
              </a:rPr>
              <a:t>empresarial  </a:t>
            </a:r>
          </a:p>
        </p:txBody>
      </p:sp>
      <p:sp>
        <p:nvSpPr>
          <p:cNvPr id="3" name="CaixaDeTexto 2"/>
          <p:cNvSpPr txBox="1"/>
          <p:nvPr/>
        </p:nvSpPr>
        <p:spPr>
          <a:xfrm>
            <a:off x="414670" y="4401880"/>
            <a:ext cx="8733374" cy="24283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180340" algn="just">
              <a:lnSpc>
                <a:spcPct val="115000"/>
              </a:lnSpc>
              <a:spcAft>
                <a:spcPts val="0"/>
              </a:spcAft>
              <a:tabLst>
                <a:tab pos="540385" algn="l"/>
              </a:tabLst>
            </a:pPr>
            <a:r>
              <a:rPr lang="pt-PT" sz="2200" dirty="0" smtClean="0">
                <a:solidFill>
                  <a:srgbClr val="00000A"/>
                </a:solidFill>
                <a:latin typeface="+mj-lt"/>
                <a:ea typeface="Calibri"/>
                <a:cs typeface="Calibri"/>
              </a:rPr>
              <a:t>Segmentação da </a:t>
            </a:r>
            <a:r>
              <a:rPr lang="pt-PT" sz="2200" dirty="0">
                <a:solidFill>
                  <a:srgbClr val="00000A"/>
                </a:solidFill>
                <a:latin typeface="+mj-lt"/>
                <a:ea typeface="Calibri"/>
                <a:cs typeface="Calibri"/>
              </a:rPr>
              <a:t>contratação coletiva publicada em 2018 </a:t>
            </a:r>
            <a:r>
              <a:rPr lang="pt-PT" sz="2200" dirty="0" smtClean="0">
                <a:solidFill>
                  <a:srgbClr val="00000A"/>
                </a:solidFill>
                <a:latin typeface="+mj-lt"/>
                <a:ea typeface="Calibri"/>
                <a:cs typeface="Calibri"/>
              </a:rPr>
              <a:t>em </a:t>
            </a:r>
            <a:r>
              <a:rPr lang="pt-PT" sz="2200" dirty="0">
                <a:solidFill>
                  <a:srgbClr val="00000A"/>
                </a:solidFill>
                <a:latin typeface="+mj-lt"/>
                <a:ea typeface="Calibri"/>
                <a:cs typeface="Calibri"/>
              </a:rPr>
              <a:t>três grupos: </a:t>
            </a:r>
            <a:endParaRPr lang="pt-PT" sz="2200" dirty="0">
              <a:solidFill>
                <a:srgbClr val="00000A"/>
              </a:solidFill>
              <a:latin typeface="+mj-lt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/>
              <a:buChar char=""/>
            </a:pPr>
            <a:r>
              <a:rPr lang="pt-PT" sz="2200" dirty="0">
                <a:solidFill>
                  <a:srgbClr val="00000A"/>
                </a:solidFill>
                <a:latin typeface="+mj-lt"/>
                <a:ea typeface="Calibri"/>
                <a:cs typeface="Calibri"/>
              </a:rPr>
              <a:t>Primeiras convenções (11</a:t>
            </a:r>
            <a:r>
              <a:rPr lang="pt-PT" sz="2200" dirty="0" smtClean="0">
                <a:solidFill>
                  <a:srgbClr val="00000A"/>
                </a:solidFill>
                <a:latin typeface="+mj-lt"/>
                <a:ea typeface="Calibri"/>
                <a:cs typeface="Calibri"/>
              </a:rPr>
              <a:t>)</a:t>
            </a:r>
            <a:endParaRPr lang="pt-PT" sz="2200" dirty="0">
              <a:solidFill>
                <a:srgbClr val="00000A"/>
              </a:solidFill>
              <a:latin typeface="+mj-lt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/>
              <a:buChar char=""/>
            </a:pPr>
            <a:r>
              <a:rPr lang="pt-PT" sz="2200" dirty="0">
                <a:solidFill>
                  <a:srgbClr val="00000A"/>
                </a:solidFill>
                <a:latin typeface="+mj-lt"/>
                <a:ea typeface="Calibri"/>
                <a:cs typeface="Calibri"/>
              </a:rPr>
              <a:t>Revisões parciais que alteram textos convencionais publicados em 2017 (5</a:t>
            </a:r>
            <a:r>
              <a:rPr lang="pt-PT" sz="2200" dirty="0" smtClean="0">
                <a:solidFill>
                  <a:srgbClr val="00000A"/>
                </a:solidFill>
                <a:latin typeface="+mj-lt"/>
                <a:ea typeface="Calibri"/>
                <a:cs typeface="Calibri"/>
              </a:rPr>
              <a:t>)</a:t>
            </a:r>
            <a:endParaRPr lang="pt-PT" sz="2200" dirty="0">
              <a:solidFill>
                <a:srgbClr val="00000A"/>
              </a:solidFill>
              <a:latin typeface="+mj-lt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/>
              <a:buChar char=""/>
            </a:pPr>
            <a:r>
              <a:rPr lang="pt-PT" sz="2200" dirty="0">
                <a:solidFill>
                  <a:srgbClr val="00000A"/>
                </a:solidFill>
                <a:latin typeface="+mj-lt"/>
                <a:ea typeface="Calibri"/>
                <a:cs typeface="Calibri"/>
              </a:rPr>
              <a:t>Revisões parciais ou globais com períodos de eficácia entre os 44 e os 220 meses (12 convenções</a:t>
            </a:r>
            <a:r>
              <a:rPr lang="pt-PT" sz="2200" dirty="0" smtClean="0">
                <a:solidFill>
                  <a:srgbClr val="00000A"/>
                </a:solidFill>
                <a:latin typeface="+mj-lt"/>
                <a:ea typeface="Calibri"/>
                <a:cs typeface="Calibri"/>
              </a:rPr>
              <a:t>), (3,8 a 18 anos)</a:t>
            </a:r>
            <a:endParaRPr lang="pt-PT" sz="2200" dirty="0">
              <a:solidFill>
                <a:srgbClr val="00000A"/>
              </a:solidFill>
              <a:latin typeface="+mj-lt"/>
              <a:ea typeface="Calibri"/>
              <a:cs typeface="Times New Roman"/>
            </a:endParaRP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5963" y="1442117"/>
            <a:ext cx="5599401" cy="2849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86582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RL_Pagina_PPT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4" y="-564"/>
            <a:ext cx="9144000" cy="6858000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546176" y="2156346"/>
            <a:ext cx="7937903" cy="4212847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endParaRPr lang="pt-PT" sz="2400" dirty="0" smtClean="0">
              <a:solidFill>
                <a:prstClr val="black"/>
              </a:solidFill>
            </a:endParaRPr>
          </a:p>
          <a:p>
            <a:pPr algn="just"/>
            <a:endParaRPr lang="pt-PT" sz="2400" dirty="0">
              <a:solidFill>
                <a:prstClr val="black"/>
              </a:solidFill>
            </a:endParaRPr>
          </a:p>
          <a:p>
            <a:pPr algn="just"/>
            <a:endParaRPr lang="pt-PT" sz="2400" dirty="0" smtClean="0">
              <a:solidFill>
                <a:prstClr val="black"/>
              </a:solidFill>
            </a:endParaRPr>
          </a:p>
          <a:p>
            <a:pPr algn="just"/>
            <a:endParaRPr lang="pt-PT" sz="2400" dirty="0">
              <a:solidFill>
                <a:prstClr val="black"/>
              </a:solidFill>
            </a:endParaRPr>
          </a:p>
          <a:p>
            <a:pPr algn="just"/>
            <a:endParaRPr lang="pt-PT" sz="2400" dirty="0" smtClean="0">
              <a:solidFill>
                <a:prstClr val="black"/>
              </a:solidFill>
            </a:endParaRPr>
          </a:p>
          <a:p>
            <a:pPr algn="just"/>
            <a:endParaRPr lang="pt-PT" sz="2400" dirty="0">
              <a:solidFill>
                <a:prstClr val="black"/>
              </a:solidFill>
            </a:endParaRPr>
          </a:p>
          <a:p>
            <a:pPr algn="just"/>
            <a:endParaRPr lang="pt-PT" sz="2400" dirty="0" smtClean="0">
              <a:solidFill>
                <a:prstClr val="black"/>
              </a:solidFill>
            </a:endParaRPr>
          </a:p>
        </p:txBody>
      </p:sp>
      <p:sp>
        <p:nvSpPr>
          <p:cNvPr id="5" name="Rectângulo 4"/>
          <p:cNvSpPr/>
          <p:nvPr/>
        </p:nvSpPr>
        <p:spPr>
          <a:xfrm>
            <a:off x="530774" y="1180506"/>
            <a:ext cx="783684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800" b="1" dirty="0" smtClean="0">
                <a:solidFill>
                  <a:prstClr val="black"/>
                </a:solidFill>
              </a:rPr>
              <a:t> </a:t>
            </a:r>
          </a:p>
        </p:txBody>
      </p:sp>
      <p:sp>
        <p:nvSpPr>
          <p:cNvPr id="8" name="Rectângulo 7"/>
          <p:cNvSpPr/>
          <p:nvPr/>
        </p:nvSpPr>
        <p:spPr>
          <a:xfrm>
            <a:off x="791569" y="1703726"/>
            <a:ext cx="769251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1" indent="-342900" algn="just">
              <a:buFont typeface="Arial" panose="020B0604020202020204" pitchFamily="34" charset="0"/>
              <a:buChar char="•"/>
            </a:pPr>
            <a:r>
              <a:rPr lang="pt-PT" sz="2200" dirty="0">
                <a:solidFill>
                  <a:prstClr val="black"/>
                </a:solidFill>
                <a:latin typeface="+mj-lt"/>
              </a:rPr>
              <a:t>Aprofundamento dos </a:t>
            </a:r>
            <a:r>
              <a:rPr lang="pt-PT" sz="2200" dirty="0" smtClean="0">
                <a:solidFill>
                  <a:prstClr val="black"/>
                </a:solidFill>
                <a:latin typeface="+mj-lt"/>
              </a:rPr>
              <a:t>conteúdos  </a:t>
            </a:r>
            <a:r>
              <a:rPr lang="pt-PT" sz="2200" dirty="0">
                <a:solidFill>
                  <a:prstClr val="black"/>
                </a:solidFill>
                <a:latin typeface="+mj-lt"/>
              </a:rPr>
              <a:t>negociados em  </a:t>
            </a:r>
            <a:r>
              <a:rPr lang="pt-PT" sz="2200" dirty="0" smtClean="0">
                <a:solidFill>
                  <a:prstClr val="black"/>
                </a:solidFill>
                <a:latin typeface="+mj-lt"/>
              </a:rPr>
              <a:t>2018 </a:t>
            </a:r>
            <a:r>
              <a:rPr lang="pt-PT" sz="2200" dirty="0">
                <a:solidFill>
                  <a:prstClr val="black"/>
                </a:solidFill>
                <a:latin typeface="+mj-lt"/>
              </a:rPr>
              <a:t>obedeceu a dois universos de </a:t>
            </a:r>
            <a:r>
              <a:rPr lang="pt-PT" sz="2200" dirty="0" smtClean="0">
                <a:solidFill>
                  <a:prstClr val="black"/>
                </a:solidFill>
                <a:latin typeface="+mj-lt"/>
              </a:rPr>
              <a:t>análise</a:t>
            </a:r>
            <a:r>
              <a:rPr lang="pt-PT" sz="2200" dirty="0">
                <a:solidFill>
                  <a:prstClr val="black"/>
                </a:solidFill>
                <a:latin typeface="+mj-lt"/>
              </a:rPr>
              <a:t>, em </a:t>
            </a:r>
            <a:r>
              <a:rPr lang="pt-PT" sz="2200" dirty="0" smtClean="0">
                <a:solidFill>
                  <a:prstClr val="black"/>
                </a:solidFill>
                <a:latin typeface="+mj-lt"/>
              </a:rPr>
              <a:t>função </a:t>
            </a:r>
            <a:r>
              <a:rPr lang="pt-PT" sz="2200" dirty="0">
                <a:solidFill>
                  <a:prstClr val="black"/>
                </a:solidFill>
                <a:latin typeface="+mj-lt"/>
              </a:rPr>
              <a:t>do subtipo  de convenção </a:t>
            </a:r>
            <a:r>
              <a:rPr lang="pt-PT" sz="2200" dirty="0" smtClean="0">
                <a:solidFill>
                  <a:prstClr val="black"/>
                </a:solidFill>
                <a:latin typeface="+mj-lt"/>
              </a:rPr>
              <a:t>negociada.</a:t>
            </a:r>
            <a:endParaRPr lang="pt-PT" sz="2200" strike="sngStrike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0" y="24165"/>
            <a:ext cx="9148044" cy="1065268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sz="1600" dirty="0" smtClean="0">
                <a:solidFill>
                  <a:srgbClr val="4F81BD">
                    <a:lumMod val="50000"/>
                  </a:srgbClr>
                </a:solidFill>
              </a:rPr>
              <a:t>   RELATÓRIO ANUAL SOBRE A EVOLUÇÃO DA NEGOCIAÇÃO COLETIVA – 2018</a:t>
            </a:r>
          </a:p>
          <a:p>
            <a:pPr algn="r"/>
            <a:endParaRPr lang="pt-PT" sz="1600" dirty="0" smtClean="0">
              <a:solidFill>
                <a:srgbClr val="4F81BD">
                  <a:lumMod val="50000"/>
                </a:srgbClr>
              </a:solidFill>
            </a:endParaRPr>
          </a:p>
          <a:p>
            <a:pPr algn="l"/>
            <a:r>
              <a:rPr lang="pt-PT" sz="2200" b="1" i="1" dirty="0" smtClean="0">
                <a:solidFill>
                  <a:srgbClr val="4F81BD">
                    <a:lumMod val="20000"/>
                    <a:lumOff val="80000"/>
                  </a:srgbClr>
                </a:solidFill>
                <a:cs typeface="Helvetica"/>
              </a:rPr>
              <a:t>			   </a:t>
            </a:r>
            <a:r>
              <a:rPr lang="pt-PT" sz="1700" b="1" i="1" dirty="0">
                <a:solidFill>
                  <a:srgbClr val="4F81BD">
                    <a:lumMod val="20000"/>
                    <a:lumOff val="80000"/>
                  </a:srgbClr>
                </a:solidFill>
                <a:cs typeface="Helvetica"/>
              </a:rPr>
              <a:t> </a:t>
            </a:r>
            <a:r>
              <a:rPr lang="pt-PT" sz="1700" b="1" i="1" dirty="0">
                <a:solidFill>
                  <a:prstClr val="white">
                    <a:lumMod val="95000"/>
                  </a:prstClr>
                </a:solidFill>
                <a:cs typeface="Helvetica"/>
              </a:rPr>
              <a:t>Contratação Coletiva em </a:t>
            </a:r>
            <a:r>
              <a:rPr lang="pt-PT" sz="1700" b="1" i="1" dirty="0" smtClean="0">
                <a:solidFill>
                  <a:prstClr val="white">
                    <a:lumMod val="95000"/>
                  </a:prstClr>
                </a:solidFill>
                <a:cs typeface="Helvetica"/>
              </a:rPr>
              <a:t>2018: </a:t>
            </a:r>
            <a:r>
              <a:rPr lang="pt-PT" sz="1700" b="1" i="1" dirty="0">
                <a:solidFill>
                  <a:prstClr val="white">
                    <a:lumMod val="95000"/>
                  </a:prstClr>
                </a:solidFill>
                <a:cs typeface="Helvetica"/>
              </a:rPr>
              <a:t>convenções por </a:t>
            </a:r>
            <a:r>
              <a:rPr lang="pt-PT" sz="1700" b="1" i="1" dirty="0" smtClean="0">
                <a:solidFill>
                  <a:prstClr val="white">
                    <a:lumMod val="95000"/>
                  </a:prstClr>
                </a:solidFill>
                <a:cs typeface="Helvetica"/>
              </a:rPr>
              <a:t>subtipo – universos </a:t>
            </a:r>
            <a:r>
              <a:rPr lang="pt-PT" sz="1700" b="1" i="1" dirty="0">
                <a:solidFill>
                  <a:prstClr val="white">
                    <a:lumMod val="95000"/>
                  </a:prstClr>
                </a:solidFill>
                <a:cs typeface="Helvetica"/>
              </a:rPr>
              <a:t>de análise </a:t>
            </a:r>
          </a:p>
        </p:txBody>
      </p:sp>
      <p:pic>
        <p:nvPicPr>
          <p:cNvPr id="11265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0" y="2971800"/>
            <a:ext cx="5524500" cy="2327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97852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RL_Pagina_PPT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1" y="2346"/>
            <a:ext cx="9144000" cy="6858000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663792" y="1254533"/>
            <a:ext cx="8113256" cy="5502401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endParaRPr lang="pt-PT" sz="2000" dirty="0" smtClean="0">
              <a:solidFill>
                <a:prstClr val="black"/>
              </a:solidFill>
            </a:endParaRPr>
          </a:p>
          <a:p>
            <a:pPr algn="just"/>
            <a:endParaRPr lang="pt-PT" sz="2400" dirty="0">
              <a:solidFill>
                <a:prstClr val="black"/>
              </a:solidFill>
            </a:endParaRPr>
          </a:p>
          <a:p>
            <a:pPr algn="just"/>
            <a:endParaRPr lang="pt-PT" sz="3100" dirty="0">
              <a:solidFill>
                <a:prstClr val="black"/>
              </a:solidFill>
            </a:endParaRPr>
          </a:p>
        </p:txBody>
      </p:sp>
      <p:sp>
        <p:nvSpPr>
          <p:cNvPr id="5" name="Rectângulo 4"/>
          <p:cNvSpPr/>
          <p:nvPr/>
        </p:nvSpPr>
        <p:spPr>
          <a:xfrm>
            <a:off x="530774" y="1219205"/>
            <a:ext cx="783684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800" b="1" dirty="0" smtClean="0">
                <a:solidFill>
                  <a:prstClr val="black"/>
                </a:solidFill>
              </a:rPr>
              <a:t> 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24165"/>
            <a:ext cx="9148044" cy="1065268"/>
          </a:xfrm>
          <a:prstGeom prst="rect">
            <a:avLst/>
          </a:prstGeom>
        </p:spPr>
        <p:txBody>
          <a:bodyPr anchor="t">
            <a:normAutofit fontScale="92500" lnSpcReduction="1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t-PT" sz="1600" dirty="0" smtClean="0">
                <a:solidFill>
                  <a:srgbClr val="4F81BD">
                    <a:lumMod val="50000"/>
                  </a:srgbClr>
                </a:solidFill>
              </a:rPr>
              <a:t>			  RELATÓRIO ANUAL SOBRE A EVOLUÇÃO DA NEGOCIAÇÃO COLETIVA – 2018</a:t>
            </a:r>
          </a:p>
          <a:p>
            <a:pPr algn="r"/>
            <a:endParaRPr lang="pt-PT" sz="1600" dirty="0" smtClean="0">
              <a:solidFill>
                <a:srgbClr val="4F81BD">
                  <a:lumMod val="50000"/>
                </a:srgbClr>
              </a:solidFill>
            </a:endParaRPr>
          </a:p>
          <a:p>
            <a:pPr algn="l"/>
            <a:r>
              <a:rPr lang="pt-PT" sz="2200" b="1" i="1" dirty="0" smtClean="0">
                <a:solidFill>
                  <a:srgbClr val="4F81BD">
                    <a:lumMod val="20000"/>
                    <a:lumOff val="80000"/>
                  </a:srgbClr>
                </a:solidFill>
                <a:cs typeface="Helvetica"/>
              </a:rPr>
              <a:t>		</a:t>
            </a:r>
            <a:r>
              <a:rPr lang="pt-PT" sz="2200" b="1" i="1" dirty="0">
                <a:solidFill>
                  <a:srgbClr val="4F81BD">
                    <a:lumMod val="20000"/>
                    <a:lumOff val="80000"/>
                  </a:srgbClr>
                </a:solidFill>
                <a:cs typeface="Helvetica"/>
              </a:rPr>
              <a:t>	</a:t>
            </a:r>
            <a:r>
              <a:rPr lang="pt-PT" sz="2200" b="1" i="1" dirty="0" smtClean="0">
                <a:solidFill>
                  <a:srgbClr val="4F81BD">
                    <a:lumMod val="20000"/>
                    <a:lumOff val="80000"/>
                  </a:srgbClr>
                </a:solidFill>
                <a:cs typeface="Helvetica"/>
              </a:rPr>
              <a:t>   </a:t>
            </a:r>
            <a:r>
              <a:rPr lang="pt-PT" sz="1900" b="1" i="1" dirty="0" smtClean="0">
                <a:solidFill>
                  <a:prstClr val="white">
                    <a:lumMod val="95000"/>
                  </a:prstClr>
                </a:solidFill>
                <a:cs typeface="Helvetica"/>
              </a:rPr>
              <a:t>Contratação </a:t>
            </a:r>
            <a:r>
              <a:rPr lang="pt-PT" sz="1900" b="1" i="1" dirty="0">
                <a:solidFill>
                  <a:prstClr val="white">
                    <a:lumMod val="95000"/>
                  </a:prstClr>
                </a:solidFill>
                <a:cs typeface="Helvetica"/>
              </a:rPr>
              <a:t>Coletiva em </a:t>
            </a:r>
            <a:r>
              <a:rPr lang="pt-PT" sz="1900" b="1" i="1" dirty="0" smtClean="0">
                <a:solidFill>
                  <a:prstClr val="white">
                    <a:lumMod val="95000"/>
                  </a:prstClr>
                </a:solidFill>
                <a:cs typeface="Helvetica"/>
              </a:rPr>
              <a:t>2018 </a:t>
            </a:r>
            <a:r>
              <a:rPr lang="pt-PT" sz="1900" b="1" i="1" dirty="0">
                <a:solidFill>
                  <a:prstClr val="white">
                    <a:lumMod val="95000"/>
                  </a:prstClr>
                </a:solidFill>
                <a:cs typeface="Helvetica"/>
              </a:rPr>
              <a:t>- Análise temática </a:t>
            </a:r>
            <a:r>
              <a:rPr lang="pt-PT" sz="1900" b="1" i="1" dirty="0" err="1" smtClean="0">
                <a:solidFill>
                  <a:prstClr val="white">
                    <a:lumMod val="95000"/>
                  </a:prstClr>
                </a:solidFill>
                <a:cs typeface="Helvetica"/>
              </a:rPr>
              <a:t>art</a:t>
            </a:r>
            <a:r>
              <a:rPr lang="pt-PT" sz="1900" b="1" i="1" dirty="0" smtClean="0">
                <a:solidFill>
                  <a:prstClr val="white">
                    <a:lumMod val="95000"/>
                  </a:prstClr>
                </a:solidFill>
                <a:cs typeface="Helvetica"/>
              </a:rPr>
              <a:t>. 492.º, n.º 2 e 3</a:t>
            </a:r>
          </a:p>
          <a:p>
            <a:pPr algn="l"/>
            <a:r>
              <a:rPr lang="pt-PT" sz="1900" b="1" i="1" dirty="0" smtClean="0">
                <a:solidFill>
                  <a:prstClr val="white">
                    <a:lumMod val="95000"/>
                  </a:prstClr>
                </a:solidFill>
                <a:cs typeface="Helvetica"/>
              </a:rPr>
              <a:t>				                                                             Código do Trabalho  </a:t>
            </a:r>
          </a:p>
          <a:p>
            <a:pPr algn="l"/>
            <a:endParaRPr lang="pt-PT" sz="2200" b="1" i="1" dirty="0">
              <a:solidFill>
                <a:srgbClr val="4F81BD">
                  <a:lumMod val="20000"/>
                  <a:lumOff val="80000"/>
                </a:srgbClr>
              </a:solidFill>
              <a:cs typeface="Helvetica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1674" y="1276349"/>
            <a:ext cx="5551343" cy="52592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00531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RL_Pagina_PPT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5" y="0"/>
            <a:ext cx="9144000" cy="6858000"/>
          </a:xfrm>
          <a:prstGeom prst="rect">
            <a:avLst/>
          </a:prstGeom>
        </p:spPr>
      </p:pic>
      <p:sp>
        <p:nvSpPr>
          <p:cNvPr id="5" name="Rectângulo 4"/>
          <p:cNvSpPr/>
          <p:nvPr/>
        </p:nvSpPr>
        <p:spPr>
          <a:xfrm>
            <a:off x="530774" y="1180506"/>
            <a:ext cx="783684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800" b="1" dirty="0" smtClean="0">
                <a:solidFill>
                  <a:prstClr val="black"/>
                </a:solidFill>
              </a:rPr>
              <a:t> 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0" y="24165"/>
            <a:ext cx="9148044" cy="1065268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sz="1600" dirty="0" smtClean="0">
                <a:solidFill>
                  <a:srgbClr val="4F81BD">
                    <a:lumMod val="50000"/>
                  </a:srgbClr>
                </a:solidFill>
              </a:rPr>
              <a:t>  RELATÓRIO ANUAL SOBRE A EVOLUÇÃO DA NEGOCIAÇÃO COLETIVA – 2018</a:t>
            </a:r>
          </a:p>
          <a:p>
            <a:pPr algn="r"/>
            <a:endParaRPr lang="pt-PT" sz="1600" dirty="0" smtClean="0">
              <a:solidFill>
                <a:srgbClr val="4F81BD">
                  <a:lumMod val="50000"/>
                </a:srgbClr>
              </a:solidFill>
            </a:endParaRPr>
          </a:p>
          <a:p>
            <a:pPr algn="l"/>
            <a:r>
              <a:rPr lang="pt-PT" sz="2200" b="1" i="1" dirty="0" smtClean="0">
                <a:solidFill>
                  <a:srgbClr val="4F81BD">
                    <a:lumMod val="20000"/>
                    <a:lumOff val="80000"/>
                  </a:srgbClr>
                </a:solidFill>
                <a:cs typeface="Helvetica"/>
              </a:rPr>
              <a:t>			    </a:t>
            </a:r>
            <a:r>
              <a:rPr lang="pt-PT" sz="1700" b="1" i="1" dirty="0" smtClean="0">
                <a:solidFill>
                  <a:prstClr val="white">
                    <a:lumMod val="95000"/>
                  </a:prstClr>
                </a:solidFill>
                <a:cs typeface="Helvetica"/>
              </a:rPr>
              <a:t>Análise </a:t>
            </a:r>
            <a:r>
              <a:rPr lang="pt-PT" sz="1700" b="1" i="1" dirty="0">
                <a:solidFill>
                  <a:prstClr val="white">
                    <a:lumMod val="95000"/>
                  </a:prstClr>
                </a:solidFill>
                <a:cs typeface="Helvetica"/>
              </a:rPr>
              <a:t>geral do conteúdo das </a:t>
            </a:r>
            <a:r>
              <a:rPr lang="pt-PT" sz="1700" b="1" i="1" dirty="0" smtClean="0">
                <a:solidFill>
                  <a:prstClr val="white">
                    <a:lumMod val="95000"/>
                  </a:prstClr>
                </a:solidFill>
                <a:cs typeface="Helvetica"/>
              </a:rPr>
              <a:t>convenções -  âmbito de aplicação das convenções </a:t>
            </a:r>
            <a:endParaRPr lang="pt-PT" sz="1700" b="1" i="1" dirty="0">
              <a:solidFill>
                <a:prstClr val="white">
                  <a:lumMod val="95000"/>
                </a:prstClr>
              </a:solidFill>
              <a:cs typeface="Helvetica"/>
            </a:endParaRPr>
          </a:p>
        </p:txBody>
      </p:sp>
      <p:sp>
        <p:nvSpPr>
          <p:cNvPr id="3" name="CaixaDeTexto 2"/>
          <p:cNvSpPr txBox="1"/>
          <p:nvPr/>
        </p:nvSpPr>
        <p:spPr>
          <a:xfrm>
            <a:off x="902368" y="4307305"/>
            <a:ext cx="813190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t-PT" sz="2200" dirty="0" smtClean="0">
                <a:solidFill>
                  <a:prstClr val="black"/>
                </a:solidFill>
                <a:latin typeface="+mj-lt"/>
              </a:rPr>
              <a:t>Aumento (absoluto e relativo) das convenções que admitem a possibilidade de adesão  individual </a:t>
            </a:r>
            <a:r>
              <a:rPr lang="pt-PT" sz="2200" dirty="0">
                <a:solidFill>
                  <a:prstClr val="black"/>
                </a:solidFill>
                <a:latin typeface="+mj-lt"/>
              </a:rPr>
              <a:t> </a:t>
            </a:r>
            <a:r>
              <a:rPr lang="pt-PT" sz="2200" dirty="0" smtClean="0">
                <a:solidFill>
                  <a:prstClr val="black"/>
                </a:solidFill>
                <a:latin typeface="+mj-lt"/>
              </a:rPr>
              <a:t>(AE - 19) </a:t>
            </a:r>
            <a:r>
              <a:rPr lang="pt-PT" sz="2200" dirty="0">
                <a:solidFill>
                  <a:prstClr val="black"/>
                </a:solidFill>
                <a:latin typeface="+mj-lt"/>
              </a:rPr>
              <a:t> </a:t>
            </a:r>
            <a:r>
              <a:rPr lang="pt-PT" sz="2200" dirty="0" smtClean="0">
                <a:solidFill>
                  <a:prstClr val="black"/>
                </a:solidFill>
                <a:latin typeface="+mj-lt"/>
              </a:rPr>
              <a:t>(AC - 2)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t-PT" sz="2200" dirty="0" smtClean="0">
                <a:solidFill>
                  <a:prstClr val="black"/>
                </a:solidFill>
                <a:latin typeface="+mj-lt"/>
              </a:rPr>
              <a:t>Predominância  de regulação da vigência e o âmbito geográfico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t-PT" sz="2200" dirty="0" smtClean="0">
                <a:solidFill>
                  <a:prstClr val="black"/>
                </a:solidFill>
                <a:latin typeface="+mj-lt"/>
              </a:rPr>
              <a:t>Diminuição (15/22) de conteúdos  sobre articulação com outros regimes convencionais: cláusulas de articulação(10)  s/ regimes transitórios (</a:t>
            </a:r>
            <a:r>
              <a:rPr lang="pt-PT" sz="2200" dirty="0">
                <a:solidFill>
                  <a:prstClr val="black"/>
                </a:solidFill>
                <a:latin typeface="+mj-lt"/>
              </a:rPr>
              <a:t>5</a:t>
            </a:r>
            <a:r>
              <a:rPr lang="pt-PT" sz="2200" dirty="0" smtClean="0">
                <a:solidFill>
                  <a:prstClr val="black"/>
                </a:solidFill>
                <a:latin typeface="+mj-lt"/>
              </a:rPr>
              <a:t>)</a:t>
            </a:r>
            <a:endParaRPr lang="pt-PT" sz="2200" dirty="0">
              <a:solidFill>
                <a:prstClr val="black"/>
              </a:solidFill>
              <a:latin typeface="+mj-lt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75" y="1537855"/>
            <a:ext cx="6572250" cy="2556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74130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RL_Pagina_PPT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" y="0"/>
            <a:ext cx="9134475" cy="6858000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631108" y="1424785"/>
            <a:ext cx="8113256" cy="4794859"/>
          </a:xfrm>
          <a:prstGeom prst="rect">
            <a:avLst/>
          </a:prstGeom>
        </p:spPr>
        <p:txBody>
          <a:bodyPr anchor="t">
            <a:normAutofit fontScale="92500" lnSpcReduction="2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pt-PT" sz="2400" dirty="0">
                <a:solidFill>
                  <a:prstClr val="black"/>
                </a:solidFill>
              </a:rPr>
              <a:t>O</a:t>
            </a:r>
            <a:r>
              <a:rPr lang="pt-PT" sz="2400" b="1" dirty="0" smtClean="0">
                <a:solidFill>
                  <a:prstClr val="black"/>
                </a:solidFill>
              </a:rPr>
              <a:t> </a:t>
            </a:r>
            <a:r>
              <a:rPr lang="pt-PT" sz="2400" i="1" dirty="0">
                <a:solidFill>
                  <a:prstClr val="black"/>
                </a:solidFill>
              </a:rPr>
              <a:t>Relatório anual sobre a evolução da negociação coletiva em </a:t>
            </a:r>
            <a:r>
              <a:rPr lang="pt-PT" sz="2400" i="1" dirty="0" smtClean="0">
                <a:solidFill>
                  <a:srgbClr val="EEECE1">
                    <a:lumMod val="10000"/>
                  </a:srgbClr>
                </a:solidFill>
              </a:rPr>
              <a:t>2018 </a:t>
            </a:r>
            <a:r>
              <a:rPr lang="pt-PT" sz="2400" dirty="0" smtClean="0">
                <a:solidFill>
                  <a:srgbClr val="EEECE1">
                    <a:lumMod val="10000"/>
                  </a:srgbClr>
                </a:solidFill>
              </a:rPr>
              <a:t>insere-se na série iniciada em 2016 </a:t>
            </a:r>
            <a:r>
              <a:rPr lang="pt-PT" sz="2400" i="1" dirty="0" smtClean="0">
                <a:solidFill>
                  <a:srgbClr val="EEECE1">
                    <a:lumMod val="10000"/>
                  </a:srgbClr>
                </a:solidFill>
              </a:rPr>
              <a:t>(</a:t>
            </a:r>
            <a:r>
              <a:rPr lang="pt-PT" sz="2400" dirty="0" smtClean="0">
                <a:solidFill>
                  <a:srgbClr val="EEECE1">
                    <a:lumMod val="10000"/>
                  </a:srgbClr>
                </a:solidFill>
              </a:rPr>
              <a:t>com o</a:t>
            </a:r>
            <a:r>
              <a:rPr lang="pt-PT" sz="2400" i="1" dirty="0" smtClean="0">
                <a:solidFill>
                  <a:srgbClr val="EEECE1">
                    <a:lumMod val="10000"/>
                  </a:srgbClr>
                </a:solidFill>
              </a:rPr>
              <a:t> </a:t>
            </a:r>
            <a:r>
              <a:rPr lang="pt-PT" sz="2400" dirty="0" smtClean="0">
                <a:solidFill>
                  <a:srgbClr val="EEECE1">
                    <a:lumMod val="10000"/>
                  </a:srgbClr>
                </a:solidFill>
              </a:rPr>
              <a:t>Relatório reportado à negociação coletiva desenvolvida em 2015).</a:t>
            </a:r>
          </a:p>
          <a:p>
            <a:pPr algn="just"/>
            <a:endParaRPr lang="pt-PT" sz="2400" dirty="0">
              <a:solidFill>
                <a:srgbClr val="EEECE1">
                  <a:lumMod val="10000"/>
                </a:srgbClr>
              </a:solidFill>
            </a:endParaRPr>
          </a:p>
          <a:p>
            <a:pPr algn="just"/>
            <a:endParaRPr lang="pt-PT" sz="2400" dirty="0" smtClean="0">
              <a:solidFill>
                <a:srgbClr val="EEECE1">
                  <a:lumMod val="10000"/>
                </a:srgbClr>
              </a:solidFill>
            </a:endParaRPr>
          </a:p>
          <a:p>
            <a:pPr algn="just"/>
            <a:r>
              <a:rPr lang="pt-PT" sz="2400" dirty="0" smtClean="0">
                <a:solidFill>
                  <a:srgbClr val="EEECE1">
                    <a:lumMod val="10000"/>
                  </a:srgbClr>
                </a:solidFill>
              </a:rPr>
              <a:t>Dá execução a </a:t>
            </a:r>
            <a:r>
              <a:rPr lang="pt-PT" sz="2400" dirty="0" smtClean="0">
                <a:solidFill>
                  <a:prstClr val="black"/>
                </a:solidFill>
              </a:rPr>
              <a:t>uma das atribuições nucleares </a:t>
            </a:r>
            <a:r>
              <a:rPr lang="pt-PT" sz="2400" dirty="0">
                <a:solidFill>
                  <a:prstClr val="black"/>
                </a:solidFill>
              </a:rPr>
              <a:t>do </a:t>
            </a:r>
            <a:r>
              <a:rPr lang="pt-PT" sz="2400" dirty="0" smtClean="0">
                <a:solidFill>
                  <a:prstClr val="black"/>
                </a:solidFill>
              </a:rPr>
              <a:t>CRL, na sequência do que consta do seu diploma orgânico (DL n.º 189/2012, de 22 de agosto).</a:t>
            </a:r>
          </a:p>
          <a:p>
            <a:pPr algn="just"/>
            <a:endParaRPr lang="pt-PT" sz="2400" dirty="0">
              <a:solidFill>
                <a:prstClr val="black"/>
              </a:solidFill>
            </a:endParaRPr>
          </a:p>
          <a:p>
            <a:pPr algn="just"/>
            <a:r>
              <a:rPr lang="pt-PT" sz="2400" dirty="0" smtClean="0">
                <a:solidFill>
                  <a:prstClr val="black"/>
                </a:solidFill>
              </a:rPr>
              <a:t>Visa, fundamentalmente:</a:t>
            </a:r>
          </a:p>
          <a:p>
            <a:pPr algn="just"/>
            <a:endParaRPr lang="pt-PT" sz="2400" dirty="0">
              <a:solidFill>
                <a:prstClr val="black"/>
              </a:solidFill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pt-PT" sz="2400" dirty="0" smtClean="0">
                <a:solidFill>
                  <a:prstClr val="black"/>
                </a:solidFill>
              </a:rPr>
              <a:t>dar </a:t>
            </a:r>
            <a:r>
              <a:rPr lang="pt-PT" sz="2400" dirty="0">
                <a:solidFill>
                  <a:prstClr val="black"/>
                </a:solidFill>
              </a:rPr>
              <a:t>conta da evolução da negociação </a:t>
            </a:r>
            <a:r>
              <a:rPr lang="pt-PT" sz="2400" dirty="0" smtClean="0">
                <a:solidFill>
                  <a:prstClr val="black"/>
                </a:solidFill>
              </a:rPr>
              <a:t>coletiva</a:t>
            </a:r>
            <a:r>
              <a:rPr lang="pt-PT" sz="2400" b="1" dirty="0" smtClean="0">
                <a:solidFill>
                  <a:prstClr val="black"/>
                </a:solidFill>
              </a:rPr>
              <a:t>, </a:t>
            </a:r>
            <a:r>
              <a:rPr lang="pt-PT" sz="2400" dirty="0" smtClean="0">
                <a:solidFill>
                  <a:prstClr val="black"/>
                </a:solidFill>
              </a:rPr>
              <a:t>apresentando </a:t>
            </a:r>
            <a:r>
              <a:rPr lang="pt-PT" sz="2400" dirty="0">
                <a:solidFill>
                  <a:prstClr val="black"/>
                </a:solidFill>
              </a:rPr>
              <a:t>um quadro do funcionamento do sistema de contratação </a:t>
            </a:r>
            <a:r>
              <a:rPr lang="pt-PT" sz="2400" dirty="0" smtClean="0">
                <a:solidFill>
                  <a:prstClr val="black"/>
                </a:solidFill>
              </a:rPr>
              <a:t>coletiva, de modo a evidenciar as </a:t>
            </a:r>
            <a:r>
              <a:rPr lang="pt-PT" sz="2400" dirty="0">
                <a:solidFill>
                  <a:prstClr val="black"/>
                </a:solidFill>
              </a:rPr>
              <a:t>abordagens e conteúdos negociais privilegiados pelas partes </a:t>
            </a:r>
            <a:r>
              <a:rPr lang="pt-PT" sz="2400" dirty="0" smtClean="0">
                <a:solidFill>
                  <a:prstClr val="black"/>
                </a:solidFill>
              </a:rPr>
              <a:t>outorgantes</a:t>
            </a:r>
          </a:p>
          <a:p>
            <a:pPr algn="just"/>
            <a:endParaRPr lang="pt-PT" sz="2400" dirty="0">
              <a:solidFill>
                <a:prstClr val="black"/>
              </a:solidFill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PT" sz="2400" dirty="0" smtClean="0">
                <a:solidFill>
                  <a:prstClr val="black"/>
                </a:solidFill>
              </a:rPr>
              <a:t>combinando a análise estática com a perspetiva de evolução</a:t>
            </a:r>
            <a:endParaRPr lang="pt-PT" sz="2400" dirty="0">
              <a:solidFill>
                <a:prstClr val="black"/>
              </a:solidFill>
            </a:endParaRPr>
          </a:p>
        </p:txBody>
      </p:sp>
      <p:sp>
        <p:nvSpPr>
          <p:cNvPr id="5" name="Rectângulo 4"/>
          <p:cNvSpPr/>
          <p:nvPr/>
        </p:nvSpPr>
        <p:spPr>
          <a:xfrm>
            <a:off x="530773" y="1166843"/>
            <a:ext cx="783684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800" b="1" dirty="0" smtClean="0">
                <a:solidFill>
                  <a:prstClr val="black"/>
                </a:solidFill>
              </a:rPr>
              <a:t> 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-127215" y="24165"/>
            <a:ext cx="9353066" cy="1065268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sz="1600" dirty="0" smtClean="0">
                <a:solidFill>
                  <a:srgbClr val="4F81BD">
                    <a:lumMod val="50000"/>
                  </a:srgbClr>
                </a:solidFill>
              </a:rPr>
              <a:t>      RELATÓRIO ANUAL SOBRE A EVOLUÇÃO DA NEGOCIAÇÃO COLETIVA – 2018</a:t>
            </a:r>
          </a:p>
          <a:p>
            <a:pPr algn="r"/>
            <a:endParaRPr lang="pt-PT" sz="1600" dirty="0" smtClean="0">
              <a:solidFill>
                <a:srgbClr val="4F81BD">
                  <a:lumMod val="50000"/>
                </a:srgbClr>
              </a:solidFill>
            </a:endParaRPr>
          </a:p>
          <a:p>
            <a:pPr algn="l"/>
            <a:r>
              <a:rPr lang="pt-PT" sz="2200" b="1" i="1" dirty="0" smtClean="0">
                <a:solidFill>
                  <a:srgbClr val="4F81BD">
                    <a:lumMod val="20000"/>
                    <a:lumOff val="80000"/>
                  </a:srgbClr>
                </a:solidFill>
                <a:cs typeface="Helvetica"/>
              </a:rPr>
              <a:t>		</a:t>
            </a:r>
            <a:r>
              <a:rPr lang="pt-PT" sz="2200" b="1" i="1" dirty="0" smtClean="0">
                <a:solidFill>
                  <a:prstClr val="white">
                    <a:lumMod val="95000"/>
                  </a:prstClr>
                </a:solidFill>
                <a:cs typeface="Helvetica"/>
              </a:rPr>
              <a:t>		Em que consiste</a:t>
            </a:r>
            <a:endParaRPr lang="en-US" sz="2200" i="1" dirty="0">
              <a:ln>
                <a:solidFill>
                  <a:srgbClr val="FFFF00"/>
                </a:solidFill>
              </a:ln>
              <a:solidFill>
                <a:prstClr val="white">
                  <a:lumMod val="95000"/>
                </a:prstClr>
              </a:solidFill>
              <a:cs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2645962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RL_Pagina_PPT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37" y="0"/>
            <a:ext cx="9144000" cy="6858000"/>
          </a:xfrm>
          <a:prstGeom prst="rect">
            <a:avLst/>
          </a:prstGeom>
        </p:spPr>
      </p:pic>
      <p:sp>
        <p:nvSpPr>
          <p:cNvPr id="5" name="Rectângulo 4"/>
          <p:cNvSpPr/>
          <p:nvPr/>
        </p:nvSpPr>
        <p:spPr>
          <a:xfrm>
            <a:off x="530774" y="1180506"/>
            <a:ext cx="783684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800" b="1" dirty="0" smtClean="0"/>
              <a:t> 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0" y="24165"/>
            <a:ext cx="9148044" cy="1065268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sz="1600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  RELATÓRIO ANUAL SOBRE A EVOLUÇÃO DA NEGOCIAÇÃO COLETIVA – 2018</a:t>
            </a:r>
          </a:p>
          <a:p>
            <a:pPr algn="r"/>
            <a:endParaRPr lang="pt-PT" sz="1600" dirty="0" smtClean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</a:endParaRPr>
          </a:p>
          <a:p>
            <a:pPr algn="l"/>
            <a:r>
              <a:rPr lang="pt-PT" sz="2200" b="1" i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Calibri" panose="020F0502020204030204" pitchFamily="34" charset="0"/>
                <a:cs typeface="Helvetica"/>
              </a:rPr>
              <a:t>			    </a:t>
            </a:r>
            <a:r>
              <a:rPr lang="pt-PT" sz="1700" b="1" i="1" dirty="0" smtClean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Helvetica"/>
              </a:rPr>
              <a:t>Análise </a:t>
            </a:r>
            <a:r>
              <a:rPr lang="pt-PT" sz="1700" b="1" i="1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Helvetica"/>
              </a:rPr>
              <a:t>geral do conteúdo das </a:t>
            </a:r>
            <a:r>
              <a:rPr lang="pt-PT" sz="1700" b="1" i="1" dirty="0" smtClean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Helvetica"/>
              </a:rPr>
              <a:t>convenções – Tempos de Trabalho</a:t>
            </a:r>
            <a:endParaRPr lang="pt-PT" sz="1700" b="1" i="1" dirty="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cs typeface="Helvetica"/>
            </a:endParaRPr>
          </a:p>
        </p:txBody>
      </p:sp>
      <p:sp>
        <p:nvSpPr>
          <p:cNvPr id="7" name="Rectângulo 6"/>
          <p:cNvSpPr/>
          <p:nvPr/>
        </p:nvSpPr>
        <p:spPr>
          <a:xfrm>
            <a:off x="609599" y="1514475"/>
            <a:ext cx="8029575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200" b="1" dirty="0">
                <a:latin typeface="+mj-lt"/>
              </a:rPr>
              <a:t>Conteúdos abordados</a:t>
            </a:r>
            <a:r>
              <a:rPr lang="pt-PT" sz="2200" b="1" dirty="0" smtClean="0">
                <a:latin typeface="+mj-lt"/>
              </a:rPr>
              <a:t>:</a:t>
            </a:r>
          </a:p>
          <a:p>
            <a:endParaRPr lang="pt-PT" sz="2200" b="1" dirty="0">
              <a:latin typeface="+mj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sz="2200" dirty="0" smtClean="0">
                <a:latin typeface="+mj-lt"/>
              </a:rPr>
              <a:t>duração </a:t>
            </a:r>
            <a:r>
              <a:rPr lang="pt-PT" sz="2200" dirty="0">
                <a:latin typeface="+mj-lt"/>
              </a:rPr>
              <a:t>do trabalho:</a:t>
            </a:r>
          </a:p>
          <a:p>
            <a:pPr marL="449263"/>
            <a:r>
              <a:rPr lang="pt-PT" sz="2200" dirty="0">
                <a:latin typeface="+mj-lt"/>
              </a:rPr>
              <a:t>– limites máximos do período normal de trabalho</a:t>
            </a:r>
          </a:p>
          <a:p>
            <a:pPr marL="449263"/>
            <a:r>
              <a:rPr lang="pt-PT" sz="2200" dirty="0">
                <a:latin typeface="+mj-lt"/>
              </a:rPr>
              <a:t>– férias (duração</a:t>
            </a:r>
            <a:r>
              <a:rPr lang="pt-PT" sz="2200" dirty="0" smtClean="0">
                <a:latin typeface="+mj-lt"/>
              </a:rPr>
              <a:t>)</a:t>
            </a:r>
          </a:p>
          <a:p>
            <a:pPr marL="449263"/>
            <a:endParaRPr lang="pt-PT" sz="2200" dirty="0">
              <a:latin typeface="+mj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sz="2200" dirty="0" smtClean="0">
                <a:latin typeface="+mj-lt"/>
              </a:rPr>
              <a:t>organização </a:t>
            </a:r>
            <a:r>
              <a:rPr lang="pt-PT" sz="2200" dirty="0">
                <a:latin typeface="+mj-lt"/>
              </a:rPr>
              <a:t>do tempo de trabalho (regimes de flexibilidade):</a:t>
            </a:r>
          </a:p>
          <a:p>
            <a:r>
              <a:rPr lang="pt-PT" sz="2200" dirty="0">
                <a:latin typeface="+mj-lt"/>
              </a:rPr>
              <a:t>	– adaptabilidade</a:t>
            </a:r>
          </a:p>
          <a:p>
            <a:r>
              <a:rPr lang="pt-PT" sz="2200" dirty="0">
                <a:latin typeface="+mj-lt"/>
              </a:rPr>
              <a:t>	– banco de horas</a:t>
            </a:r>
          </a:p>
          <a:p>
            <a:r>
              <a:rPr lang="pt-PT" sz="2200" dirty="0">
                <a:latin typeface="+mj-lt"/>
              </a:rPr>
              <a:t>	– horários concentrados</a:t>
            </a:r>
          </a:p>
          <a:p>
            <a:r>
              <a:rPr lang="pt-PT" sz="2200" dirty="0">
                <a:latin typeface="+mj-lt"/>
              </a:rPr>
              <a:t>	– regimes de prevenção e </a:t>
            </a:r>
            <a:r>
              <a:rPr lang="pt-PT" sz="2200" dirty="0" smtClean="0">
                <a:latin typeface="+mj-lt"/>
              </a:rPr>
              <a:t>disponibilidade</a:t>
            </a:r>
          </a:p>
          <a:p>
            <a:r>
              <a:rPr lang="pt-PT" sz="2200" dirty="0" smtClean="0">
                <a:latin typeface="+mj-lt"/>
              </a:rPr>
              <a:t>        – </a:t>
            </a:r>
            <a:r>
              <a:rPr lang="pt-PT" sz="2200" dirty="0">
                <a:latin typeface="+mj-lt"/>
              </a:rPr>
              <a:t>trabalho suplementar</a:t>
            </a:r>
          </a:p>
          <a:p>
            <a:r>
              <a:rPr lang="pt-PT" sz="2200" dirty="0">
                <a:latin typeface="+mj-lt"/>
              </a:rPr>
              <a:t>	– regimes de flexibilidade no interesse do trabalhador</a:t>
            </a:r>
          </a:p>
          <a:p>
            <a:r>
              <a:rPr lang="pt-PT" sz="2200" dirty="0">
                <a:latin typeface="+mj-lt"/>
              </a:rPr>
              <a:t>	– isenção de horário de </a:t>
            </a:r>
            <a:r>
              <a:rPr lang="pt-PT" sz="2200" dirty="0" smtClean="0">
                <a:latin typeface="+mj-lt"/>
              </a:rPr>
              <a:t>trabalho</a:t>
            </a:r>
          </a:p>
          <a:p>
            <a:pPr marL="449263" indent="-449263"/>
            <a:r>
              <a:rPr lang="pt-PT" sz="2000" dirty="0" smtClean="0"/>
              <a:t>	</a:t>
            </a:r>
            <a:endParaRPr lang="pt-PT" sz="2000" dirty="0"/>
          </a:p>
        </p:txBody>
      </p:sp>
    </p:spTree>
    <p:extLst>
      <p:ext uri="{BB962C8B-B14F-4D97-AF65-F5344CB8AC3E}">
        <p14:creationId xmlns:p14="http://schemas.microsoft.com/office/powerpoint/2010/main" val="393035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RL_Pagina_PPT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1" y="0"/>
            <a:ext cx="9138719" cy="6858000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0" y="1194151"/>
            <a:ext cx="9101567" cy="5596116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just"/>
            <a:endParaRPr lang="pt-PT" sz="2400" strike="sngStrike" dirty="0" smtClean="0">
              <a:latin typeface="Calibri" panose="020F0502020204030204" pitchFamily="34" charset="0"/>
            </a:endParaRPr>
          </a:p>
          <a:p>
            <a:pPr lvl="0" algn="just"/>
            <a:endParaRPr lang="pt-PT" sz="2000" strike="sngStrike" dirty="0" smtClean="0">
              <a:latin typeface="Calibri" panose="020F0502020204030204" pitchFamily="34" charset="0"/>
            </a:endParaRPr>
          </a:p>
          <a:p>
            <a:pPr lvl="0" algn="just"/>
            <a:endParaRPr lang="pt-PT" sz="2000" strike="sngStrike" dirty="0" smtClean="0">
              <a:latin typeface="Calibri" panose="020F0502020204030204" pitchFamily="34" charset="0"/>
            </a:endParaRPr>
          </a:p>
          <a:p>
            <a:pPr lvl="0" algn="just"/>
            <a:endParaRPr lang="pt-PT" sz="2000" strike="sngStrike" dirty="0" smtClean="0">
              <a:latin typeface="Calibri" panose="020F0502020204030204" pitchFamily="34" charset="0"/>
            </a:endParaRPr>
          </a:p>
          <a:p>
            <a:pPr lvl="0" algn="just"/>
            <a:endParaRPr lang="pt-PT" sz="2000" strike="sngStrike" dirty="0">
              <a:latin typeface="Calibri" panose="020F0502020204030204" pitchFamily="34" charset="0"/>
            </a:endParaRPr>
          </a:p>
          <a:p>
            <a:pPr lvl="0" algn="just"/>
            <a:endParaRPr lang="pt-PT" sz="2000" strike="sngStrike" dirty="0">
              <a:latin typeface="Calibri" panose="020F0502020204030204" pitchFamily="34" charset="0"/>
            </a:endParaRPr>
          </a:p>
          <a:p>
            <a:pPr lvl="0" algn="just"/>
            <a:endParaRPr lang="pt-PT" sz="2000" strike="sngStrike" dirty="0">
              <a:latin typeface="Calibri" panose="020F0502020204030204" pitchFamily="34" charset="0"/>
            </a:endParaRPr>
          </a:p>
        </p:txBody>
      </p:sp>
      <p:sp>
        <p:nvSpPr>
          <p:cNvPr id="5" name="Rectângulo 4"/>
          <p:cNvSpPr/>
          <p:nvPr/>
        </p:nvSpPr>
        <p:spPr>
          <a:xfrm>
            <a:off x="530774" y="1180506"/>
            <a:ext cx="783684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800" b="1" dirty="0" smtClean="0"/>
              <a:t> 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0" y="24165"/>
            <a:ext cx="9148044" cy="1065268"/>
          </a:xfrm>
          <a:prstGeom prst="rect">
            <a:avLst/>
          </a:prstGeom>
        </p:spPr>
        <p:txBody>
          <a:bodyPr anchor="t">
            <a:normAutofit fontScale="92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sz="1600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RELATÓRIO ANUAL SOBRE A EVOLUÇÃO DA NEGOCIAÇÃO COLETIVA – 2018</a:t>
            </a:r>
          </a:p>
          <a:p>
            <a:pPr algn="r"/>
            <a:endParaRPr lang="pt-PT" sz="1600" dirty="0" smtClean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</a:endParaRPr>
          </a:p>
          <a:p>
            <a:pPr algn="l"/>
            <a:r>
              <a:rPr lang="pt-PT" sz="2200" b="1" i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Calibri" panose="020F0502020204030204" pitchFamily="34" charset="0"/>
                <a:cs typeface="Helvetica"/>
              </a:rPr>
              <a:t>			   </a:t>
            </a:r>
            <a:r>
              <a:rPr lang="pt-PT" sz="1700" b="1" i="1" dirty="0">
                <a:solidFill>
                  <a:schemeClr val="accent1">
                    <a:lumMod val="20000"/>
                    <a:lumOff val="80000"/>
                  </a:schemeClr>
                </a:solidFill>
                <a:latin typeface="Calibri" panose="020F0502020204030204" pitchFamily="34" charset="0"/>
                <a:cs typeface="Helvetica"/>
              </a:rPr>
              <a:t> </a:t>
            </a:r>
            <a:r>
              <a:rPr lang="pt-PT" sz="1700" b="1" i="1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Helvetica"/>
              </a:rPr>
              <a:t>Análise temática: Tempos de trabalho </a:t>
            </a:r>
            <a:r>
              <a:rPr lang="pt-PT" sz="1700" b="1" i="1" dirty="0" smtClean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Helvetica"/>
              </a:rPr>
              <a:t>– Duração do trabalho – limites máximos do PNT</a:t>
            </a:r>
            <a:endParaRPr lang="pt-PT" sz="1700" b="1" i="1" dirty="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cs typeface="Helvetica"/>
            </a:endParaRPr>
          </a:p>
          <a:p>
            <a:pPr algn="l"/>
            <a:endParaRPr lang="pt-PT" sz="1700" b="1" i="1" dirty="0">
              <a:solidFill>
                <a:schemeClr val="accent1">
                  <a:lumMod val="20000"/>
                  <a:lumOff val="80000"/>
                </a:schemeClr>
              </a:solidFill>
              <a:latin typeface="Calibri" panose="020F0502020204030204" pitchFamily="34" charset="0"/>
              <a:cs typeface="Helvetica"/>
            </a:endParaRPr>
          </a:p>
        </p:txBody>
      </p:sp>
      <p:sp>
        <p:nvSpPr>
          <p:cNvPr id="9" name="CaixaDeTexto 8"/>
          <p:cNvSpPr txBox="1"/>
          <p:nvPr/>
        </p:nvSpPr>
        <p:spPr>
          <a:xfrm>
            <a:off x="872835" y="3834244"/>
            <a:ext cx="7938655" cy="26058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pt-PT" sz="2200" dirty="0" smtClean="0">
                <a:latin typeface="+mj-lt"/>
              </a:rPr>
              <a:t>tema quase sempre presente na negociação coletiva</a:t>
            </a:r>
            <a:endParaRPr lang="pt-PT" sz="2200" dirty="0">
              <a:latin typeface="+mj-lt"/>
            </a:endParaRPr>
          </a:p>
          <a:p>
            <a:pPr marL="285750" indent="-285750" algn="just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pt-PT" sz="2200" dirty="0" smtClean="0">
                <a:latin typeface="+mj-lt"/>
              </a:rPr>
              <a:t>quase </a:t>
            </a:r>
            <a:r>
              <a:rPr lang="pt-PT" sz="2200" dirty="0">
                <a:latin typeface="+mj-lt"/>
              </a:rPr>
              <a:t>totalidade de primeiras convenções e revisões </a:t>
            </a:r>
            <a:r>
              <a:rPr lang="pt-PT" sz="2200" dirty="0" smtClean="0">
                <a:latin typeface="+mj-lt"/>
              </a:rPr>
              <a:t>globais</a:t>
            </a:r>
            <a:endParaRPr lang="pt-PT" sz="2200" dirty="0">
              <a:latin typeface="+mj-lt"/>
            </a:endParaRPr>
          </a:p>
          <a:p>
            <a:pPr marL="285750" indent="-285750" algn="just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pt-PT" sz="2200" dirty="0" smtClean="0">
                <a:latin typeface="+mj-lt"/>
              </a:rPr>
              <a:t>linhas identificadas nos Relatórios anteriores:</a:t>
            </a:r>
          </a:p>
          <a:p>
            <a:pPr algn="just">
              <a:lnSpc>
                <a:spcPts val="2800"/>
              </a:lnSpc>
            </a:pPr>
            <a:r>
              <a:rPr lang="pt-PT" sz="2200" dirty="0">
                <a:latin typeface="+mj-lt"/>
              </a:rPr>
              <a:t>	</a:t>
            </a:r>
            <a:r>
              <a:rPr lang="pt-PT" sz="2200" dirty="0" smtClean="0">
                <a:latin typeface="+mj-lt"/>
              </a:rPr>
              <a:t>- um </a:t>
            </a:r>
            <a:r>
              <a:rPr lang="pt-PT" sz="2200" dirty="0">
                <a:latin typeface="+mj-lt"/>
              </a:rPr>
              <a:t>número </a:t>
            </a:r>
            <a:r>
              <a:rPr lang="pt-PT" sz="2200" dirty="0" smtClean="0">
                <a:latin typeface="+mj-lt"/>
              </a:rPr>
              <a:t>considerável </a:t>
            </a:r>
            <a:r>
              <a:rPr lang="pt-PT" sz="2200" dirty="0">
                <a:latin typeface="+mj-lt"/>
              </a:rPr>
              <a:t>de convenções consagra duração inferior aos máximos </a:t>
            </a:r>
            <a:r>
              <a:rPr lang="pt-PT" sz="2200" dirty="0" smtClean="0">
                <a:latin typeface="+mj-lt"/>
              </a:rPr>
              <a:t>legais</a:t>
            </a:r>
          </a:p>
          <a:p>
            <a:pPr algn="just">
              <a:lnSpc>
                <a:spcPts val="2800"/>
              </a:lnSpc>
            </a:pPr>
            <a:r>
              <a:rPr lang="pt-PT" sz="2200" dirty="0">
                <a:latin typeface="+mj-lt"/>
              </a:rPr>
              <a:t>	</a:t>
            </a:r>
            <a:r>
              <a:rPr lang="pt-PT" sz="2200" dirty="0" smtClean="0">
                <a:latin typeface="+mj-lt"/>
              </a:rPr>
              <a:t>- é comum a previsão de regimes </a:t>
            </a:r>
            <a:r>
              <a:rPr lang="pt-PT" sz="2200" dirty="0">
                <a:latin typeface="+mj-lt"/>
              </a:rPr>
              <a:t>diferentes consoante a categoria dos </a:t>
            </a:r>
            <a:r>
              <a:rPr lang="pt-PT" sz="2200" dirty="0" smtClean="0">
                <a:latin typeface="+mj-lt"/>
              </a:rPr>
              <a:t>trabalhadores ou o tipo de horário praticado</a:t>
            </a:r>
            <a:endParaRPr lang="pt-PT" sz="2200" dirty="0">
              <a:latin typeface="+mj-lt"/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4588" y="1442116"/>
            <a:ext cx="4651230" cy="2111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9467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RL_Pagina_PPT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1" y="0"/>
            <a:ext cx="9138719" cy="6858000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0" y="1194151"/>
            <a:ext cx="9101567" cy="5596116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just"/>
            <a:endParaRPr lang="pt-PT" sz="2400" strike="sngStrike" dirty="0" smtClean="0">
              <a:latin typeface="Calibri" panose="020F0502020204030204" pitchFamily="34" charset="0"/>
            </a:endParaRPr>
          </a:p>
          <a:p>
            <a:pPr lvl="0" algn="just"/>
            <a:endParaRPr lang="pt-PT" sz="2000" strike="sngStrike" dirty="0" smtClean="0">
              <a:latin typeface="Calibri" panose="020F0502020204030204" pitchFamily="34" charset="0"/>
            </a:endParaRPr>
          </a:p>
          <a:p>
            <a:pPr lvl="0" algn="just"/>
            <a:endParaRPr lang="pt-PT" sz="2000" strike="sngStrike" dirty="0" smtClean="0">
              <a:latin typeface="Calibri" panose="020F0502020204030204" pitchFamily="34" charset="0"/>
            </a:endParaRPr>
          </a:p>
          <a:p>
            <a:pPr lvl="0" algn="just"/>
            <a:endParaRPr lang="pt-PT" sz="2000" strike="sngStrike" dirty="0" smtClean="0">
              <a:latin typeface="Calibri" panose="020F0502020204030204" pitchFamily="34" charset="0"/>
            </a:endParaRPr>
          </a:p>
          <a:p>
            <a:pPr lvl="0" algn="just"/>
            <a:endParaRPr lang="pt-PT" sz="2000" strike="sngStrike" dirty="0">
              <a:latin typeface="Calibri" panose="020F0502020204030204" pitchFamily="34" charset="0"/>
            </a:endParaRPr>
          </a:p>
          <a:p>
            <a:pPr lvl="0" algn="just"/>
            <a:endParaRPr lang="pt-PT" sz="2000" strike="sngStrike" dirty="0">
              <a:latin typeface="Calibri" panose="020F0502020204030204" pitchFamily="34" charset="0"/>
            </a:endParaRPr>
          </a:p>
          <a:p>
            <a:pPr lvl="0" algn="just"/>
            <a:endParaRPr lang="pt-PT" sz="2000" strike="sngStrike" dirty="0">
              <a:latin typeface="Calibri" panose="020F0502020204030204" pitchFamily="34" charset="0"/>
            </a:endParaRPr>
          </a:p>
        </p:txBody>
      </p:sp>
      <p:sp>
        <p:nvSpPr>
          <p:cNvPr id="5" name="Rectângulo 4"/>
          <p:cNvSpPr/>
          <p:nvPr/>
        </p:nvSpPr>
        <p:spPr>
          <a:xfrm>
            <a:off x="530774" y="1180506"/>
            <a:ext cx="783684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800" b="1" dirty="0" smtClean="0"/>
              <a:t> 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0" y="24165"/>
            <a:ext cx="9148044" cy="1065268"/>
          </a:xfrm>
          <a:prstGeom prst="rect">
            <a:avLst/>
          </a:prstGeom>
        </p:spPr>
        <p:txBody>
          <a:bodyPr anchor="t">
            <a:normAutofit fontScale="92500" lnSpcReduction="1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sz="1600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RELATÓRIO ANUAL SOBRE A EVOLUÇÃO DA NEGOCIAÇÃO COLETIVA – 2018</a:t>
            </a:r>
          </a:p>
          <a:p>
            <a:pPr algn="r"/>
            <a:endParaRPr lang="pt-PT" sz="1600" dirty="0" smtClean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</a:endParaRPr>
          </a:p>
          <a:p>
            <a:pPr marL="1704975" indent="-266700" algn="l"/>
            <a:r>
              <a:rPr lang="pt-PT" sz="2200" b="1" i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Calibri" panose="020F0502020204030204" pitchFamily="34" charset="0"/>
                <a:cs typeface="Helvetica"/>
              </a:rPr>
              <a:t>	</a:t>
            </a:r>
            <a:r>
              <a:rPr lang="pt-PT" sz="1700" b="1" i="1" dirty="0" smtClean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Helvetica"/>
              </a:rPr>
              <a:t>Análise </a:t>
            </a:r>
            <a:r>
              <a:rPr lang="pt-PT" sz="1700" b="1" i="1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Helvetica"/>
              </a:rPr>
              <a:t>temática: Tempos de trabalho </a:t>
            </a:r>
            <a:r>
              <a:rPr lang="pt-PT" sz="1700" b="1" i="1" dirty="0" smtClean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Helvetica"/>
              </a:rPr>
              <a:t>– Duração do trabalho – duração do período de férias</a:t>
            </a:r>
            <a:endParaRPr lang="pt-PT" sz="1700" b="1" i="1" dirty="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cs typeface="Helvetica"/>
            </a:endParaRPr>
          </a:p>
          <a:p>
            <a:pPr algn="l"/>
            <a:endParaRPr lang="pt-PT" sz="1700" b="1" i="1" dirty="0">
              <a:solidFill>
                <a:schemeClr val="accent1">
                  <a:lumMod val="20000"/>
                  <a:lumOff val="80000"/>
                </a:schemeClr>
              </a:solidFill>
              <a:latin typeface="Calibri" panose="020F0502020204030204" pitchFamily="34" charset="0"/>
              <a:cs typeface="Helvetica"/>
            </a:endParaRPr>
          </a:p>
        </p:txBody>
      </p:sp>
      <p:sp>
        <p:nvSpPr>
          <p:cNvPr id="3" name="CaixaDeTexto 2"/>
          <p:cNvSpPr txBox="1"/>
          <p:nvPr/>
        </p:nvSpPr>
        <p:spPr>
          <a:xfrm>
            <a:off x="452718" y="4264084"/>
            <a:ext cx="8196130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pt-PT" sz="2200" dirty="0" smtClean="0">
                <a:latin typeface="+mj-lt"/>
              </a:rPr>
              <a:t>continua a surgir </a:t>
            </a:r>
            <a:r>
              <a:rPr lang="pt-PT" sz="2200" dirty="0">
                <a:latin typeface="+mj-lt"/>
              </a:rPr>
              <a:t>em </a:t>
            </a:r>
            <a:r>
              <a:rPr lang="pt-PT" sz="2200" dirty="0" smtClean="0">
                <a:latin typeface="+mj-lt"/>
              </a:rPr>
              <a:t>quase todas </a:t>
            </a:r>
            <a:r>
              <a:rPr lang="pt-PT" sz="2200" dirty="0">
                <a:latin typeface="+mj-lt"/>
              </a:rPr>
              <a:t>as revisões globais e </a:t>
            </a:r>
            <a:r>
              <a:rPr lang="pt-PT" sz="2200" dirty="0" smtClean="0">
                <a:latin typeface="+mj-lt"/>
              </a:rPr>
              <a:t>primeiras convenções</a:t>
            </a:r>
          </a:p>
          <a:p>
            <a:pPr algn="just"/>
            <a:endParaRPr lang="pt-PT" sz="2200" dirty="0" smtClean="0">
              <a:latin typeface="+mj-lt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pt-PT" sz="2200" dirty="0" smtClean="0">
                <a:latin typeface="+mj-lt"/>
              </a:rPr>
              <a:t>no que concerne à duração das férias, observa-se que a </a:t>
            </a:r>
            <a:r>
              <a:rPr lang="pt-PT" sz="2200" dirty="0">
                <a:latin typeface="+mj-lt"/>
              </a:rPr>
              <a:t>maior parte das convenções </a:t>
            </a:r>
            <a:r>
              <a:rPr lang="pt-PT" sz="2200" dirty="0" smtClean="0">
                <a:latin typeface="+mj-lt"/>
              </a:rPr>
              <a:t>prevê </a:t>
            </a:r>
            <a:r>
              <a:rPr lang="pt-PT" sz="2200" dirty="0">
                <a:latin typeface="+mj-lt"/>
              </a:rPr>
              <a:t>soluções diferentes do regime legal:</a:t>
            </a:r>
          </a:p>
          <a:p>
            <a:r>
              <a:rPr lang="pt-PT" sz="2200" dirty="0">
                <a:latin typeface="+mj-lt"/>
              </a:rPr>
              <a:t>	– alargando o período de duração das </a:t>
            </a:r>
            <a:r>
              <a:rPr lang="pt-PT" sz="2200" dirty="0" smtClean="0">
                <a:latin typeface="+mj-lt"/>
              </a:rPr>
              <a:t>férias</a:t>
            </a:r>
            <a:endParaRPr lang="pt-PT" sz="2200" dirty="0">
              <a:latin typeface="+mj-lt"/>
            </a:endParaRPr>
          </a:p>
          <a:p>
            <a:r>
              <a:rPr lang="pt-PT" sz="2200" dirty="0">
                <a:latin typeface="+mj-lt"/>
              </a:rPr>
              <a:t>	– estabelecendo soluções de majoração das </a:t>
            </a:r>
            <a:r>
              <a:rPr lang="pt-PT" sz="2200" dirty="0" smtClean="0">
                <a:latin typeface="+mj-lt"/>
              </a:rPr>
              <a:t>férias</a:t>
            </a:r>
            <a:endParaRPr lang="pt-PT" sz="2200" dirty="0">
              <a:latin typeface="+mj-lt"/>
            </a:endParaRPr>
          </a:p>
          <a:p>
            <a:endParaRPr lang="pt-PT" sz="2000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9825" y="1703726"/>
            <a:ext cx="4324350" cy="24734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68229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RL_Pagina_PPT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1" y="0"/>
            <a:ext cx="9138719" cy="6858000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0" y="1194151"/>
            <a:ext cx="9101567" cy="5596116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just"/>
            <a:endParaRPr lang="pt-PT" sz="2400" strike="sngStrike" dirty="0" smtClean="0">
              <a:latin typeface="Calibri" panose="020F0502020204030204" pitchFamily="34" charset="0"/>
            </a:endParaRPr>
          </a:p>
          <a:p>
            <a:pPr lvl="0" algn="just"/>
            <a:endParaRPr lang="pt-PT" sz="2000" strike="sngStrike" dirty="0" smtClean="0">
              <a:latin typeface="Calibri" panose="020F0502020204030204" pitchFamily="34" charset="0"/>
            </a:endParaRPr>
          </a:p>
          <a:p>
            <a:pPr lvl="0" algn="just"/>
            <a:endParaRPr lang="pt-PT" sz="2000" strike="sngStrike" dirty="0" smtClean="0">
              <a:latin typeface="Calibri" panose="020F0502020204030204" pitchFamily="34" charset="0"/>
            </a:endParaRPr>
          </a:p>
          <a:p>
            <a:pPr lvl="0" algn="just"/>
            <a:endParaRPr lang="pt-PT" sz="2000" strike="sngStrike" dirty="0" smtClean="0">
              <a:latin typeface="Calibri" panose="020F0502020204030204" pitchFamily="34" charset="0"/>
            </a:endParaRPr>
          </a:p>
          <a:p>
            <a:pPr lvl="0" algn="just"/>
            <a:endParaRPr lang="pt-PT" sz="2000" strike="sngStrike" dirty="0">
              <a:latin typeface="Calibri" panose="020F0502020204030204" pitchFamily="34" charset="0"/>
            </a:endParaRPr>
          </a:p>
          <a:p>
            <a:pPr lvl="0" algn="just"/>
            <a:endParaRPr lang="pt-PT" sz="2000" strike="sngStrike" dirty="0">
              <a:latin typeface="Calibri" panose="020F0502020204030204" pitchFamily="34" charset="0"/>
            </a:endParaRPr>
          </a:p>
          <a:p>
            <a:pPr lvl="0" algn="just"/>
            <a:endParaRPr lang="pt-PT" sz="2000" strike="sngStrike" dirty="0">
              <a:latin typeface="Calibri" panose="020F0502020204030204" pitchFamily="34" charset="0"/>
            </a:endParaRPr>
          </a:p>
        </p:txBody>
      </p:sp>
      <p:sp>
        <p:nvSpPr>
          <p:cNvPr id="5" name="Rectângulo 4"/>
          <p:cNvSpPr/>
          <p:nvPr/>
        </p:nvSpPr>
        <p:spPr>
          <a:xfrm>
            <a:off x="530774" y="1180506"/>
            <a:ext cx="783684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800" b="1" dirty="0" smtClean="0"/>
              <a:t> 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0" y="24165"/>
            <a:ext cx="9148044" cy="1065268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sz="1600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  RELATÓRIO ANUAL SOBRE A EVOLUÇÃO DA NEGOCIAÇÃO COLETIVA – 2018</a:t>
            </a:r>
          </a:p>
          <a:p>
            <a:pPr algn="r"/>
            <a:endParaRPr lang="pt-PT" sz="1600" dirty="0" smtClean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</a:endParaRPr>
          </a:p>
          <a:p>
            <a:pPr algn="l"/>
            <a:r>
              <a:rPr lang="pt-PT" sz="2200" b="1" i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Calibri" panose="020F0502020204030204" pitchFamily="34" charset="0"/>
                <a:cs typeface="Helvetica"/>
              </a:rPr>
              <a:t>			   </a:t>
            </a:r>
            <a:r>
              <a:rPr lang="pt-PT" sz="1700" b="1" i="1" dirty="0">
                <a:solidFill>
                  <a:schemeClr val="accent1">
                    <a:lumMod val="20000"/>
                    <a:lumOff val="80000"/>
                  </a:schemeClr>
                </a:solidFill>
                <a:latin typeface="Calibri" panose="020F0502020204030204" pitchFamily="34" charset="0"/>
                <a:cs typeface="Helvetica"/>
              </a:rPr>
              <a:t> </a:t>
            </a:r>
            <a:r>
              <a:rPr lang="pt-PT" sz="1700" b="1" i="1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Helvetica"/>
              </a:rPr>
              <a:t>Análise temática: </a:t>
            </a:r>
            <a:r>
              <a:rPr lang="pt-PT" sz="1700" b="1" i="1" dirty="0" smtClean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Helvetica"/>
              </a:rPr>
              <a:t>Organização do tempo de trabalho (regimes de flexibilidade)</a:t>
            </a:r>
            <a:endParaRPr lang="pt-PT" sz="1700" b="1" i="1" dirty="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cs typeface="Helvetica"/>
            </a:endParaRPr>
          </a:p>
          <a:p>
            <a:pPr algn="l"/>
            <a:endParaRPr lang="pt-PT" sz="1700" b="1" i="1" dirty="0">
              <a:solidFill>
                <a:schemeClr val="accent1">
                  <a:lumMod val="20000"/>
                  <a:lumOff val="80000"/>
                </a:schemeClr>
              </a:solidFill>
              <a:latin typeface="Calibri" panose="020F0502020204030204" pitchFamily="34" charset="0"/>
              <a:cs typeface="Helvetica"/>
            </a:endParaRPr>
          </a:p>
        </p:txBody>
      </p:sp>
      <p:sp>
        <p:nvSpPr>
          <p:cNvPr id="3" name="CaixaDeTexto 2"/>
          <p:cNvSpPr txBox="1"/>
          <p:nvPr/>
        </p:nvSpPr>
        <p:spPr>
          <a:xfrm>
            <a:off x="689810" y="4857750"/>
            <a:ext cx="793282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ts val="2400"/>
              </a:lnSpc>
              <a:buFont typeface="Arial" panose="020B0604020202020204" pitchFamily="34" charset="0"/>
              <a:buChar char="•"/>
            </a:pPr>
            <a:r>
              <a:rPr lang="pt-PT" sz="2200" dirty="0" smtClean="0">
                <a:latin typeface="+mj-lt"/>
              </a:rPr>
              <a:t>ligeiro decréscimo da </a:t>
            </a:r>
            <a:r>
              <a:rPr lang="pt-PT" sz="2200" dirty="0">
                <a:latin typeface="+mj-lt"/>
              </a:rPr>
              <a:t>previsão de regimes de flexibilidade nas CCT relativamente </a:t>
            </a:r>
            <a:r>
              <a:rPr lang="pt-PT" sz="2200" dirty="0" smtClean="0">
                <a:latin typeface="+mj-lt"/>
              </a:rPr>
              <a:t>ao ano anterior</a:t>
            </a:r>
            <a:endParaRPr lang="pt-PT" sz="2200" dirty="0">
              <a:latin typeface="+mj-lt"/>
            </a:endParaRPr>
          </a:p>
          <a:p>
            <a:pPr marL="285750" indent="-285750">
              <a:lnSpc>
                <a:spcPts val="2400"/>
              </a:lnSpc>
              <a:buFont typeface="Arial" panose="020B0604020202020204" pitchFamily="34" charset="0"/>
              <a:buChar char="•"/>
            </a:pPr>
            <a:r>
              <a:rPr lang="pt-PT" sz="2200" dirty="0" smtClean="0">
                <a:latin typeface="+mj-lt"/>
              </a:rPr>
              <a:t>continua a ser largamente preponderante o </a:t>
            </a:r>
            <a:r>
              <a:rPr lang="pt-PT" sz="2200" dirty="0">
                <a:latin typeface="+mj-lt"/>
              </a:rPr>
              <a:t>regime de </a:t>
            </a:r>
            <a:r>
              <a:rPr lang="pt-PT" sz="2200" dirty="0" smtClean="0">
                <a:latin typeface="+mj-lt"/>
              </a:rPr>
              <a:t>adaptabilidade</a:t>
            </a:r>
          </a:p>
          <a:p>
            <a:pPr marL="285750" indent="-285750">
              <a:lnSpc>
                <a:spcPts val="2400"/>
              </a:lnSpc>
              <a:buFont typeface="Arial" panose="020B0604020202020204" pitchFamily="34" charset="0"/>
              <a:buChar char="•"/>
            </a:pPr>
            <a:r>
              <a:rPr lang="pt-PT" sz="2200" dirty="0" smtClean="0">
                <a:latin typeface="+mj-lt"/>
              </a:rPr>
              <a:t>alguma preponderância da instituição de regimes de flexibilidade nos AE</a:t>
            </a:r>
            <a:endParaRPr lang="pt-PT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2155" y="1693335"/>
            <a:ext cx="6224153" cy="28474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1979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RL_Pagina_PPT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1" y="0"/>
            <a:ext cx="9138719" cy="6858000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0" y="1194151"/>
            <a:ext cx="9101567" cy="5596116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just"/>
            <a:endParaRPr lang="pt-PT" sz="2400" strike="sngStrike" dirty="0" smtClean="0">
              <a:latin typeface="Calibri" panose="020F0502020204030204" pitchFamily="34" charset="0"/>
            </a:endParaRPr>
          </a:p>
          <a:p>
            <a:pPr lvl="0" algn="just"/>
            <a:endParaRPr lang="pt-PT" sz="2000" strike="sngStrike" dirty="0" smtClean="0">
              <a:latin typeface="Calibri" panose="020F0502020204030204" pitchFamily="34" charset="0"/>
            </a:endParaRPr>
          </a:p>
          <a:p>
            <a:pPr lvl="0" algn="just"/>
            <a:endParaRPr lang="pt-PT" sz="2000" strike="sngStrike" dirty="0" smtClean="0">
              <a:latin typeface="Calibri" panose="020F0502020204030204" pitchFamily="34" charset="0"/>
            </a:endParaRPr>
          </a:p>
          <a:p>
            <a:pPr lvl="0" algn="just"/>
            <a:endParaRPr lang="pt-PT" sz="2000" strike="sngStrike" dirty="0" smtClean="0">
              <a:latin typeface="Calibri" panose="020F0502020204030204" pitchFamily="34" charset="0"/>
            </a:endParaRPr>
          </a:p>
          <a:p>
            <a:pPr lvl="0" algn="just"/>
            <a:endParaRPr lang="pt-PT" sz="2000" strike="sngStrike" dirty="0">
              <a:latin typeface="Calibri" panose="020F0502020204030204" pitchFamily="34" charset="0"/>
            </a:endParaRPr>
          </a:p>
          <a:p>
            <a:pPr lvl="0" algn="just"/>
            <a:endParaRPr lang="pt-PT" sz="2000" strike="sngStrike" dirty="0">
              <a:latin typeface="Calibri" panose="020F0502020204030204" pitchFamily="34" charset="0"/>
            </a:endParaRPr>
          </a:p>
          <a:p>
            <a:pPr lvl="0" algn="just"/>
            <a:endParaRPr lang="pt-PT" sz="2000" strike="sngStrike" dirty="0">
              <a:latin typeface="Calibri" panose="020F0502020204030204" pitchFamily="34" charset="0"/>
            </a:endParaRPr>
          </a:p>
        </p:txBody>
      </p:sp>
      <p:sp>
        <p:nvSpPr>
          <p:cNvPr id="5" name="Rectângulo 4"/>
          <p:cNvSpPr/>
          <p:nvPr/>
        </p:nvSpPr>
        <p:spPr>
          <a:xfrm>
            <a:off x="530774" y="1180506"/>
            <a:ext cx="783684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800" b="1" dirty="0" smtClean="0"/>
              <a:t> 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0" y="24165"/>
            <a:ext cx="9148044" cy="1065268"/>
          </a:xfrm>
          <a:prstGeom prst="rect">
            <a:avLst/>
          </a:prstGeom>
        </p:spPr>
        <p:txBody>
          <a:bodyPr anchor="t">
            <a:normAutofit fontScale="92500" lnSpcReduction="1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sz="1600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  RELATÓRIO ANUAL SOBRE A EVOLUÇÃO DA NEGOCIAÇÃO COLETIVA – 2018</a:t>
            </a:r>
          </a:p>
          <a:p>
            <a:pPr algn="r"/>
            <a:endParaRPr lang="pt-PT" sz="1600" dirty="0" smtClean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</a:endParaRPr>
          </a:p>
          <a:p>
            <a:pPr algn="l"/>
            <a:r>
              <a:rPr lang="pt-PT" sz="2200" b="1" i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Calibri" panose="020F0502020204030204" pitchFamily="34" charset="0"/>
                <a:cs typeface="Helvetica"/>
              </a:rPr>
              <a:t>			   </a:t>
            </a:r>
            <a:r>
              <a:rPr lang="pt-PT" sz="1700" b="1" i="1" dirty="0">
                <a:solidFill>
                  <a:schemeClr val="accent1">
                    <a:lumMod val="20000"/>
                    <a:lumOff val="80000"/>
                  </a:schemeClr>
                </a:solidFill>
                <a:latin typeface="Calibri" panose="020F0502020204030204" pitchFamily="34" charset="0"/>
                <a:cs typeface="Helvetica"/>
              </a:rPr>
              <a:t> </a:t>
            </a:r>
            <a:r>
              <a:rPr lang="pt-PT" sz="1700" b="1" i="1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Helvetica"/>
              </a:rPr>
              <a:t>Análise temática: Organização do tempo de trabalho (regimes de flexibilidade</a:t>
            </a:r>
            <a:r>
              <a:rPr lang="pt-PT" sz="1700" b="1" i="1" dirty="0" smtClean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Helvetica"/>
              </a:rPr>
              <a:t>)</a:t>
            </a:r>
          </a:p>
          <a:p>
            <a:pPr algn="l"/>
            <a:r>
              <a:rPr lang="pt-PT" sz="1700" b="1" i="1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Helvetica"/>
              </a:rPr>
              <a:t>	</a:t>
            </a:r>
            <a:r>
              <a:rPr lang="pt-PT" sz="1700" b="1" i="1" dirty="0" smtClean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Helvetica"/>
              </a:rPr>
              <a:t>						Adaptabilidade</a:t>
            </a:r>
            <a:endParaRPr lang="pt-PT" sz="1700" b="1" i="1" dirty="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cs typeface="Helvetica"/>
            </a:endParaRPr>
          </a:p>
          <a:p>
            <a:pPr algn="l"/>
            <a:endParaRPr lang="pt-PT" sz="1700" b="1" i="1" dirty="0">
              <a:solidFill>
                <a:schemeClr val="accent1">
                  <a:lumMod val="20000"/>
                  <a:lumOff val="80000"/>
                </a:schemeClr>
              </a:solidFill>
              <a:latin typeface="Calibri" panose="020F0502020204030204" pitchFamily="34" charset="0"/>
              <a:cs typeface="Helvetica"/>
            </a:endParaRPr>
          </a:p>
        </p:txBody>
      </p:sp>
      <p:sp>
        <p:nvSpPr>
          <p:cNvPr id="3" name="CaixaDeTexto 2"/>
          <p:cNvSpPr txBox="1"/>
          <p:nvPr/>
        </p:nvSpPr>
        <p:spPr>
          <a:xfrm>
            <a:off x="978244" y="4405663"/>
            <a:ext cx="767833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pt-PT" sz="2200" dirty="0" smtClean="0">
                <a:latin typeface="+mj-lt"/>
              </a:rPr>
              <a:t>descida em termos (absolutos e percentuais) relativamente ao ano anterior</a:t>
            </a:r>
          </a:p>
          <a:p>
            <a:pPr marL="342900" indent="-342900" algn="just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pt-PT" sz="2200" dirty="0" smtClean="0">
                <a:latin typeface="+mj-lt"/>
              </a:rPr>
              <a:t>persiste </a:t>
            </a:r>
            <a:r>
              <a:rPr lang="pt-PT" sz="2200" dirty="0">
                <a:latin typeface="+mj-lt"/>
              </a:rPr>
              <a:t>tendência para alguma padronização de regimes (setores ou sujeitos outorgantes</a:t>
            </a:r>
            <a:r>
              <a:rPr lang="pt-PT" sz="2200" dirty="0" smtClean="0">
                <a:latin typeface="+mj-lt"/>
              </a:rPr>
              <a:t>), sem prejuízo de </a:t>
            </a:r>
            <a:r>
              <a:rPr lang="pt-PT" sz="2200" dirty="0">
                <a:latin typeface="+mj-lt"/>
              </a:rPr>
              <a:t>esforço de adaptação ao contexto </a:t>
            </a:r>
            <a:r>
              <a:rPr lang="pt-PT" sz="2200" dirty="0" smtClean="0">
                <a:latin typeface="+mj-lt"/>
              </a:rPr>
              <a:t>empresarial: tendência </a:t>
            </a:r>
            <a:r>
              <a:rPr lang="pt-PT" sz="2200" dirty="0">
                <a:latin typeface="+mj-lt"/>
              </a:rPr>
              <a:t>para a definição de regimes </a:t>
            </a:r>
            <a:r>
              <a:rPr lang="pt-PT" sz="2200" dirty="0" smtClean="0">
                <a:latin typeface="+mj-lt"/>
              </a:rPr>
              <a:t>próprios</a:t>
            </a:r>
            <a:endParaRPr lang="pt-PT" sz="2200" dirty="0">
              <a:latin typeface="+mj-lt"/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6013" y="1703727"/>
            <a:ext cx="4607069" cy="25253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94082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RL_Pagina_PPT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1" y="-10391"/>
            <a:ext cx="9138719" cy="6858000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0" y="1194151"/>
            <a:ext cx="9101567" cy="5596116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just"/>
            <a:endParaRPr lang="pt-PT" sz="2400" strike="sngStrike" dirty="0" smtClean="0">
              <a:latin typeface="Calibri" panose="020F0502020204030204" pitchFamily="34" charset="0"/>
            </a:endParaRPr>
          </a:p>
          <a:p>
            <a:pPr lvl="0" algn="just"/>
            <a:endParaRPr lang="pt-PT" sz="2000" strike="sngStrike" dirty="0" smtClean="0">
              <a:latin typeface="Calibri" panose="020F0502020204030204" pitchFamily="34" charset="0"/>
            </a:endParaRPr>
          </a:p>
          <a:p>
            <a:pPr lvl="0" algn="just"/>
            <a:endParaRPr lang="pt-PT" sz="2000" strike="sngStrike" dirty="0" smtClean="0">
              <a:latin typeface="Calibri" panose="020F0502020204030204" pitchFamily="34" charset="0"/>
            </a:endParaRPr>
          </a:p>
          <a:p>
            <a:pPr lvl="0" algn="just"/>
            <a:endParaRPr lang="pt-PT" sz="2000" strike="sngStrike" dirty="0" smtClean="0">
              <a:latin typeface="Calibri" panose="020F0502020204030204" pitchFamily="34" charset="0"/>
            </a:endParaRPr>
          </a:p>
          <a:p>
            <a:pPr lvl="0" algn="just"/>
            <a:endParaRPr lang="pt-PT" sz="2000" strike="sngStrike" dirty="0">
              <a:latin typeface="Calibri" panose="020F0502020204030204" pitchFamily="34" charset="0"/>
            </a:endParaRPr>
          </a:p>
          <a:p>
            <a:pPr lvl="0" algn="just"/>
            <a:endParaRPr lang="pt-PT" sz="2000" strike="sngStrike" dirty="0">
              <a:latin typeface="Calibri" panose="020F0502020204030204" pitchFamily="34" charset="0"/>
            </a:endParaRPr>
          </a:p>
          <a:p>
            <a:pPr lvl="0" algn="just"/>
            <a:endParaRPr lang="pt-PT" sz="2000" strike="sngStrike" dirty="0">
              <a:latin typeface="Calibri" panose="020F0502020204030204" pitchFamily="34" charset="0"/>
            </a:endParaRPr>
          </a:p>
        </p:txBody>
      </p:sp>
      <p:sp>
        <p:nvSpPr>
          <p:cNvPr id="5" name="Rectângulo 4"/>
          <p:cNvSpPr/>
          <p:nvPr/>
        </p:nvSpPr>
        <p:spPr>
          <a:xfrm>
            <a:off x="530774" y="1180506"/>
            <a:ext cx="783684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800" b="1" dirty="0" smtClean="0"/>
              <a:t> 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0" y="24165"/>
            <a:ext cx="9148044" cy="1065268"/>
          </a:xfrm>
          <a:prstGeom prst="rect">
            <a:avLst/>
          </a:prstGeom>
        </p:spPr>
        <p:txBody>
          <a:bodyPr anchor="t">
            <a:normAutofit fontScale="92500" lnSpcReduction="1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sz="1600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  RELATÓRIO ANUAL SOBRE A EVOLUÇÃO DA NEGOCIAÇÃO COLETIVA – 2018</a:t>
            </a:r>
          </a:p>
          <a:p>
            <a:pPr algn="r"/>
            <a:endParaRPr lang="pt-PT" sz="1600" dirty="0" smtClean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</a:endParaRPr>
          </a:p>
          <a:p>
            <a:pPr algn="l"/>
            <a:r>
              <a:rPr lang="pt-PT" sz="2200" b="1" i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Calibri" panose="020F0502020204030204" pitchFamily="34" charset="0"/>
                <a:cs typeface="Helvetica"/>
              </a:rPr>
              <a:t>			   </a:t>
            </a:r>
            <a:r>
              <a:rPr lang="pt-PT" sz="1700" b="1" i="1" dirty="0">
                <a:solidFill>
                  <a:schemeClr val="accent1">
                    <a:lumMod val="20000"/>
                    <a:lumOff val="80000"/>
                  </a:schemeClr>
                </a:solidFill>
                <a:latin typeface="Calibri" panose="020F0502020204030204" pitchFamily="34" charset="0"/>
                <a:cs typeface="Helvetica"/>
              </a:rPr>
              <a:t> </a:t>
            </a:r>
            <a:r>
              <a:rPr lang="pt-PT" sz="1700" b="1" i="1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Helvetica"/>
              </a:rPr>
              <a:t>Análise temática: Organização do tempo de trabalho (regimes de flexibilidade</a:t>
            </a:r>
            <a:r>
              <a:rPr lang="pt-PT" sz="1700" b="1" i="1" dirty="0" smtClean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Helvetica"/>
              </a:rPr>
              <a:t>)</a:t>
            </a:r>
          </a:p>
          <a:p>
            <a:pPr algn="l"/>
            <a:r>
              <a:rPr lang="pt-PT" sz="1700" b="1" i="1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Helvetica"/>
              </a:rPr>
              <a:t>	</a:t>
            </a:r>
            <a:r>
              <a:rPr lang="pt-PT" sz="1700" b="1" i="1" dirty="0" smtClean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Helvetica"/>
              </a:rPr>
              <a:t>						Banco de Horas</a:t>
            </a:r>
            <a:endParaRPr lang="pt-PT" sz="1700" b="1" i="1" dirty="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cs typeface="Helvetica"/>
            </a:endParaRPr>
          </a:p>
          <a:p>
            <a:pPr algn="l"/>
            <a:endParaRPr lang="pt-PT" sz="1700" b="1" i="1" dirty="0">
              <a:solidFill>
                <a:schemeClr val="accent1">
                  <a:lumMod val="20000"/>
                  <a:lumOff val="80000"/>
                </a:schemeClr>
              </a:solidFill>
              <a:latin typeface="Calibri" panose="020F0502020204030204" pitchFamily="34" charset="0"/>
              <a:cs typeface="Helvetica"/>
            </a:endParaRPr>
          </a:p>
        </p:txBody>
      </p:sp>
      <p:sp>
        <p:nvSpPr>
          <p:cNvPr id="3" name="CaixaDeTexto 2"/>
          <p:cNvSpPr txBox="1"/>
          <p:nvPr/>
        </p:nvSpPr>
        <p:spPr>
          <a:xfrm>
            <a:off x="1059873" y="4894118"/>
            <a:ext cx="7225874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pt-PT" sz="2200" dirty="0" smtClean="0">
                <a:latin typeface="+mj-lt"/>
              </a:rPr>
              <a:t>as convenções apresentam desenhos muito variados;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pt-PT" sz="2200" dirty="0" smtClean="0">
                <a:latin typeface="+mj-lt"/>
              </a:rPr>
              <a:t>algumas convenções dão abertura aos interesses dos trabalhadores na aplicação do regime</a:t>
            </a:r>
            <a:endParaRPr lang="pt-PT" sz="2200" dirty="0">
              <a:latin typeface="+mj-lt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pt-PT" sz="2200" dirty="0" smtClean="0">
                <a:latin typeface="+mj-lt"/>
              </a:rPr>
              <a:t>várias convenções admitem o recurso ao banco de horas grupal</a:t>
            </a:r>
            <a:endParaRPr lang="pt-PT" sz="2200" dirty="0">
              <a:latin typeface="+mj-lt"/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1" y="1797627"/>
            <a:ext cx="5735782" cy="29406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7011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RL_Pagina_PPT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9714" y="0"/>
            <a:ext cx="9138719" cy="6858000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0" y="1194151"/>
            <a:ext cx="9101567" cy="5596116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just"/>
            <a:endParaRPr lang="pt-PT" sz="2400" strike="sngStrike" dirty="0" smtClean="0">
              <a:latin typeface="Calibri" panose="020F0502020204030204" pitchFamily="34" charset="0"/>
            </a:endParaRPr>
          </a:p>
          <a:p>
            <a:pPr lvl="0" algn="just"/>
            <a:endParaRPr lang="pt-PT" sz="2000" strike="sngStrike" dirty="0" smtClean="0">
              <a:latin typeface="Calibri" panose="020F0502020204030204" pitchFamily="34" charset="0"/>
            </a:endParaRPr>
          </a:p>
          <a:p>
            <a:pPr lvl="0" algn="just"/>
            <a:endParaRPr lang="pt-PT" sz="2000" strike="sngStrike" dirty="0" smtClean="0">
              <a:latin typeface="Calibri" panose="020F0502020204030204" pitchFamily="34" charset="0"/>
            </a:endParaRPr>
          </a:p>
          <a:p>
            <a:pPr lvl="0" algn="just"/>
            <a:endParaRPr lang="pt-PT" sz="2000" strike="sngStrike" dirty="0" smtClean="0">
              <a:latin typeface="Calibri" panose="020F0502020204030204" pitchFamily="34" charset="0"/>
            </a:endParaRPr>
          </a:p>
          <a:p>
            <a:pPr lvl="0" algn="just"/>
            <a:endParaRPr lang="pt-PT" sz="2000" strike="sngStrike" dirty="0">
              <a:latin typeface="Calibri" panose="020F0502020204030204" pitchFamily="34" charset="0"/>
            </a:endParaRPr>
          </a:p>
          <a:p>
            <a:pPr lvl="0" algn="just"/>
            <a:endParaRPr lang="pt-PT" sz="2000" strike="sngStrike" dirty="0">
              <a:latin typeface="Calibri" panose="020F0502020204030204" pitchFamily="34" charset="0"/>
            </a:endParaRPr>
          </a:p>
          <a:p>
            <a:pPr lvl="0" algn="just"/>
            <a:endParaRPr lang="pt-PT" sz="2000" strike="sngStrike" dirty="0">
              <a:latin typeface="Calibri" panose="020F0502020204030204" pitchFamily="34" charset="0"/>
            </a:endParaRPr>
          </a:p>
        </p:txBody>
      </p:sp>
      <p:sp>
        <p:nvSpPr>
          <p:cNvPr id="5" name="Rectângulo 4"/>
          <p:cNvSpPr/>
          <p:nvPr/>
        </p:nvSpPr>
        <p:spPr>
          <a:xfrm>
            <a:off x="530774" y="1180506"/>
            <a:ext cx="783684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800" b="1" dirty="0" smtClean="0"/>
              <a:t> 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0" y="24165"/>
            <a:ext cx="9148044" cy="1065268"/>
          </a:xfrm>
          <a:prstGeom prst="rect">
            <a:avLst/>
          </a:prstGeom>
        </p:spPr>
        <p:txBody>
          <a:bodyPr anchor="t">
            <a:normAutofit fontScale="92500" lnSpcReduction="1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sz="1600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  RELATÓRIO ANUAL SOBRE A EVOLUÇÃO DA NEGOCIAÇÃO COLETIVA – 2018</a:t>
            </a:r>
          </a:p>
          <a:p>
            <a:pPr algn="r"/>
            <a:endParaRPr lang="pt-PT" sz="1600" dirty="0" smtClean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</a:endParaRPr>
          </a:p>
          <a:p>
            <a:pPr algn="l"/>
            <a:r>
              <a:rPr lang="pt-PT" sz="2200" b="1" i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Calibri" panose="020F0502020204030204" pitchFamily="34" charset="0"/>
                <a:cs typeface="Helvetica"/>
              </a:rPr>
              <a:t>			   </a:t>
            </a:r>
            <a:r>
              <a:rPr lang="pt-PT" sz="1700" b="1" i="1" dirty="0">
                <a:solidFill>
                  <a:schemeClr val="accent1">
                    <a:lumMod val="20000"/>
                    <a:lumOff val="80000"/>
                  </a:schemeClr>
                </a:solidFill>
                <a:latin typeface="Calibri" panose="020F0502020204030204" pitchFamily="34" charset="0"/>
                <a:cs typeface="Helvetica"/>
              </a:rPr>
              <a:t> </a:t>
            </a:r>
            <a:r>
              <a:rPr lang="pt-PT" sz="1700" b="1" i="1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Helvetica"/>
              </a:rPr>
              <a:t>Análise temática: Organização do tempo de trabalho (regimes de flexibilidade</a:t>
            </a:r>
            <a:r>
              <a:rPr lang="pt-PT" sz="1700" b="1" i="1" dirty="0" smtClean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Helvetica"/>
              </a:rPr>
              <a:t>)</a:t>
            </a:r>
          </a:p>
          <a:p>
            <a:pPr algn="l"/>
            <a:r>
              <a:rPr lang="pt-PT" sz="1700" b="1" i="1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Helvetica"/>
              </a:rPr>
              <a:t>	</a:t>
            </a:r>
            <a:r>
              <a:rPr lang="pt-PT" sz="1700" b="1" i="1" dirty="0" smtClean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Helvetica"/>
              </a:rPr>
              <a:t>						Horários Concentrados</a:t>
            </a:r>
            <a:endParaRPr lang="pt-PT" sz="1700" b="1" i="1" dirty="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cs typeface="Helvetica"/>
            </a:endParaRPr>
          </a:p>
          <a:p>
            <a:pPr algn="l"/>
            <a:endParaRPr lang="pt-PT" sz="1700" b="1" i="1" dirty="0">
              <a:solidFill>
                <a:schemeClr val="accent1">
                  <a:lumMod val="20000"/>
                  <a:lumOff val="80000"/>
                </a:schemeClr>
              </a:solidFill>
              <a:latin typeface="Calibri" panose="020F0502020204030204" pitchFamily="34" charset="0"/>
              <a:cs typeface="Helvetica"/>
            </a:endParaRPr>
          </a:p>
        </p:txBody>
      </p:sp>
      <p:sp>
        <p:nvSpPr>
          <p:cNvPr id="3" name="CaixaDeTexto 2"/>
          <p:cNvSpPr txBox="1"/>
          <p:nvPr/>
        </p:nvSpPr>
        <p:spPr>
          <a:xfrm>
            <a:off x="1921293" y="4866254"/>
            <a:ext cx="46196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sz="2200" dirty="0" smtClean="0">
                <a:latin typeface="+mj-lt"/>
              </a:rPr>
              <a:t>permanece bastante residual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sz="2200" dirty="0" smtClean="0">
                <a:latin typeface="+mj-lt"/>
              </a:rPr>
              <a:t>disposições muito parcas</a:t>
            </a:r>
            <a:endParaRPr lang="pt-PT" sz="2200" dirty="0">
              <a:latin typeface="+mj-lt"/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1293" y="1424155"/>
            <a:ext cx="4936707" cy="296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42131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RL_Pagina_PPT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1" y="0"/>
            <a:ext cx="9138719" cy="6858000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0" y="1194151"/>
            <a:ext cx="9101567" cy="5596116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just"/>
            <a:endParaRPr lang="pt-PT" sz="2400" strike="sngStrike" dirty="0" smtClean="0">
              <a:latin typeface="Calibri" panose="020F0502020204030204" pitchFamily="34" charset="0"/>
            </a:endParaRPr>
          </a:p>
          <a:p>
            <a:pPr lvl="0" algn="just"/>
            <a:endParaRPr lang="pt-PT" sz="2000" strike="sngStrike" dirty="0" smtClean="0">
              <a:latin typeface="Calibri" panose="020F0502020204030204" pitchFamily="34" charset="0"/>
            </a:endParaRPr>
          </a:p>
          <a:p>
            <a:pPr lvl="0" algn="just"/>
            <a:endParaRPr lang="pt-PT" sz="2000" strike="sngStrike" dirty="0" smtClean="0">
              <a:latin typeface="Calibri" panose="020F0502020204030204" pitchFamily="34" charset="0"/>
            </a:endParaRPr>
          </a:p>
          <a:p>
            <a:pPr lvl="0" algn="just"/>
            <a:endParaRPr lang="pt-PT" sz="2000" strike="sngStrike" dirty="0" smtClean="0">
              <a:latin typeface="Calibri" panose="020F0502020204030204" pitchFamily="34" charset="0"/>
            </a:endParaRPr>
          </a:p>
          <a:p>
            <a:pPr lvl="0" algn="just"/>
            <a:endParaRPr lang="pt-PT" sz="2000" strike="sngStrike" dirty="0">
              <a:latin typeface="Calibri" panose="020F0502020204030204" pitchFamily="34" charset="0"/>
            </a:endParaRPr>
          </a:p>
          <a:p>
            <a:pPr lvl="0" algn="just"/>
            <a:endParaRPr lang="pt-PT" sz="2000" strike="sngStrike" dirty="0">
              <a:latin typeface="Calibri" panose="020F0502020204030204" pitchFamily="34" charset="0"/>
            </a:endParaRPr>
          </a:p>
          <a:p>
            <a:pPr lvl="0" algn="just"/>
            <a:endParaRPr lang="pt-PT" sz="2000" strike="sngStrike" dirty="0">
              <a:latin typeface="Calibri" panose="020F0502020204030204" pitchFamily="34" charset="0"/>
            </a:endParaRPr>
          </a:p>
        </p:txBody>
      </p:sp>
      <p:sp>
        <p:nvSpPr>
          <p:cNvPr id="5" name="Rectângulo 4"/>
          <p:cNvSpPr/>
          <p:nvPr/>
        </p:nvSpPr>
        <p:spPr>
          <a:xfrm>
            <a:off x="530774" y="1180506"/>
            <a:ext cx="783684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800" b="1" dirty="0" smtClean="0"/>
              <a:t> 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0" y="24165"/>
            <a:ext cx="9148044" cy="1065268"/>
          </a:xfrm>
          <a:prstGeom prst="rect">
            <a:avLst/>
          </a:prstGeom>
        </p:spPr>
        <p:txBody>
          <a:bodyPr anchor="t">
            <a:normAutofit fontScale="92500" lnSpcReduction="1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sz="1600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  RELATÓRIO ANUAL SOBRE A EVOLUÇÃO DA NEGOCIAÇÃO COLETIVA – 2018</a:t>
            </a:r>
          </a:p>
          <a:p>
            <a:pPr algn="r"/>
            <a:endParaRPr lang="pt-PT" sz="1600" dirty="0" smtClean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</a:endParaRPr>
          </a:p>
          <a:p>
            <a:pPr algn="l"/>
            <a:r>
              <a:rPr lang="pt-PT" sz="2200" b="1" i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Calibri" panose="020F0502020204030204" pitchFamily="34" charset="0"/>
                <a:cs typeface="Helvetica"/>
              </a:rPr>
              <a:t>			   </a:t>
            </a:r>
            <a:r>
              <a:rPr lang="pt-PT" sz="1700" b="1" i="1" dirty="0">
                <a:solidFill>
                  <a:schemeClr val="accent1">
                    <a:lumMod val="20000"/>
                    <a:lumOff val="80000"/>
                  </a:schemeClr>
                </a:solidFill>
                <a:latin typeface="Calibri" panose="020F0502020204030204" pitchFamily="34" charset="0"/>
                <a:cs typeface="Helvetica"/>
              </a:rPr>
              <a:t> </a:t>
            </a:r>
            <a:r>
              <a:rPr lang="pt-PT" sz="1700" b="1" i="1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Helvetica"/>
              </a:rPr>
              <a:t>Análise temática: Organização do tempo de trabalho (regimes de flexibilidade</a:t>
            </a:r>
            <a:r>
              <a:rPr lang="pt-PT" sz="1700" b="1" i="1" dirty="0" smtClean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Helvetica"/>
              </a:rPr>
              <a:t>)</a:t>
            </a:r>
          </a:p>
          <a:p>
            <a:pPr algn="l"/>
            <a:r>
              <a:rPr lang="pt-PT" sz="1700" b="1" i="1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Helvetica"/>
              </a:rPr>
              <a:t>	</a:t>
            </a:r>
            <a:r>
              <a:rPr lang="pt-PT" sz="1700" b="1" i="1" dirty="0" smtClean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Helvetica"/>
              </a:rPr>
              <a:t>						Tempos de prevenção ou disponibilidade</a:t>
            </a:r>
            <a:endParaRPr lang="pt-PT" sz="1700" b="1" i="1" dirty="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cs typeface="Helvetica"/>
            </a:endParaRPr>
          </a:p>
          <a:p>
            <a:pPr algn="l"/>
            <a:endParaRPr lang="pt-PT" sz="1700" b="1" i="1" dirty="0">
              <a:solidFill>
                <a:schemeClr val="accent1">
                  <a:lumMod val="20000"/>
                  <a:lumOff val="80000"/>
                </a:schemeClr>
              </a:solidFill>
              <a:latin typeface="Calibri" panose="020F0502020204030204" pitchFamily="34" charset="0"/>
              <a:cs typeface="Helvetica"/>
            </a:endParaRPr>
          </a:p>
        </p:txBody>
      </p:sp>
      <p:sp>
        <p:nvSpPr>
          <p:cNvPr id="3" name="CaixaDeTexto 2"/>
          <p:cNvSpPr txBox="1"/>
          <p:nvPr/>
        </p:nvSpPr>
        <p:spPr>
          <a:xfrm>
            <a:off x="1246908" y="4655127"/>
            <a:ext cx="6889173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pt-PT" sz="2200" dirty="0" smtClean="0">
                <a:latin typeface="+mj-lt"/>
              </a:rPr>
              <a:t>em termos de incidência, oscilação diminuta em termos absolutos relativamente </a:t>
            </a:r>
            <a:r>
              <a:rPr lang="pt-PT" sz="2200" dirty="0">
                <a:latin typeface="+mj-lt"/>
              </a:rPr>
              <a:t>a </a:t>
            </a:r>
            <a:r>
              <a:rPr lang="pt-PT" sz="2200" dirty="0" smtClean="0">
                <a:latin typeface="+mj-lt"/>
              </a:rPr>
              <a:t>2017</a:t>
            </a:r>
            <a:endParaRPr lang="pt-PT" sz="2200" dirty="0">
              <a:latin typeface="+mj-lt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pt-PT" sz="2200" dirty="0" smtClean="0">
                <a:latin typeface="+mj-lt"/>
              </a:rPr>
              <a:t>continua a ser preponderante o nível empresarial</a:t>
            </a:r>
            <a:endParaRPr lang="pt-PT" sz="2200" dirty="0">
              <a:latin typeface="+mj-lt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pt-PT" sz="2200" dirty="0" smtClean="0">
                <a:latin typeface="+mj-lt"/>
              </a:rPr>
              <a:t>persiste uma grande variabilidade de soluções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pt-PT" sz="2200" dirty="0" smtClean="0">
                <a:latin typeface="+mj-lt"/>
              </a:rPr>
              <a:t>relação especial com setores determinados</a:t>
            </a:r>
            <a:endParaRPr lang="pt-PT" sz="2200" dirty="0">
              <a:latin typeface="+mj-lt"/>
            </a:endParaRP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2873" y="1703727"/>
            <a:ext cx="5195454" cy="2816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63927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RL_Pagina_PPT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0" y="0"/>
            <a:ext cx="9144500" cy="6858000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530774" y="1205558"/>
            <a:ext cx="8113256" cy="5145320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just"/>
            <a:endParaRPr lang="pt-PT" sz="2000" dirty="0">
              <a:latin typeface="Calibri" panose="020F0502020204030204" pitchFamily="34" charset="0"/>
            </a:endParaRPr>
          </a:p>
          <a:p>
            <a:pPr lvl="0" algn="just"/>
            <a:endParaRPr lang="pt-PT" sz="2000" dirty="0">
              <a:latin typeface="Calibri" panose="020F0502020204030204" pitchFamily="34" charset="0"/>
            </a:endParaRPr>
          </a:p>
        </p:txBody>
      </p:sp>
      <p:sp>
        <p:nvSpPr>
          <p:cNvPr id="5" name="Rectângulo 4"/>
          <p:cNvSpPr/>
          <p:nvPr/>
        </p:nvSpPr>
        <p:spPr>
          <a:xfrm>
            <a:off x="530774" y="1205557"/>
            <a:ext cx="783684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800" b="1" dirty="0" smtClean="0"/>
              <a:t> </a:t>
            </a:r>
          </a:p>
        </p:txBody>
      </p:sp>
      <p:sp>
        <p:nvSpPr>
          <p:cNvPr id="8" name="Rectangle 7"/>
          <p:cNvSpPr/>
          <p:nvPr/>
        </p:nvSpPr>
        <p:spPr>
          <a:xfrm>
            <a:off x="-43892" y="4433548"/>
            <a:ext cx="918789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t-PT" sz="2200" dirty="0" smtClean="0">
                <a:latin typeface="+mj-lt"/>
              </a:rPr>
              <a:t>conserva o perfil identificado nos Relatórios anteriores:</a:t>
            </a:r>
          </a:p>
          <a:p>
            <a:pPr algn="just"/>
            <a:r>
              <a:rPr lang="pt-PT" sz="2200" dirty="0">
                <a:latin typeface="+mj-lt"/>
              </a:rPr>
              <a:t>	</a:t>
            </a:r>
            <a:r>
              <a:rPr lang="pt-PT" sz="2200" dirty="0" smtClean="0">
                <a:latin typeface="+mj-lt"/>
              </a:rPr>
              <a:t> - matéria das mais </a:t>
            </a:r>
            <a:r>
              <a:rPr lang="pt-PT" sz="2200" dirty="0">
                <a:latin typeface="+mj-lt"/>
              </a:rPr>
              <a:t>frequentemente tratadas nas </a:t>
            </a:r>
            <a:r>
              <a:rPr lang="pt-PT" sz="2200" dirty="0" smtClean="0">
                <a:latin typeface="+mj-lt"/>
              </a:rPr>
              <a:t>CCT</a:t>
            </a:r>
          </a:p>
          <a:p>
            <a:pPr algn="just"/>
            <a:r>
              <a:rPr lang="pt-PT" sz="2200" dirty="0">
                <a:latin typeface="+mj-lt"/>
              </a:rPr>
              <a:t>	</a:t>
            </a:r>
            <a:r>
              <a:rPr lang="pt-PT" sz="2200" dirty="0" smtClean="0">
                <a:latin typeface="+mj-lt"/>
              </a:rPr>
              <a:t>- especial relevância dada à dimensão retributiva </a:t>
            </a:r>
            <a:r>
              <a:rPr lang="pt-PT" sz="2200" dirty="0">
                <a:latin typeface="+mj-lt"/>
              </a:rPr>
              <a:t>(</a:t>
            </a:r>
            <a:r>
              <a:rPr lang="pt-PT" sz="2200" dirty="0" smtClean="0">
                <a:latin typeface="+mj-lt"/>
              </a:rPr>
              <a:t>acréscimo remuneratório)</a:t>
            </a:r>
            <a:endParaRPr lang="pt-PT" sz="2200" dirty="0">
              <a:latin typeface="+mj-lt"/>
            </a:endParaRP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pt-PT" sz="2200" dirty="0" smtClean="0">
                <a:latin typeface="+mj-lt"/>
              </a:rPr>
              <a:t>em 2018 destaca-se a predominância de convenções que fixam acréscimos/ hora de valor igual ou superior aos previstos na versão original do CT/2009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0" y="24165"/>
            <a:ext cx="9148044" cy="1065268"/>
          </a:xfrm>
          <a:prstGeom prst="rect">
            <a:avLst/>
          </a:prstGeom>
        </p:spPr>
        <p:txBody>
          <a:bodyPr anchor="t">
            <a:normAutofit fontScale="92500" lnSpcReduction="1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sz="1600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  RELATÓRIO ANUAL SOBRE A EVOLUÇÃO DA NEGOCIAÇÃO COLETIVA – 2018</a:t>
            </a:r>
          </a:p>
          <a:p>
            <a:pPr algn="r"/>
            <a:endParaRPr lang="pt-PT" sz="1600" dirty="0" smtClean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</a:endParaRPr>
          </a:p>
          <a:p>
            <a:pPr lvl="0" algn="l">
              <a:spcBef>
                <a:spcPts val="0"/>
              </a:spcBef>
            </a:pPr>
            <a:r>
              <a:rPr lang="pt-PT" sz="2200" b="1" i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Calibri" panose="020F0502020204030204" pitchFamily="34" charset="0"/>
                <a:cs typeface="Helvetica"/>
              </a:rPr>
              <a:t>			    </a:t>
            </a:r>
            <a:r>
              <a:rPr lang="pt-PT" sz="1600" b="1" i="1" dirty="0" smtClean="0">
                <a:solidFill>
                  <a:prstClr val="white">
                    <a:lumMod val="95000"/>
                  </a:prstClr>
                </a:solidFill>
                <a:latin typeface="Calibri" panose="020F0502020204030204" pitchFamily="34" charset="0"/>
                <a:ea typeface="+mn-ea"/>
                <a:cs typeface="Helvetica"/>
              </a:rPr>
              <a:t>Análise </a:t>
            </a:r>
            <a:r>
              <a:rPr lang="pt-PT" sz="1600" b="1" i="1" dirty="0">
                <a:solidFill>
                  <a:prstClr val="white">
                    <a:lumMod val="95000"/>
                  </a:prstClr>
                </a:solidFill>
                <a:latin typeface="Calibri" panose="020F0502020204030204" pitchFamily="34" charset="0"/>
                <a:ea typeface="+mn-ea"/>
                <a:cs typeface="Helvetica"/>
              </a:rPr>
              <a:t>temática: Organização do tempo de trabalho (regimes de flexibilidade)</a:t>
            </a:r>
          </a:p>
          <a:p>
            <a:pPr lvl="0" algn="l">
              <a:spcBef>
                <a:spcPts val="0"/>
              </a:spcBef>
            </a:pPr>
            <a:r>
              <a:rPr lang="pt-PT" sz="1600" b="1" i="1" dirty="0">
                <a:solidFill>
                  <a:prstClr val="white">
                    <a:lumMod val="95000"/>
                  </a:prstClr>
                </a:solidFill>
                <a:latin typeface="Calibri" panose="020F0502020204030204" pitchFamily="34" charset="0"/>
                <a:ea typeface="+mn-ea"/>
                <a:cs typeface="Helvetica"/>
              </a:rPr>
              <a:t>				</a:t>
            </a:r>
            <a:r>
              <a:rPr lang="pt-PT" sz="1600" b="1" i="1" dirty="0" smtClean="0">
                <a:solidFill>
                  <a:prstClr val="white">
                    <a:lumMod val="95000"/>
                  </a:prstClr>
                </a:solidFill>
                <a:latin typeface="Calibri" panose="020F0502020204030204" pitchFamily="34" charset="0"/>
                <a:ea typeface="+mn-ea"/>
                <a:cs typeface="Helvetica"/>
              </a:rPr>
              <a:t>			T</a:t>
            </a:r>
            <a:r>
              <a:rPr lang="pt-PT" sz="1700" b="1" i="1" dirty="0" smtClean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Helvetica"/>
              </a:rPr>
              <a:t>rabalho </a:t>
            </a:r>
            <a:r>
              <a:rPr lang="pt-PT" sz="1700" b="1" i="1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Helvetica"/>
              </a:rPr>
              <a:t>suplementar </a:t>
            </a:r>
          </a:p>
        </p:txBody>
      </p:sp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8866" y="1205558"/>
            <a:ext cx="6357071" cy="32130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26731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RL_Pagina_PPT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0" y="0"/>
            <a:ext cx="9144500" cy="6858000"/>
          </a:xfrm>
          <a:prstGeom prst="rect">
            <a:avLst/>
          </a:prstGeom>
        </p:spPr>
      </p:pic>
      <p:sp>
        <p:nvSpPr>
          <p:cNvPr id="5" name="Rectângulo 4"/>
          <p:cNvSpPr/>
          <p:nvPr/>
        </p:nvSpPr>
        <p:spPr>
          <a:xfrm>
            <a:off x="530774" y="1205557"/>
            <a:ext cx="783684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800" b="1" dirty="0" smtClean="0"/>
              <a:t> 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0" y="24165"/>
            <a:ext cx="9148044" cy="1065268"/>
          </a:xfrm>
          <a:prstGeom prst="rect">
            <a:avLst/>
          </a:prstGeom>
        </p:spPr>
        <p:txBody>
          <a:bodyPr anchor="t">
            <a:normAutofit fontScale="92500" lnSpcReduction="1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sz="1600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  RELATÓRIO ANUAL SOBRE A EVOLUÇÃO DA NEGOCIAÇÃO COLETIVA – 2018</a:t>
            </a:r>
          </a:p>
          <a:p>
            <a:pPr algn="r"/>
            <a:endParaRPr lang="pt-PT" sz="1600" dirty="0" smtClean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</a:endParaRPr>
          </a:p>
          <a:p>
            <a:pPr lvl="0" algn="l">
              <a:spcBef>
                <a:spcPts val="0"/>
              </a:spcBef>
            </a:pPr>
            <a:r>
              <a:rPr lang="pt-PT" sz="2200" b="1" i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Calibri" panose="020F0502020204030204" pitchFamily="34" charset="0"/>
                <a:cs typeface="Helvetica"/>
              </a:rPr>
              <a:t>			    </a:t>
            </a:r>
            <a:r>
              <a:rPr lang="pt-PT" sz="1600" b="1" i="1" dirty="0" smtClean="0">
                <a:solidFill>
                  <a:prstClr val="white">
                    <a:lumMod val="95000"/>
                  </a:prstClr>
                </a:solidFill>
                <a:latin typeface="Calibri" panose="020F0502020204030204" pitchFamily="34" charset="0"/>
                <a:ea typeface="+mn-ea"/>
                <a:cs typeface="Helvetica"/>
              </a:rPr>
              <a:t>Análise </a:t>
            </a:r>
            <a:r>
              <a:rPr lang="pt-PT" sz="1600" b="1" i="1" dirty="0">
                <a:solidFill>
                  <a:prstClr val="white">
                    <a:lumMod val="95000"/>
                  </a:prstClr>
                </a:solidFill>
                <a:latin typeface="Calibri" panose="020F0502020204030204" pitchFamily="34" charset="0"/>
                <a:ea typeface="+mn-ea"/>
                <a:cs typeface="Helvetica"/>
              </a:rPr>
              <a:t>temática: Organização do tempo de trabalho (regimes de flexibilidade)</a:t>
            </a:r>
          </a:p>
          <a:p>
            <a:pPr lvl="0" algn="l">
              <a:spcBef>
                <a:spcPts val="0"/>
              </a:spcBef>
            </a:pPr>
            <a:r>
              <a:rPr lang="pt-PT" sz="1600" b="1" i="1" dirty="0">
                <a:solidFill>
                  <a:prstClr val="white">
                    <a:lumMod val="95000"/>
                  </a:prstClr>
                </a:solidFill>
                <a:latin typeface="Calibri" panose="020F0502020204030204" pitchFamily="34" charset="0"/>
                <a:ea typeface="+mn-ea"/>
                <a:cs typeface="Helvetica"/>
              </a:rPr>
              <a:t>				</a:t>
            </a:r>
            <a:r>
              <a:rPr lang="pt-PT" sz="1600" b="1" i="1" dirty="0" smtClean="0">
                <a:solidFill>
                  <a:prstClr val="white">
                    <a:lumMod val="95000"/>
                  </a:prstClr>
                </a:solidFill>
                <a:latin typeface="Calibri" panose="020F0502020204030204" pitchFamily="34" charset="0"/>
                <a:ea typeface="+mn-ea"/>
                <a:cs typeface="Helvetica"/>
              </a:rPr>
              <a:t>			Flexibilidade no interesse do trabalhador</a:t>
            </a:r>
            <a:endParaRPr lang="pt-PT" sz="1700" b="1" i="1" dirty="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cs typeface="Helvetica"/>
            </a:endParaRPr>
          </a:p>
        </p:txBody>
      </p:sp>
      <p:sp>
        <p:nvSpPr>
          <p:cNvPr id="3" name="CaixaDeTexto 2"/>
          <p:cNvSpPr txBox="1"/>
          <p:nvPr/>
        </p:nvSpPr>
        <p:spPr>
          <a:xfrm>
            <a:off x="1609724" y="4677778"/>
            <a:ext cx="6362129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pt-PT" sz="2200" dirty="0" smtClean="0">
                <a:latin typeface="+mj-lt"/>
              </a:rPr>
              <a:t>instrumento mais comum de flexibilização do tempo de trabalho no interesse do trabalhador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pt-PT" sz="2200" dirty="0" smtClean="0">
                <a:latin typeface="+mj-lt"/>
              </a:rPr>
              <a:t>cresceu ligeiramente o número </a:t>
            </a:r>
            <a:r>
              <a:rPr lang="pt-PT" sz="2200" dirty="0">
                <a:latin typeface="+mj-lt"/>
              </a:rPr>
              <a:t>de CCT </a:t>
            </a:r>
            <a:r>
              <a:rPr lang="pt-PT" sz="2200" dirty="0" smtClean="0">
                <a:latin typeface="+mj-lt"/>
              </a:rPr>
              <a:t>que admitem/regulam os </a:t>
            </a:r>
            <a:r>
              <a:rPr lang="pt-PT" sz="2200" dirty="0">
                <a:latin typeface="+mj-lt"/>
              </a:rPr>
              <a:t>horários </a:t>
            </a:r>
            <a:r>
              <a:rPr lang="pt-PT" sz="2200" dirty="0" smtClean="0">
                <a:latin typeface="+mj-lt"/>
              </a:rPr>
              <a:t>flexíveis</a:t>
            </a:r>
            <a:endParaRPr lang="pt-PT" sz="2200" dirty="0">
              <a:latin typeface="+mj-lt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pt-PT" sz="2200" dirty="0" smtClean="0">
                <a:latin typeface="+mj-lt"/>
              </a:rPr>
              <a:t>continuam a predominar os AE</a:t>
            </a:r>
            <a:endParaRPr lang="pt-PT" sz="2200" dirty="0">
              <a:latin typeface="+mj-lt"/>
            </a:endParaRP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7032" y="1932709"/>
            <a:ext cx="6357486" cy="23171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90333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RL_Pagina_PPT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02" y="0"/>
            <a:ext cx="9144000" cy="6858000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530774" y="1556018"/>
            <a:ext cx="8113256" cy="4794859"/>
          </a:xfrm>
          <a:prstGeom prst="rect">
            <a:avLst/>
          </a:prstGeom>
        </p:spPr>
        <p:txBody>
          <a:bodyPr anchor="t">
            <a:normAutofit fontScale="92500" lnSpcReduction="1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spcBef>
                <a:spcPts val="1200"/>
              </a:spcBef>
            </a:pPr>
            <a:r>
              <a:rPr lang="pt-PT" sz="2400" dirty="0" smtClean="0">
                <a:solidFill>
                  <a:prstClr val="black"/>
                </a:solidFill>
              </a:rPr>
              <a:t>Inserindo-se numa série, este Relatório conserva os parâmetros de abordagem, as fontes e metodologia dos anteriores</a:t>
            </a:r>
          </a:p>
          <a:p>
            <a:pPr algn="just">
              <a:spcBef>
                <a:spcPts val="1200"/>
              </a:spcBef>
            </a:pPr>
            <a:endParaRPr lang="pt-PT" sz="2400" dirty="0" smtClean="0">
              <a:solidFill>
                <a:prstClr val="black"/>
              </a:solidFill>
            </a:endParaRPr>
          </a:p>
          <a:p>
            <a:pPr marL="342900" indent="-342900" algn="just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pt-PT" sz="2400" dirty="0" smtClean="0">
                <a:solidFill>
                  <a:prstClr val="black"/>
                </a:solidFill>
              </a:rPr>
              <a:t> </a:t>
            </a:r>
            <a:r>
              <a:rPr lang="pt-PT" sz="2400" u="sng" dirty="0" smtClean="0">
                <a:solidFill>
                  <a:prstClr val="black"/>
                </a:solidFill>
              </a:rPr>
              <a:t>pretende-se </a:t>
            </a:r>
            <a:r>
              <a:rPr lang="pt-PT" sz="2400" u="sng" dirty="0">
                <a:solidFill>
                  <a:prstClr val="black"/>
                </a:solidFill>
              </a:rPr>
              <a:t>assegurar um considerável nível de homogeneidade substancial e metodológica, sempre com abertura a aperfeiçoamentos</a:t>
            </a:r>
            <a:endParaRPr lang="pt-PT" sz="2400" dirty="0">
              <a:solidFill>
                <a:prstClr val="black"/>
              </a:solidFill>
            </a:endParaRPr>
          </a:p>
          <a:p>
            <a:pPr algn="just">
              <a:spcBef>
                <a:spcPts val="1200"/>
              </a:spcBef>
            </a:pPr>
            <a:r>
              <a:rPr lang="pt-PT" sz="2400" dirty="0">
                <a:solidFill>
                  <a:prstClr val="black"/>
                </a:solidFill>
              </a:rPr>
              <a:t>	– consolidando os conteúdos dos Relatórios anteriores;</a:t>
            </a:r>
          </a:p>
          <a:p>
            <a:pPr marL="360363" algn="just">
              <a:spcBef>
                <a:spcPts val="1200"/>
              </a:spcBef>
            </a:pPr>
            <a:r>
              <a:rPr lang="pt-PT" sz="2400" dirty="0">
                <a:solidFill>
                  <a:prstClr val="black"/>
                </a:solidFill>
              </a:rPr>
              <a:t>	– incluindo novos conteúdos, alargando a análise a temas cujo significado o justifique</a:t>
            </a:r>
          </a:p>
          <a:p>
            <a:pPr marL="342900" indent="-342900" algn="just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pt-PT" sz="2400" u="sng" dirty="0" smtClean="0">
                <a:solidFill>
                  <a:prstClr val="black"/>
                </a:solidFill>
              </a:rPr>
              <a:t>continua </a:t>
            </a:r>
            <a:r>
              <a:rPr lang="pt-PT" sz="2400" u="sng" dirty="0">
                <a:solidFill>
                  <a:prstClr val="black"/>
                </a:solidFill>
              </a:rPr>
              <a:t>a garantir-se uma abordagem estritamente objetiva</a:t>
            </a:r>
            <a:r>
              <a:rPr lang="pt-PT" sz="2400" dirty="0">
                <a:solidFill>
                  <a:prstClr val="black"/>
                </a:solidFill>
              </a:rPr>
              <a:t>,  sem expressar pontos de vista particulares ou enunciar tendência ou chaves de leitura</a:t>
            </a:r>
          </a:p>
          <a:p>
            <a:pPr algn="just">
              <a:spcBef>
                <a:spcPts val="1200"/>
              </a:spcBef>
            </a:pPr>
            <a:endParaRPr lang="pt-PT" sz="2400" dirty="0">
              <a:solidFill>
                <a:prstClr val="black"/>
              </a:solidFill>
            </a:endParaRPr>
          </a:p>
          <a:p>
            <a:pPr algn="just">
              <a:spcBef>
                <a:spcPts val="1200"/>
              </a:spcBef>
            </a:pPr>
            <a:endParaRPr lang="pt-PT" sz="2400" dirty="0" smtClean="0">
              <a:solidFill>
                <a:prstClr val="black"/>
              </a:solidFill>
            </a:endParaRPr>
          </a:p>
          <a:p>
            <a:pPr lvl="1" algn="just"/>
            <a:endParaRPr lang="pt-PT" sz="3300" dirty="0">
              <a:solidFill>
                <a:prstClr val="black"/>
              </a:solidFill>
            </a:endParaRPr>
          </a:p>
        </p:txBody>
      </p:sp>
      <p:sp>
        <p:nvSpPr>
          <p:cNvPr id="5" name="Rectângulo 4"/>
          <p:cNvSpPr/>
          <p:nvPr/>
        </p:nvSpPr>
        <p:spPr>
          <a:xfrm>
            <a:off x="530774" y="1180506"/>
            <a:ext cx="783684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800" b="1" dirty="0" smtClean="0">
                <a:solidFill>
                  <a:prstClr val="black"/>
                </a:solidFill>
              </a:rPr>
              <a:t> 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1" y="24165"/>
            <a:ext cx="9148044" cy="1065268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sz="1600" dirty="0" smtClean="0">
                <a:solidFill>
                  <a:srgbClr val="4F81BD">
                    <a:lumMod val="50000"/>
                  </a:srgbClr>
                </a:solidFill>
              </a:rPr>
              <a:t>   RELATÓRIO ANUAL SOBRE A EVOLUÇÃO DA NEGOCIAÇÃO COLETIVA – 2018</a:t>
            </a:r>
          </a:p>
          <a:p>
            <a:pPr algn="r"/>
            <a:endParaRPr lang="pt-PT" sz="1600" dirty="0" smtClean="0">
              <a:solidFill>
                <a:srgbClr val="4F81BD">
                  <a:lumMod val="50000"/>
                </a:srgbClr>
              </a:solidFill>
            </a:endParaRPr>
          </a:p>
          <a:p>
            <a:pPr algn="l"/>
            <a:r>
              <a:rPr lang="pt-PT" sz="2200" b="1" i="1" dirty="0" smtClean="0">
                <a:solidFill>
                  <a:prstClr val="white">
                    <a:lumMod val="95000"/>
                  </a:prstClr>
                </a:solidFill>
                <a:cs typeface="Helvetica"/>
              </a:rPr>
              <a:t>			</a:t>
            </a:r>
            <a:r>
              <a:rPr lang="pt-PT" sz="2200" b="1" i="1" dirty="0">
                <a:solidFill>
                  <a:prstClr val="white">
                    <a:lumMod val="95000"/>
                  </a:prstClr>
                </a:solidFill>
                <a:cs typeface="Helvetica"/>
              </a:rPr>
              <a:t> </a:t>
            </a:r>
            <a:r>
              <a:rPr lang="pt-PT" sz="2200" b="1" i="1" dirty="0" smtClean="0">
                <a:solidFill>
                  <a:prstClr val="white">
                    <a:lumMod val="95000"/>
                  </a:prstClr>
                </a:solidFill>
                <a:cs typeface="Helvetica"/>
              </a:rPr>
              <a:t>    Estrutura e </a:t>
            </a:r>
            <a:r>
              <a:rPr lang="pt-PT" sz="2200" b="1" i="1" dirty="0">
                <a:solidFill>
                  <a:prstClr val="white">
                    <a:lumMod val="95000"/>
                  </a:prstClr>
                </a:solidFill>
                <a:cs typeface="Helvetica"/>
              </a:rPr>
              <a:t>metodologia </a:t>
            </a:r>
            <a:r>
              <a:rPr lang="pt-PT" sz="2200" b="1" i="1" dirty="0" smtClean="0">
                <a:solidFill>
                  <a:prstClr val="white">
                    <a:lumMod val="95000"/>
                  </a:prstClr>
                </a:solidFill>
                <a:cs typeface="Helvetica"/>
              </a:rPr>
              <a:t> </a:t>
            </a:r>
            <a:endParaRPr lang="en-US" sz="2200" i="1" dirty="0">
              <a:ln>
                <a:solidFill>
                  <a:srgbClr val="FFFF00"/>
                </a:solidFill>
              </a:ln>
              <a:solidFill>
                <a:prstClr val="white">
                  <a:lumMod val="95000"/>
                </a:prstClr>
              </a:solidFill>
              <a:cs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1948418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RL_Pagina_PPT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0" y="-20782"/>
            <a:ext cx="9144500" cy="6858000"/>
          </a:xfrm>
          <a:prstGeom prst="rect">
            <a:avLst/>
          </a:prstGeom>
        </p:spPr>
      </p:pic>
      <p:sp>
        <p:nvSpPr>
          <p:cNvPr id="5" name="Rectângulo 4"/>
          <p:cNvSpPr/>
          <p:nvPr/>
        </p:nvSpPr>
        <p:spPr>
          <a:xfrm>
            <a:off x="530774" y="1205557"/>
            <a:ext cx="783684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800" b="1" dirty="0" smtClean="0"/>
              <a:t> 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0" y="24165"/>
            <a:ext cx="9148044" cy="1065268"/>
          </a:xfrm>
          <a:prstGeom prst="rect">
            <a:avLst/>
          </a:prstGeom>
        </p:spPr>
        <p:txBody>
          <a:bodyPr anchor="t">
            <a:normAutofit fontScale="92500" lnSpcReduction="1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sz="1600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  RELATÓRIO ANUAL SOBRE A EVOLUÇÃO DA NEGOCIAÇÃO COLETIVA – 2018</a:t>
            </a:r>
          </a:p>
          <a:p>
            <a:pPr algn="r"/>
            <a:endParaRPr lang="pt-PT" sz="1600" dirty="0" smtClean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</a:endParaRPr>
          </a:p>
          <a:p>
            <a:pPr lvl="0" algn="l">
              <a:spcBef>
                <a:spcPts val="0"/>
              </a:spcBef>
            </a:pPr>
            <a:r>
              <a:rPr lang="pt-PT" sz="2200" b="1" i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Calibri" panose="020F0502020204030204" pitchFamily="34" charset="0"/>
                <a:cs typeface="Helvetica"/>
              </a:rPr>
              <a:t>			    </a:t>
            </a:r>
            <a:r>
              <a:rPr lang="pt-PT" sz="1600" b="1" i="1" dirty="0" smtClean="0">
                <a:solidFill>
                  <a:prstClr val="white">
                    <a:lumMod val="95000"/>
                  </a:prstClr>
                </a:solidFill>
                <a:latin typeface="Calibri" panose="020F0502020204030204" pitchFamily="34" charset="0"/>
                <a:ea typeface="+mn-ea"/>
                <a:cs typeface="Helvetica"/>
              </a:rPr>
              <a:t>Análise </a:t>
            </a:r>
            <a:r>
              <a:rPr lang="pt-PT" sz="1600" b="1" i="1" dirty="0">
                <a:solidFill>
                  <a:prstClr val="white">
                    <a:lumMod val="95000"/>
                  </a:prstClr>
                </a:solidFill>
                <a:latin typeface="Calibri" panose="020F0502020204030204" pitchFamily="34" charset="0"/>
                <a:ea typeface="+mn-ea"/>
                <a:cs typeface="Helvetica"/>
              </a:rPr>
              <a:t>temática: Organização do tempo de trabalho (regimes de flexibilidade)</a:t>
            </a:r>
          </a:p>
          <a:p>
            <a:pPr lvl="0" algn="l">
              <a:spcBef>
                <a:spcPts val="0"/>
              </a:spcBef>
            </a:pPr>
            <a:r>
              <a:rPr lang="pt-PT" sz="1600" b="1" i="1" dirty="0">
                <a:solidFill>
                  <a:prstClr val="white">
                    <a:lumMod val="95000"/>
                  </a:prstClr>
                </a:solidFill>
                <a:latin typeface="Calibri" panose="020F0502020204030204" pitchFamily="34" charset="0"/>
                <a:ea typeface="+mn-ea"/>
                <a:cs typeface="Helvetica"/>
              </a:rPr>
              <a:t>				</a:t>
            </a:r>
            <a:r>
              <a:rPr lang="pt-PT" sz="1600" b="1" i="1" dirty="0" smtClean="0">
                <a:solidFill>
                  <a:prstClr val="white">
                    <a:lumMod val="95000"/>
                  </a:prstClr>
                </a:solidFill>
                <a:latin typeface="Calibri" panose="020F0502020204030204" pitchFamily="34" charset="0"/>
                <a:ea typeface="+mn-ea"/>
                <a:cs typeface="Helvetica"/>
              </a:rPr>
              <a:t>			Isenção de horário de trabalho</a:t>
            </a:r>
            <a:endParaRPr lang="pt-PT" sz="1700" b="1" i="1" dirty="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cs typeface="Helvetica"/>
            </a:endParaRPr>
          </a:p>
        </p:txBody>
      </p:sp>
      <p:sp>
        <p:nvSpPr>
          <p:cNvPr id="8" name="CaixaDeTexto 7"/>
          <p:cNvSpPr txBox="1"/>
          <p:nvPr/>
        </p:nvSpPr>
        <p:spPr>
          <a:xfrm>
            <a:off x="274743" y="4530892"/>
            <a:ext cx="878879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t-PT" sz="2200" dirty="0" smtClean="0">
                <a:latin typeface="+mj-lt"/>
              </a:rPr>
              <a:t>continua presente em parte significativa das convenções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t-PT" sz="2200" dirty="0" smtClean="0">
                <a:latin typeface="+mj-lt"/>
              </a:rPr>
              <a:t>maior relevância da vertente retributiva (subsídio de IHT)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t-PT" sz="2200" dirty="0" smtClean="0">
                <a:latin typeface="+mj-lt"/>
              </a:rPr>
              <a:t>as partes negociais </a:t>
            </a:r>
            <a:r>
              <a:rPr lang="pt-PT" sz="2200" dirty="0">
                <a:latin typeface="+mj-lt"/>
              </a:rPr>
              <a:t>exploram margens de regulação concedidas pelo </a:t>
            </a:r>
            <a:r>
              <a:rPr lang="pt-PT" sz="2200" dirty="0" smtClean="0">
                <a:latin typeface="+mj-lt"/>
              </a:rPr>
              <a:t>CT: </a:t>
            </a:r>
            <a:r>
              <a:rPr lang="pt-PT" sz="2200" dirty="0">
                <a:latin typeface="+mj-lt"/>
              </a:rPr>
              <a:t>retribuição, universo de aplicação, limites à duração do </a:t>
            </a:r>
            <a:r>
              <a:rPr lang="pt-PT" sz="2200" dirty="0" smtClean="0">
                <a:latin typeface="+mj-lt"/>
              </a:rPr>
              <a:t>trabalho</a:t>
            </a:r>
            <a:endParaRPr lang="pt-PT" sz="2200" dirty="0">
              <a:latin typeface="+mj-lt"/>
            </a:endParaRP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3192" y="1808017"/>
            <a:ext cx="5773735" cy="25769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63690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RL_Pagina_PPT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37" y="0"/>
            <a:ext cx="9144000" cy="6858000"/>
          </a:xfrm>
          <a:prstGeom prst="rect">
            <a:avLst/>
          </a:prstGeom>
        </p:spPr>
      </p:pic>
      <p:sp>
        <p:nvSpPr>
          <p:cNvPr id="5" name="Rectângulo 4"/>
          <p:cNvSpPr/>
          <p:nvPr/>
        </p:nvSpPr>
        <p:spPr>
          <a:xfrm>
            <a:off x="530774" y="1180506"/>
            <a:ext cx="783684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800" b="1" dirty="0" smtClean="0"/>
              <a:t> 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0" y="24165"/>
            <a:ext cx="9148044" cy="1065268"/>
          </a:xfrm>
          <a:prstGeom prst="rect">
            <a:avLst/>
          </a:prstGeom>
        </p:spPr>
        <p:txBody>
          <a:bodyPr anchor="t">
            <a:normAutofit fontScale="92500" lnSpcReduction="1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sz="1600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  RELATÓRIO ANUAL SOBRE A EVOLUÇÃO DA NEGOCIAÇÃO COLETIVA – 2018</a:t>
            </a:r>
          </a:p>
          <a:p>
            <a:pPr algn="r"/>
            <a:endParaRPr lang="pt-PT" sz="1600" dirty="0" smtClean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</a:endParaRPr>
          </a:p>
          <a:p>
            <a:pPr algn="l"/>
            <a:r>
              <a:rPr lang="pt-PT" sz="2200" b="1" i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Calibri" panose="020F0502020204030204" pitchFamily="34" charset="0"/>
                <a:cs typeface="Helvetica"/>
              </a:rPr>
              <a:t>			    </a:t>
            </a:r>
            <a:r>
              <a:rPr lang="pt-PT" sz="1700" b="1" i="1" dirty="0" smtClean="0">
                <a:solidFill>
                  <a:schemeClr val="bg1"/>
                </a:solidFill>
                <a:latin typeface="Calibri" panose="020F0502020204030204" pitchFamily="34" charset="0"/>
                <a:cs typeface="Helvetica"/>
              </a:rPr>
              <a:t>Análise </a:t>
            </a:r>
            <a:r>
              <a:rPr lang="pt-PT" sz="1700" b="1" i="1" dirty="0">
                <a:solidFill>
                  <a:schemeClr val="bg1"/>
                </a:solidFill>
                <a:latin typeface="Calibri" panose="020F0502020204030204" pitchFamily="34" charset="0"/>
                <a:cs typeface="Helvetica"/>
              </a:rPr>
              <a:t>geral do conteúdo das </a:t>
            </a:r>
            <a:r>
              <a:rPr lang="pt-PT" sz="1700" b="1" i="1" dirty="0" smtClean="0">
                <a:solidFill>
                  <a:schemeClr val="bg1"/>
                </a:solidFill>
                <a:latin typeface="Calibri" panose="020F0502020204030204" pitchFamily="34" charset="0"/>
                <a:cs typeface="Helvetica"/>
              </a:rPr>
              <a:t>convenções -  Promoção das Qualificações dos		 				Trabalhadores </a:t>
            </a:r>
            <a:endParaRPr lang="pt-PT" sz="1700" b="1" i="1" dirty="0">
              <a:solidFill>
                <a:schemeClr val="bg1"/>
              </a:solidFill>
              <a:latin typeface="Calibri" panose="020F0502020204030204" pitchFamily="34" charset="0"/>
              <a:cs typeface="Helvetic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33137" y="3561348"/>
            <a:ext cx="7934486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sz="2200" b="1" dirty="0" smtClean="0">
                <a:latin typeface="+mj-lt"/>
              </a:rPr>
              <a:t>Formação </a:t>
            </a:r>
            <a:r>
              <a:rPr lang="pt-PT" sz="2200" b="1" dirty="0">
                <a:latin typeface="+mj-lt"/>
              </a:rPr>
              <a:t>profissional </a:t>
            </a:r>
            <a:r>
              <a:rPr lang="pt-PT" sz="2200" b="1" dirty="0" smtClean="0">
                <a:latin typeface="+mj-lt"/>
              </a:rPr>
              <a:t>– </a:t>
            </a:r>
            <a:r>
              <a:rPr lang="pt-PT" sz="2200" dirty="0" smtClean="0">
                <a:latin typeface="+mj-lt"/>
              </a:rPr>
              <a:t>predominância em 1ªs  convenções e </a:t>
            </a:r>
            <a:r>
              <a:rPr lang="pt-PT" sz="2200" dirty="0">
                <a:latin typeface="+mj-lt"/>
              </a:rPr>
              <a:t>revisões globais </a:t>
            </a:r>
            <a:r>
              <a:rPr lang="pt-PT" sz="2200" dirty="0" smtClean="0">
                <a:latin typeface="+mj-lt"/>
              </a:rPr>
              <a:t>(5 </a:t>
            </a:r>
            <a:r>
              <a:rPr lang="pt-PT" sz="2200" dirty="0">
                <a:latin typeface="+mj-lt"/>
              </a:rPr>
              <a:t>revisões parciais</a:t>
            </a:r>
            <a:r>
              <a:rPr lang="pt-PT" sz="2200" dirty="0" smtClean="0">
                <a:latin typeface="+mj-lt"/>
              </a:rPr>
              <a:t>).  Recorte diferente da formação profissional inicial e continua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t-PT" sz="2200" dirty="0" smtClean="0"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sz="2200" b="1" dirty="0" smtClean="0">
                <a:latin typeface="+mj-lt"/>
              </a:rPr>
              <a:t>Trabalhador </a:t>
            </a:r>
            <a:r>
              <a:rPr lang="pt-PT" sz="2200" b="1" dirty="0">
                <a:latin typeface="+mj-lt"/>
              </a:rPr>
              <a:t>estudante </a:t>
            </a:r>
            <a:r>
              <a:rPr lang="pt-PT" sz="2200" dirty="0">
                <a:latin typeface="+mj-lt"/>
              </a:rPr>
              <a:t>–</a:t>
            </a:r>
            <a:r>
              <a:rPr lang="pt-PT" sz="2200" b="1" dirty="0">
                <a:latin typeface="+mj-lt"/>
              </a:rPr>
              <a:t> </a:t>
            </a:r>
            <a:r>
              <a:rPr lang="pt-PT" sz="2200" dirty="0" smtClean="0">
                <a:latin typeface="+mj-lt"/>
              </a:rPr>
              <a:t> disciplina-se essencialmente flexibilidade na gestão dos tempos de trabalho,  licenças e  alguns apoios remuneratórios</a:t>
            </a:r>
            <a:endParaRPr lang="pt-PT" sz="2200" dirty="0">
              <a:latin typeface="+mj-lt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9253" y="1703726"/>
            <a:ext cx="6220326" cy="16533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44737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RL_Pagina_PPT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1" y="0"/>
            <a:ext cx="9136549" cy="6858000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530774" y="1205559"/>
            <a:ext cx="8293748" cy="523218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endParaRPr lang="pt-PT" sz="2400" dirty="0">
              <a:latin typeface="Calibri" panose="020F0502020204030204" pitchFamily="34" charset="0"/>
            </a:endParaRPr>
          </a:p>
          <a:p>
            <a:pPr lvl="0" algn="just"/>
            <a:endParaRPr lang="pt-PT" sz="2400" dirty="0">
              <a:latin typeface="Calibri" panose="020F0502020204030204" pitchFamily="34" charset="0"/>
            </a:endParaRPr>
          </a:p>
        </p:txBody>
      </p:sp>
      <p:sp>
        <p:nvSpPr>
          <p:cNvPr id="5" name="Rectângulo 4"/>
          <p:cNvSpPr/>
          <p:nvPr/>
        </p:nvSpPr>
        <p:spPr>
          <a:xfrm>
            <a:off x="530774" y="1205556"/>
            <a:ext cx="81132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800" b="1" dirty="0" smtClean="0"/>
              <a:t> </a:t>
            </a:r>
          </a:p>
        </p:txBody>
      </p:sp>
      <p:sp>
        <p:nvSpPr>
          <p:cNvPr id="8" name="Rectângulo 7"/>
          <p:cNvSpPr/>
          <p:nvPr/>
        </p:nvSpPr>
        <p:spPr>
          <a:xfrm>
            <a:off x="955343" y="5279752"/>
            <a:ext cx="618243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pt-PT" sz="2400" b="1" dirty="0" smtClean="0">
                <a:solidFill>
                  <a:prstClr val="black"/>
                </a:solidFill>
                <a:latin typeface="Calibri" panose="020F0502020204030204" pitchFamily="34" charset="0"/>
              </a:rPr>
              <a:t> </a:t>
            </a:r>
            <a:endParaRPr lang="pt-PT" sz="2400" dirty="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0" y="24165"/>
            <a:ext cx="9148044" cy="1065268"/>
          </a:xfrm>
          <a:prstGeom prst="rect">
            <a:avLst/>
          </a:prstGeom>
        </p:spPr>
        <p:txBody>
          <a:bodyPr anchor="t">
            <a:normAutofit fontScale="92500" lnSpcReduction="1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sz="1600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  RELATÓRIO ANUAL SOBRE A EVOLUÇÃO DA NEGOCIAÇÃO COLETIVA – 2018</a:t>
            </a:r>
          </a:p>
          <a:p>
            <a:pPr algn="r"/>
            <a:endParaRPr lang="pt-PT" sz="1600" dirty="0" smtClean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</a:endParaRPr>
          </a:p>
          <a:p>
            <a:pPr algn="l"/>
            <a:r>
              <a:rPr lang="pt-PT" sz="2200" b="1" i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Calibri" panose="020F0502020204030204" pitchFamily="34" charset="0"/>
                <a:cs typeface="Helvetica"/>
              </a:rPr>
              <a:t>			   </a:t>
            </a:r>
            <a:r>
              <a:rPr lang="pt-PT" sz="1700" b="1" i="1" dirty="0">
                <a:solidFill>
                  <a:schemeClr val="accent1">
                    <a:lumMod val="20000"/>
                    <a:lumOff val="80000"/>
                  </a:schemeClr>
                </a:solidFill>
                <a:latin typeface="Calibri" panose="020F0502020204030204" pitchFamily="34" charset="0"/>
                <a:cs typeface="Helvetica"/>
              </a:rPr>
              <a:t>  </a:t>
            </a:r>
            <a:r>
              <a:rPr lang="pt-PT" sz="1700" b="1" i="1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Helvetica"/>
              </a:rPr>
              <a:t>Análise temática: qualificações dos trabalhadores – </a:t>
            </a:r>
            <a:r>
              <a:rPr lang="pt-PT" sz="1700" b="1" i="1" dirty="0">
                <a:solidFill>
                  <a:schemeClr val="bg1"/>
                </a:solidFill>
                <a:latin typeface="Calibri" panose="020F0502020204030204" pitchFamily="34" charset="0"/>
                <a:cs typeface="Helvetica"/>
              </a:rPr>
              <a:t>Promoção das Qualificações dos		 				Trabalhadores</a:t>
            </a:r>
          </a:p>
          <a:p>
            <a:pPr algn="l"/>
            <a:endParaRPr lang="pt-PT" sz="1700" b="1" i="1" dirty="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cs typeface="Helvetic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0773" y="4584032"/>
            <a:ext cx="796776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sz="2200" dirty="0">
                <a:latin typeface="+mj-lt"/>
              </a:rPr>
              <a:t>C</a:t>
            </a:r>
            <a:r>
              <a:rPr lang="pt-PT" sz="2200" dirty="0" smtClean="0">
                <a:latin typeface="+mj-lt"/>
              </a:rPr>
              <a:t>onteúdos de formação : formação em línguas; TIC; SST; outras associadas ao contexto de trabalho</a:t>
            </a:r>
          </a:p>
          <a:p>
            <a:endParaRPr lang="pt-PT" sz="2200" dirty="0" smtClean="0"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sz="2200" dirty="0" smtClean="0">
                <a:latin typeface="+mj-lt"/>
              </a:rPr>
              <a:t>Aumento da referência 35 H/ano e  a relevância da formação na progressão do trabalhador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3474" y="1697323"/>
            <a:ext cx="6725652" cy="26279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06405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RL_Pagina_PPT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5" y="-5241"/>
            <a:ext cx="9143997" cy="6858000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530774" y="1340359"/>
            <a:ext cx="8113256" cy="964692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1" algn="just"/>
            <a:endParaRPr lang="pt-PT" b="1" i="1" dirty="0" smtClean="0"/>
          </a:p>
        </p:txBody>
      </p:sp>
      <p:sp>
        <p:nvSpPr>
          <p:cNvPr id="5" name="Rectângulo 4"/>
          <p:cNvSpPr/>
          <p:nvPr/>
        </p:nvSpPr>
        <p:spPr>
          <a:xfrm>
            <a:off x="530774" y="1180506"/>
            <a:ext cx="783684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800" b="1" dirty="0" smtClean="0"/>
              <a:t> 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24165"/>
            <a:ext cx="9148044" cy="1065268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sz="1600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  RELATÓRIO ANUAL SOBRE A EVOLUÇÃO DA NEGOCIAÇÃO COLETIVA – 2018</a:t>
            </a:r>
          </a:p>
          <a:p>
            <a:pPr algn="r"/>
            <a:endParaRPr lang="pt-PT" sz="1600" dirty="0" smtClean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</a:endParaRPr>
          </a:p>
          <a:p>
            <a:pPr algn="l"/>
            <a:r>
              <a:rPr lang="pt-PT" sz="2200" b="1" i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Calibri" panose="020F0502020204030204" pitchFamily="34" charset="0"/>
                <a:cs typeface="Helvetica"/>
              </a:rPr>
              <a:t>			   </a:t>
            </a:r>
            <a:r>
              <a:rPr lang="pt-PT" sz="1700" b="1" i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Calibri" panose="020F0502020204030204" pitchFamily="34" charset="0"/>
                <a:cs typeface="Helvetica"/>
              </a:rPr>
              <a:t>  </a:t>
            </a:r>
            <a:r>
              <a:rPr lang="pt-PT" sz="1700" b="1" i="1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Helvetica"/>
              </a:rPr>
              <a:t>Análise geral do conteúdo das convenções –Igualdade e não discriminação</a:t>
            </a:r>
          </a:p>
        </p:txBody>
      </p:sp>
      <p:sp>
        <p:nvSpPr>
          <p:cNvPr id="6" name="CaixaDeTexto 5"/>
          <p:cNvSpPr txBox="1"/>
          <p:nvPr/>
        </p:nvSpPr>
        <p:spPr>
          <a:xfrm>
            <a:off x="938463" y="3920994"/>
            <a:ext cx="757116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pt-PT" sz="2200" dirty="0" smtClean="0">
                <a:solidFill>
                  <a:prstClr val="black"/>
                </a:solidFill>
                <a:latin typeface="+mj-lt"/>
              </a:rPr>
              <a:t>Crescimento consistente nos últimos três anos, dos três tópicos</a:t>
            </a:r>
          </a:p>
          <a:p>
            <a:pPr lvl="0"/>
            <a:r>
              <a:rPr lang="pt-PT" sz="2200" dirty="0" smtClean="0">
                <a:solidFill>
                  <a:prstClr val="black"/>
                </a:solidFill>
                <a:latin typeface="+mj-lt"/>
              </a:rPr>
              <a:t>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t-PT" sz="2200" dirty="0" smtClean="0">
                <a:latin typeface="+mj-lt"/>
              </a:rPr>
              <a:t>igualdade </a:t>
            </a:r>
            <a:r>
              <a:rPr lang="pt-PT" sz="2200" dirty="0">
                <a:latin typeface="+mj-lt"/>
              </a:rPr>
              <a:t>de condições de trabalho em geral: conjunto de situações fundadas em condições específicas de certos grupos de trabalhadores – doença, deficiência, idade, acidente de </a:t>
            </a:r>
            <a:r>
              <a:rPr lang="pt-PT" sz="2200" dirty="0" smtClean="0">
                <a:latin typeface="+mj-lt"/>
              </a:rPr>
              <a:t>trabalho; </a:t>
            </a:r>
            <a:r>
              <a:rPr lang="pt-PT" sz="2200" dirty="0">
                <a:latin typeface="+mj-lt"/>
              </a:rPr>
              <a:t>e, por outro lado , medidas que promovam a  igualdade de </a:t>
            </a:r>
            <a:r>
              <a:rPr lang="pt-PT" sz="2200" dirty="0" smtClean="0">
                <a:latin typeface="+mj-lt"/>
              </a:rPr>
              <a:t>género</a:t>
            </a:r>
            <a:endParaRPr lang="pt-PT" sz="2200" dirty="0">
              <a:latin typeface="+mj-lt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pt-PT" sz="2000" dirty="0">
              <a:solidFill>
                <a:prstClr val="black"/>
              </a:solidFill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pt-PT" sz="2000" dirty="0">
              <a:solidFill>
                <a:prstClr val="black"/>
              </a:solidFill>
            </a:endParaRPr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310" y="1461167"/>
            <a:ext cx="6669269" cy="210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8200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RL_Pagina_PPT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5" y="-5241"/>
            <a:ext cx="9143997" cy="6858000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530774" y="1340359"/>
            <a:ext cx="8113256" cy="964692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1" algn="just"/>
            <a:endParaRPr lang="pt-PT" b="1" i="1" dirty="0" smtClean="0"/>
          </a:p>
        </p:txBody>
      </p:sp>
      <p:sp>
        <p:nvSpPr>
          <p:cNvPr id="5" name="Rectângulo 4"/>
          <p:cNvSpPr/>
          <p:nvPr/>
        </p:nvSpPr>
        <p:spPr>
          <a:xfrm>
            <a:off x="530774" y="1180506"/>
            <a:ext cx="783684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800" b="1" dirty="0" smtClean="0"/>
              <a:t> 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24165"/>
            <a:ext cx="9148044" cy="1065268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sz="1600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  RELATÓRIO ANUAL SOBRE A EVOLUÇÃO DA NEGOCIAÇÃO COLETIVA – 2018</a:t>
            </a:r>
          </a:p>
          <a:p>
            <a:pPr algn="r"/>
            <a:endParaRPr lang="pt-PT" sz="1600" dirty="0" smtClean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</a:endParaRPr>
          </a:p>
          <a:p>
            <a:pPr algn="l"/>
            <a:r>
              <a:rPr lang="pt-PT" sz="2200" b="1" i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Calibri" panose="020F0502020204030204" pitchFamily="34" charset="0"/>
                <a:cs typeface="Helvetica"/>
              </a:rPr>
              <a:t>			   </a:t>
            </a:r>
            <a:r>
              <a:rPr lang="pt-PT" sz="1700" b="1" i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Calibri" panose="020F0502020204030204" pitchFamily="34" charset="0"/>
                <a:cs typeface="Helvetica"/>
              </a:rPr>
              <a:t>  </a:t>
            </a:r>
            <a:r>
              <a:rPr lang="pt-PT" sz="1700" b="1" i="1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Helvetica"/>
              </a:rPr>
              <a:t>Análise geral do conteúdo das convenções –Igualdade e não discriminação</a:t>
            </a:r>
          </a:p>
        </p:txBody>
      </p:sp>
      <p:sp>
        <p:nvSpPr>
          <p:cNvPr id="6" name="CaixaDeTexto 5"/>
          <p:cNvSpPr txBox="1"/>
          <p:nvPr/>
        </p:nvSpPr>
        <p:spPr>
          <a:xfrm>
            <a:off x="245830" y="3716167"/>
            <a:ext cx="8683143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pt-PT" sz="2200" dirty="0" smtClean="0">
                <a:solidFill>
                  <a:prstClr val="black"/>
                </a:solidFill>
              </a:rPr>
              <a:t>Análise da  conciliação </a:t>
            </a:r>
            <a:r>
              <a:rPr lang="pt-PT" sz="2200" dirty="0">
                <a:solidFill>
                  <a:prstClr val="black"/>
                </a:solidFill>
              </a:rPr>
              <a:t>da vida familiar e </a:t>
            </a:r>
            <a:r>
              <a:rPr lang="pt-PT" sz="2200" dirty="0" smtClean="0">
                <a:solidFill>
                  <a:prstClr val="black"/>
                </a:solidFill>
              </a:rPr>
              <a:t>profissional, </a:t>
            </a:r>
            <a:r>
              <a:rPr lang="pt-PT" sz="2200" dirty="0">
                <a:solidFill>
                  <a:prstClr val="black"/>
                </a:solidFill>
              </a:rPr>
              <a:t>associado ao </a:t>
            </a:r>
            <a:r>
              <a:rPr lang="pt-PT" sz="2200" dirty="0" smtClean="0">
                <a:solidFill>
                  <a:prstClr val="black"/>
                </a:solidFill>
              </a:rPr>
              <a:t>binómio </a:t>
            </a:r>
            <a:r>
              <a:rPr lang="pt-PT" sz="2200" dirty="0">
                <a:solidFill>
                  <a:prstClr val="black"/>
                </a:solidFill>
              </a:rPr>
              <a:t>tempo de trabalho </a:t>
            </a:r>
            <a:r>
              <a:rPr lang="pt-PT" sz="2200" dirty="0" smtClean="0"/>
              <a:t>/</a:t>
            </a:r>
            <a:r>
              <a:rPr lang="pt-PT" sz="2200" dirty="0"/>
              <a:t>tempo de não </a:t>
            </a:r>
            <a:r>
              <a:rPr lang="pt-PT" sz="2200" dirty="0" smtClean="0"/>
              <a:t>trabalho (incluindo a tutela  da </a:t>
            </a:r>
            <a:r>
              <a:rPr lang="pt-PT" sz="2200" dirty="0" err="1" smtClean="0"/>
              <a:t>parentalidade</a:t>
            </a:r>
            <a:r>
              <a:rPr lang="pt-PT" sz="2200" dirty="0" smtClean="0"/>
              <a:t> e de outras dimensões  da vida familiar)</a:t>
            </a:r>
            <a:endParaRPr lang="pt-PT" sz="2200" dirty="0">
              <a:solidFill>
                <a:prstClr val="black"/>
              </a:solidFill>
            </a:endParaRPr>
          </a:p>
          <a:p>
            <a:pPr lvl="0"/>
            <a:endParaRPr lang="pt-PT" sz="2200" dirty="0" smtClean="0">
              <a:solidFill>
                <a:prstClr val="black"/>
              </a:solidFill>
            </a:endParaRP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pt-PT" sz="2200" dirty="0" smtClean="0">
                <a:solidFill>
                  <a:prstClr val="black"/>
                </a:solidFill>
              </a:rPr>
              <a:t> Referência, cada vez mais frequente, à possibilidade de  ajustamento do tempo de trabalho em função de situações pessoais dos trabalhadores: </a:t>
            </a:r>
            <a:r>
              <a:rPr lang="pt-PT" sz="2200" dirty="0" err="1" smtClean="0">
                <a:solidFill>
                  <a:prstClr val="black"/>
                </a:solidFill>
              </a:rPr>
              <a:t>parentalidade</a:t>
            </a:r>
            <a:r>
              <a:rPr lang="pt-PT" sz="2200" dirty="0" smtClean="0">
                <a:solidFill>
                  <a:prstClr val="black"/>
                </a:solidFill>
              </a:rPr>
              <a:t>;  apoio a membros da família</a:t>
            </a:r>
          </a:p>
          <a:p>
            <a:pPr lvl="0"/>
            <a:endParaRPr lang="pt-PT" sz="2200" dirty="0" smtClean="0">
              <a:solidFill>
                <a:prstClr val="black"/>
              </a:solidFill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pt-PT" sz="2200" dirty="0" smtClean="0">
                <a:solidFill>
                  <a:prstClr val="black"/>
                </a:solidFill>
              </a:rPr>
              <a:t>Considerou-se </a:t>
            </a:r>
            <a:r>
              <a:rPr lang="pt-PT" sz="2200" dirty="0">
                <a:solidFill>
                  <a:prstClr val="black"/>
                </a:solidFill>
              </a:rPr>
              <a:t>o trabalho a tempo parcial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pt-PT" sz="2000" dirty="0">
              <a:solidFill>
                <a:prstClr val="black"/>
              </a:solidFill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0187" y="1518011"/>
            <a:ext cx="6435641" cy="19057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49771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RL_Pagina_PPT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5" y="-5241"/>
            <a:ext cx="9143997" cy="6858000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530774" y="1340359"/>
            <a:ext cx="8113256" cy="964692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1" algn="just"/>
            <a:endParaRPr lang="pt-PT" b="1" i="1" dirty="0" smtClean="0"/>
          </a:p>
        </p:txBody>
      </p:sp>
      <p:sp>
        <p:nvSpPr>
          <p:cNvPr id="5" name="Rectângulo 4"/>
          <p:cNvSpPr/>
          <p:nvPr/>
        </p:nvSpPr>
        <p:spPr>
          <a:xfrm>
            <a:off x="530774" y="1180506"/>
            <a:ext cx="783684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800" b="1" dirty="0" smtClean="0"/>
              <a:t> 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24165"/>
            <a:ext cx="9148044" cy="1065268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sz="1600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  RELATÓRIO ANUAL SOBRE A EVOLUÇÃO DA NEGOCIAÇÃO COLETIVA – 2018</a:t>
            </a:r>
          </a:p>
          <a:p>
            <a:pPr algn="r"/>
            <a:endParaRPr lang="pt-PT" sz="1600" dirty="0" smtClean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</a:endParaRPr>
          </a:p>
          <a:p>
            <a:pPr algn="l"/>
            <a:r>
              <a:rPr lang="pt-PT" sz="2200" b="1" i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Calibri" panose="020F0502020204030204" pitchFamily="34" charset="0"/>
                <a:cs typeface="Helvetica"/>
              </a:rPr>
              <a:t>			   </a:t>
            </a:r>
            <a:r>
              <a:rPr lang="pt-PT" sz="1700" b="1" i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Calibri" panose="020F0502020204030204" pitchFamily="34" charset="0"/>
                <a:cs typeface="Helvetica"/>
              </a:rPr>
              <a:t>  </a:t>
            </a:r>
            <a:r>
              <a:rPr lang="pt-PT" sz="1700" b="1" i="1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Helvetica"/>
              </a:rPr>
              <a:t>Análise geral do conteúdo das convenções </a:t>
            </a:r>
            <a:r>
              <a:rPr lang="pt-PT" sz="1700" b="1" i="1" dirty="0" smtClean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Helvetica"/>
              </a:rPr>
              <a:t>–TIC</a:t>
            </a:r>
            <a:endParaRPr lang="pt-PT" sz="1700" b="1" i="1" dirty="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cs typeface="Helvetica"/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938463" y="3920994"/>
            <a:ext cx="757116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endParaRPr lang="pt-PT" sz="2000" dirty="0" smtClean="0">
              <a:solidFill>
                <a:prstClr val="black"/>
              </a:solidFill>
            </a:endParaRPr>
          </a:p>
          <a:p>
            <a:pPr lvl="0"/>
            <a:r>
              <a:rPr lang="pt-PT" sz="2200" dirty="0" smtClean="0">
                <a:solidFill>
                  <a:prstClr val="black"/>
                </a:solidFill>
                <a:latin typeface="+mj-lt"/>
              </a:rPr>
              <a:t>Tendência geral de crescimento destes temas, sobretudo ao nível de 1ºas convenções e revisões globais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pt-PT" sz="2000" dirty="0">
              <a:solidFill>
                <a:prstClr val="black"/>
              </a:solidFill>
            </a:endParaRPr>
          </a:p>
        </p:txBody>
      </p:sp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5966814"/>
              </p:ext>
            </p:extLst>
          </p:nvPr>
        </p:nvGraphicFramePr>
        <p:xfrm>
          <a:off x="1765300" y="1703728"/>
          <a:ext cx="5613400" cy="2048466"/>
        </p:xfrm>
        <a:graphic>
          <a:graphicData uri="http://schemas.openxmlformats.org/drawingml/2006/table">
            <a:tbl>
              <a:tblPr/>
              <a:tblGrid>
                <a:gridCol w="2283417">
                  <a:extLst>
                    <a:ext uri="{9D8B030D-6E8A-4147-A177-3AD203B41FA5}">
                      <a16:colId xmlns:a16="http://schemas.microsoft.com/office/drawing/2014/main" val="639560656"/>
                    </a:ext>
                  </a:extLst>
                </a:gridCol>
                <a:gridCol w="608911">
                  <a:extLst>
                    <a:ext uri="{9D8B030D-6E8A-4147-A177-3AD203B41FA5}">
                      <a16:colId xmlns:a16="http://schemas.microsoft.com/office/drawing/2014/main" val="3471323519"/>
                    </a:ext>
                  </a:extLst>
                </a:gridCol>
                <a:gridCol w="608911">
                  <a:extLst>
                    <a:ext uri="{9D8B030D-6E8A-4147-A177-3AD203B41FA5}">
                      <a16:colId xmlns:a16="http://schemas.microsoft.com/office/drawing/2014/main" val="2917237186"/>
                    </a:ext>
                  </a:extLst>
                </a:gridCol>
                <a:gridCol w="608911">
                  <a:extLst>
                    <a:ext uri="{9D8B030D-6E8A-4147-A177-3AD203B41FA5}">
                      <a16:colId xmlns:a16="http://schemas.microsoft.com/office/drawing/2014/main" val="2621791595"/>
                    </a:ext>
                  </a:extLst>
                </a:gridCol>
                <a:gridCol w="827739">
                  <a:extLst>
                    <a:ext uri="{9D8B030D-6E8A-4147-A177-3AD203B41FA5}">
                      <a16:colId xmlns:a16="http://schemas.microsoft.com/office/drawing/2014/main" val="1571883498"/>
                    </a:ext>
                  </a:extLst>
                </a:gridCol>
                <a:gridCol w="66600">
                  <a:extLst>
                    <a:ext uri="{9D8B030D-6E8A-4147-A177-3AD203B41FA5}">
                      <a16:colId xmlns:a16="http://schemas.microsoft.com/office/drawing/2014/main" val="1126661351"/>
                    </a:ext>
                  </a:extLst>
                </a:gridCol>
                <a:gridCol w="608911">
                  <a:extLst>
                    <a:ext uri="{9D8B030D-6E8A-4147-A177-3AD203B41FA5}">
                      <a16:colId xmlns:a16="http://schemas.microsoft.com/office/drawing/2014/main" val="3330341848"/>
                    </a:ext>
                  </a:extLst>
                </a:gridCol>
              </a:tblGrid>
              <a:tr h="308504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pt-PT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TIC - 2018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rowSpan="7">
                  <a:txBody>
                    <a:bodyPr/>
                    <a:lstStyle/>
                    <a:p>
                      <a:pPr algn="ctr" fontAlgn="ctr"/>
                      <a:r>
                        <a:rPr lang="pt-PT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2017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6933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934202"/>
                  </a:ext>
                </a:extLst>
              </a:tr>
              <a:tr h="246803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pt-PT" sz="10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de Convenções publicadas: 220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9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(208)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301296"/>
                  </a:ext>
                </a:extLst>
              </a:tr>
              <a:tr h="246803">
                <a:tc>
                  <a:txBody>
                    <a:bodyPr/>
                    <a:lstStyle/>
                    <a:p>
                      <a:pPr algn="l" fontAlgn="ctr"/>
                      <a:r>
                        <a:rPr lang="pt-PT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5852672"/>
                  </a:ext>
                </a:extLst>
              </a:tr>
              <a:tr h="246803"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1ª convenção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0758101"/>
                  </a:ext>
                </a:extLst>
              </a:tr>
              <a:tr h="246803"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Revisão Parcial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6708996"/>
                  </a:ext>
                </a:extLst>
              </a:tr>
              <a:tr h="246803"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Revisão Global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765998"/>
                  </a:ext>
                </a:extLst>
              </a:tr>
              <a:tr h="259144"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1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1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1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1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1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1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5870328"/>
                  </a:ext>
                </a:extLst>
              </a:tr>
              <a:tr h="246803">
                <a:tc>
                  <a:txBody>
                    <a:bodyPr/>
                    <a:lstStyle/>
                    <a:p>
                      <a:pPr algn="l" fontAlgn="b"/>
                      <a:r>
                        <a:rPr lang="pt-PT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Fonte(s): CRL / BTE online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26431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34211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RL_Pagina_PPT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4035"/>
            <a:ext cx="9296043" cy="6972035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530774" y="1340359"/>
            <a:ext cx="8113256" cy="964692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1" algn="just"/>
            <a:endParaRPr lang="pt-PT" b="1" i="1" dirty="0" smtClean="0"/>
          </a:p>
        </p:txBody>
      </p:sp>
      <p:sp>
        <p:nvSpPr>
          <p:cNvPr id="5" name="Rectângulo 4"/>
          <p:cNvSpPr/>
          <p:nvPr/>
        </p:nvSpPr>
        <p:spPr>
          <a:xfrm>
            <a:off x="530774" y="1180506"/>
            <a:ext cx="783684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800" b="1" dirty="0" smtClean="0"/>
              <a:t> 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24164"/>
            <a:ext cx="9148044" cy="1417951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sz="1600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  RELATÓRIO ANUAL SOBRE A EVOLUÇÃO DA NEGOCIAÇÃO COLETIVA – 2018</a:t>
            </a:r>
          </a:p>
          <a:p>
            <a:pPr algn="r"/>
            <a:endParaRPr lang="pt-PT" sz="1800" dirty="0" smtClean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</a:endParaRPr>
          </a:p>
          <a:p>
            <a:pPr algn="l"/>
            <a:r>
              <a:rPr lang="pt-PT" sz="1800" b="1" i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Calibri" panose="020F0502020204030204" pitchFamily="34" charset="0"/>
                <a:cs typeface="Helvetica"/>
              </a:rPr>
              <a:t>			     </a:t>
            </a:r>
            <a:r>
              <a:rPr lang="pt-PT" sz="1800" b="1" i="1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Helvetica"/>
              </a:rPr>
              <a:t>Análise geral do conteúdo das convenções </a:t>
            </a:r>
            <a:r>
              <a:rPr lang="pt-PT" sz="1800" b="1" i="1" dirty="0" smtClean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Helvetica"/>
              </a:rPr>
              <a:t>–TIC</a:t>
            </a:r>
            <a:endParaRPr lang="pt-PT" sz="1800" b="1" i="1" dirty="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cs typeface="Helvetica"/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1208689" y="4288221"/>
            <a:ext cx="730093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t-PT" sz="2000" dirty="0" smtClean="0">
                <a:solidFill>
                  <a:prstClr val="black"/>
                </a:solidFill>
              </a:rPr>
              <a:t> 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pt-PT" sz="2200" dirty="0" smtClean="0">
                <a:solidFill>
                  <a:prstClr val="black"/>
                </a:solidFill>
                <a:latin typeface="+mj-lt"/>
              </a:rPr>
              <a:t>Forte relação com a disciplina dos direitos  de personalidade: proteção da vida privada ( nas comunicações  eletrónicas; nos processos individuais dos trabalhadores) alargamento da proteção de dados de terceiros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pt-PT" sz="2200" dirty="0" smtClean="0">
                <a:solidFill>
                  <a:prstClr val="black"/>
                </a:solidFill>
                <a:latin typeface="+mj-lt"/>
              </a:rPr>
              <a:t>duas situações de direito à desconexão do trabalhador</a:t>
            </a:r>
            <a:endParaRPr lang="pt-PT" sz="2200" dirty="0">
              <a:solidFill>
                <a:prstClr val="black"/>
              </a:solidFill>
              <a:latin typeface="+mj-lt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pt-PT" sz="2000" dirty="0">
              <a:solidFill>
                <a:prstClr val="black"/>
              </a:solidFill>
            </a:endParaRPr>
          </a:p>
        </p:txBody>
      </p:sp>
      <p:graphicFrame>
        <p:nvGraphicFramePr>
          <p:cNvPr id="9" name="Tabela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4333432"/>
              </p:ext>
            </p:extLst>
          </p:nvPr>
        </p:nvGraphicFramePr>
        <p:xfrm>
          <a:off x="1780702" y="1715919"/>
          <a:ext cx="5613400" cy="2589911"/>
        </p:xfrm>
        <a:graphic>
          <a:graphicData uri="http://schemas.openxmlformats.org/drawingml/2006/table">
            <a:tbl>
              <a:tblPr/>
              <a:tblGrid>
                <a:gridCol w="2438838">
                  <a:extLst>
                    <a:ext uri="{9D8B030D-6E8A-4147-A177-3AD203B41FA5}">
                      <a16:colId xmlns:a16="http://schemas.microsoft.com/office/drawing/2014/main" val="2211639150"/>
                    </a:ext>
                  </a:extLst>
                </a:gridCol>
                <a:gridCol w="453490">
                  <a:extLst>
                    <a:ext uri="{9D8B030D-6E8A-4147-A177-3AD203B41FA5}">
                      <a16:colId xmlns:a16="http://schemas.microsoft.com/office/drawing/2014/main" val="164941111"/>
                    </a:ext>
                  </a:extLst>
                </a:gridCol>
                <a:gridCol w="608911">
                  <a:extLst>
                    <a:ext uri="{9D8B030D-6E8A-4147-A177-3AD203B41FA5}">
                      <a16:colId xmlns:a16="http://schemas.microsoft.com/office/drawing/2014/main" val="3150970426"/>
                    </a:ext>
                  </a:extLst>
                </a:gridCol>
                <a:gridCol w="608911">
                  <a:extLst>
                    <a:ext uri="{9D8B030D-6E8A-4147-A177-3AD203B41FA5}">
                      <a16:colId xmlns:a16="http://schemas.microsoft.com/office/drawing/2014/main" val="3272714583"/>
                    </a:ext>
                  </a:extLst>
                </a:gridCol>
                <a:gridCol w="827739">
                  <a:extLst>
                    <a:ext uri="{9D8B030D-6E8A-4147-A177-3AD203B41FA5}">
                      <a16:colId xmlns:a16="http://schemas.microsoft.com/office/drawing/2014/main" val="1127686524"/>
                    </a:ext>
                  </a:extLst>
                </a:gridCol>
                <a:gridCol w="66600">
                  <a:extLst>
                    <a:ext uri="{9D8B030D-6E8A-4147-A177-3AD203B41FA5}">
                      <a16:colId xmlns:a16="http://schemas.microsoft.com/office/drawing/2014/main" val="335037488"/>
                    </a:ext>
                  </a:extLst>
                </a:gridCol>
                <a:gridCol w="608911">
                  <a:extLst>
                    <a:ext uri="{9D8B030D-6E8A-4147-A177-3AD203B41FA5}">
                      <a16:colId xmlns:a16="http://schemas.microsoft.com/office/drawing/2014/main" val="1428167176"/>
                    </a:ext>
                  </a:extLst>
                </a:gridCol>
              </a:tblGrid>
              <a:tr h="478289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pt-PT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TIC - 2018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rowSpan="9">
                  <a:txBody>
                    <a:bodyPr/>
                    <a:lstStyle/>
                    <a:p>
                      <a:pPr algn="ctr" fontAlgn="ctr"/>
                      <a:r>
                        <a:rPr lang="pt-PT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2017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6933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1862741"/>
                  </a:ext>
                </a:extLst>
              </a:tr>
              <a:tr h="0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pt-PT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de Convenções publicadas: 220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pt-PT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(208)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7879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pt-PT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3700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Teletrabalho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6472">
                <a:tc vMerge="1">
                  <a:txBody>
                    <a:bodyPr/>
                    <a:lstStyle/>
                    <a:p>
                      <a:pPr algn="l" fontAlgn="ctr"/>
                      <a:endParaRPr lang="pt-PT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pt-PT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pt-PT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pt-PT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pt-PT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913339"/>
                  </a:ext>
                </a:extLst>
              </a:tr>
              <a:tr h="266472">
                <a:tc vMerge="1">
                  <a:txBody>
                    <a:bodyPr/>
                    <a:lstStyle/>
                    <a:p>
                      <a:pPr algn="ctr" fontAlgn="ctr"/>
                      <a:endParaRPr lang="pt-P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pt-P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pt-P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pt-P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pt-P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6385169"/>
                  </a:ext>
                </a:extLst>
              </a:tr>
              <a:tr h="266472"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Meios de comunicação eletrónica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083617"/>
                  </a:ext>
                </a:extLst>
              </a:tr>
              <a:tr h="266472"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Meios de vigilância eletrónica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2876864"/>
                  </a:ext>
                </a:extLst>
              </a:tr>
              <a:tr h="266472"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Processo Individual dos Trabalhadores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1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4966003"/>
                  </a:ext>
                </a:extLst>
              </a:tr>
              <a:tr h="266472">
                <a:tc>
                  <a:txBody>
                    <a:bodyPr/>
                    <a:lstStyle/>
                    <a:p>
                      <a:pPr algn="l" fontAlgn="b"/>
                      <a:r>
                        <a:rPr lang="pt-PT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Fonte(s): CRL / BTE online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6385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02734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RL_Pagina_PPT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0" y="-192232"/>
            <a:ext cx="9144500" cy="6858000"/>
          </a:xfrm>
          <a:prstGeom prst="rect">
            <a:avLst/>
          </a:prstGeom>
        </p:spPr>
      </p:pic>
      <p:sp>
        <p:nvSpPr>
          <p:cNvPr id="5" name="Rectângulo 4"/>
          <p:cNvSpPr/>
          <p:nvPr/>
        </p:nvSpPr>
        <p:spPr>
          <a:xfrm>
            <a:off x="530774" y="1205557"/>
            <a:ext cx="783684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800" b="1" dirty="0" smtClean="0">
                <a:solidFill>
                  <a:prstClr val="black"/>
                </a:solidFill>
              </a:rPr>
              <a:t> 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0" y="24165"/>
            <a:ext cx="9148044" cy="1065268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sz="1600" dirty="0" smtClean="0">
                <a:solidFill>
                  <a:srgbClr val="4F81BD">
                    <a:lumMod val="50000"/>
                  </a:srgbClr>
                </a:solidFill>
              </a:rPr>
              <a:t>  RELATÓRIO ANUAL SOBRE A EVOLUÇÃO DA NEGOCIAÇÃO COLETIVA – 2018</a:t>
            </a:r>
          </a:p>
          <a:p>
            <a:pPr algn="r"/>
            <a:endParaRPr lang="pt-PT" sz="1600" dirty="0" smtClean="0">
              <a:solidFill>
                <a:srgbClr val="4F81BD">
                  <a:lumMod val="50000"/>
                </a:srgbClr>
              </a:solidFill>
            </a:endParaRPr>
          </a:p>
          <a:p>
            <a:pPr algn="l">
              <a:spcBef>
                <a:spcPts val="0"/>
              </a:spcBef>
            </a:pPr>
            <a:r>
              <a:rPr lang="pt-PT" sz="2200" b="1" i="1" dirty="0" smtClean="0">
                <a:solidFill>
                  <a:srgbClr val="4F81BD">
                    <a:lumMod val="20000"/>
                    <a:lumOff val="80000"/>
                  </a:srgbClr>
                </a:solidFill>
                <a:cs typeface="Helvetica"/>
              </a:rPr>
              <a:t>			    </a:t>
            </a:r>
            <a:r>
              <a:rPr lang="pt-PT" sz="1600" b="1" i="1" dirty="0" smtClean="0">
                <a:solidFill>
                  <a:prstClr val="white">
                    <a:lumMod val="95000"/>
                  </a:prstClr>
                </a:solidFill>
                <a:cs typeface="Helvetica"/>
              </a:rPr>
              <a:t>Análise </a:t>
            </a:r>
            <a:r>
              <a:rPr lang="pt-PT" sz="1600" b="1" i="1" dirty="0">
                <a:solidFill>
                  <a:prstClr val="white">
                    <a:lumMod val="95000"/>
                  </a:prstClr>
                </a:solidFill>
                <a:cs typeface="Helvetica"/>
              </a:rPr>
              <a:t>temática: </a:t>
            </a:r>
            <a:r>
              <a:rPr lang="pt-PT" sz="1600" b="1" i="1" dirty="0" smtClean="0">
                <a:solidFill>
                  <a:prstClr val="white">
                    <a:lumMod val="95000"/>
                  </a:prstClr>
                </a:solidFill>
                <a:cs typeface="Helvetica"/>
              </a:rPr>
              <a:t>Avaliação de desempenho</a:t>
            </a:r>
            <a:endParaRPr lang="pt-PT" sz="1600" b="1" i="1" dirty="0">
              <a:solidFill>
                <a:prstClr val="white">
                  <a:lumMod val="95000"/>
                </a:prstClr>
              </a:solidFill>
              <a:cs typeface="Helvetica"/>
            </a:endParaRPr>
          </a:p>
        </p:txBody>
      </p:sp>
      <p:sp>
        <p:nvSpPr>
          <p:cNvPr id="8" name="CaixaDeTexto 7"/>
          <p:cNvSpPr txBox="1"/>
          <p:nvPr/>
        </p:nvSpPr>
        <p:spPr>
          <a:xfrm>
            <a:off x="387706" y="4281054"/>
            <a:ext cx="8609989" cy="23945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algn="just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pt-PT" sz="2200" dirty="0" smtClean="0">
                <a:solidFill>
                  <a:prstClr val="black"/>
                </a:solidFill>
                <a:latin typeface="+mj-lt"/>
              </a:rPr>
              <a:t>Crescente </a:t>
            </a:r>
            <a:r>
              <a:rPr lang="pt-PT" sz="2200" dirty="0">
                <a:solidFill>
                  <a:prstClr val="black"/>
                </a:solidFill>
                <a:latin typeface="+mj-lt"/>
              </a:rPr>
              <a:t>importância da regulação da avaliação de </a:t>
            </a:r>
            <a:r>
              <a:rPr lang="pt-PT" sz="2200" dirty="0" smtClean="0">
                <a:solidFill>
                  <a:prstClr val="black"/>
                </a:solidFill>
                <a:latin typeface="+mj-lt"/>
              </a:rPr>
              <a:t>desempenho;</a:t>
            </a:r>
            <a:endParaRPr lang="pt-PT" sz="2200" i="1" dirty="0">
              <a:solidFill>
                <a:prstClr val="black"/>
              </a:solidFill>
              <a:latin typeface="+mj-lt"/>
            </a:endParaRPr>
          </a:p>
          <a:p>
            <a:pPr marL="342900" lvl="0" indent="-342900" algn="just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pt-PT" sz="2200" dirty="0" smtClean="0">
                <a:solidFill>
                  <a:prstClr val="black"/>
                </a:solidFill>
                <a:latin typeface="+mj-lt"/>
              </a:rPr>
              <a:t>Predominância </a:t>
            </a:r>
            <a:r>
              <a:rPr lang="pt-PT" sz="2200" dirty="0">
                <a:solidFill>
                  <a:prstClr val="black"/>
                </a:solidFill>
                <a:latin typeface="+mj-lt"/>
              </a:rPr>
              <a:t>da contratação </a:t>
            </a:r>
            <a:r>
              <a:rPr lang="pt-PT" sz="2200" dirty="0" smtClean="0">
                <a:solidFill>
                  <a:prstClr val="black"/>
                </a:solidFill>
                <a:latin typeface="+mj-lt"/>
              </a:rPr>
              <a:t>empresarial</a:t>
            </a:r>
            <a:endParaRPr lang="pt-PT" sz="2200" dirty="0">
              <a:solidFill>
                <a:prstClr val="black"/>
              </a:solidFill>
              <a:latin typeface="+mj-lt"/>
            </a:endParaRPr>
          </a:p>
          <a:p>
            <a:pPr marL="342900" lvl="0" indent="-342900" algn="just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pt-PT" sz="2200" dirty="0" smtClean="0">
                <a:solidFill>
                  <a:prstClr val="black"/>
                </a:solidFill>
                <a:latin typeface="+mj-lt"/>
              </a:rPr>
              <a:t>Grande </a:t>
            </a:r>
            <a:r>
              <a:rPr lang="pt-PT" sz="2200" dirty="0">
                <a:solidFill>
                  <a:prstClr val="black"/>
                </a:solidFill>
                <a:latin typeface="+mj-lt"/>
              </a:rPr>
              <a:t>diversidade de modelos (da mera previsão do regime à disciplina minuciosa</a:t>
            </a:r>
            <a:r>
              <a:rPr lang="pt-PT" sz="2200" dirty="0" smtClean="0">
                <a:solidFill>
                  <a:prstClr val="black"/>
                </a:solidFill>
                <a:latin typeface="+mj-lt"/>
              </a:rPr>
              <a:t>)</a:t>
            </a:r>
            <a:endParaRPr lang="pt-PT" sz="2200" dirty="0">
              <a:solidFill>
                <a:prstClr val="black"/>
              </a:solidFill>
              <a:latin typeface="+mj-lt"/>
            </a:endParaRPr>
          </a:p>
          <a:p>
            <a:pPr marL="342900" lvl="0" indent="-342900" algn="just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pt-PT" sz="2200" dirty="0" smtClean="0">
                <a:solidFill>
                  <a:prstClr val="black"/>
                </a:solidFill>
                <a:latin typeface="+mj-lt"/>
              </a:rPr>
              <a:t>Frequente </a:t>
            </a:r>
            <a:r>
              <a:rPr lang="pt-PT" sz="2200" dirty="0">
                <a:solidFill>
                  <a:prstClr val="black"/>
                </a:solidFill>
                <a:latin typeface="+mj-lt"/>
              </a:rPr>
              <a:t>associação com as regras sobre </a:t>
            </a:r>
            <a:r>
              <a:rPr lang="pt-PT" sz="2200" dirty="0" smtClean="0">
                <a:solidFill>
                  <a:prstClr val="black"/>
                </a:solidFill>
                <a:latin typeface="+mj-lt"/>
              </a:rPr>
              <a:t>promoções/progressões;</a:t>
            </a:r>
            <a:endParaRPr lang="pt-PT" sz="2200" i="1" dirty="0">
              <a:solidFill>
                <a:prstClr val="black"/>
              </a:solidFill>
              <a:latin typeface="+mj-lt"/>
            </a:endParaRPr>
          </a:p>
          <a:p>
            <a:pPr marL="342900" lvl="0" indent="-342900" algn="just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pt-PT" sz="2200" dirty="0" smtClean="0">
                <a:solidFill>
                  <a:prstClr val="black"/>
                </a:solidFill>
                <a:latin typeface="+mj-lt"/>
              </a:rPr>
              <a:t>Lógica </a:t>
            </a:r>
            <a:r>
              <a:rPr lang="pt-PT" sz="2200" dirty="0" err="1" smtClean="0">
                <a:solidFill>
                  <a:prstClr val="black"/>
                </a:solidFill>
                <a:latin typeface="+mj-lt"/>
              </a:rPr>
              <a:t>garantística</a:t>
            </a:r>
            <a:endParaRPr lang="pt-PT" sz="2200" i="1" dirty="0">
              <a:solidFill>
                <a:prstClr val="black"/>
              </a:solidFill>
              <a:latin typeface="+mj-lt"/>
            </a:endParaRP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3719" y="1630337"/>
            <a:ext cx="6151418" cy="2255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20193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RL_Pagina_PPT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62" y="1106"/>
            <a:ext cx="9143997" cy="6858000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530774" y="1340359"/>
            <a:ext cx="7939458" cy="482346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1" algn="just"/>
            <a:endParaRPr lang="pt-PT" b="1" i="1" dirty="0" smtClean="0"/>
          </a:p>
        </p:txBody>
      </p:sp>
      <p:sp>
        <p:nvSpPr>
          <p:cNvPr id="5" name="Rectângulo 4"/>
          <p:cNvSpPr/>
          <p:nvPr/>
        </p:nvSpPr>
        <p:spPr>
          <a:xfrm>
            <a:off x="530774" y="1180506"/>
            <a:ext cx="783684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800" b="1" dirty="0" smtClean="0"/>
              <a:t> 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24165"/>
            <a:ext cx="9148044" cy="914298"/>
          </a:xfrm>
          <a:prstGeom prst="rect">
            <a:avLst/>
          </a:prstGeom>
        </p:spPr>
        <p:txBody>
          <a:bodyPr anchor="t">
            <a:normAutofit lnSpcReduction="1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sz="1600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  RELATÓRIO ANUAL SOBRE A EVOLUÇÃO DA NEGOCIAÇÃO COLETIVA – 2018</a:t>
            </a:r>
          </a:p>
          <a:p>
            <a:pPr algn="r"/>
            <a:endParaRPr lang="pt-PT" sz="1600" dirty="0" smtClean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</a:endParaRPr>
          </a:p>
          <a:p>
            <a:pPr algn="l"/>
            <a:r>
              <a:rPr lang="pt-PT" sz="2200" b="1" i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Calibri" panose="020F0502020204030204" pitchFamily="34" charset="0"/>
                <a:cs typeface="Helvetica"/>
              </a:rPr>
              <a:t>			   </a:t>
            </a:r>
            <a:r>
              <a:rPr lang="pt-PT" sz="1700" b="1" i="1" dirty="0" smtClean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Helvetica"/>
              </a:rPr>
              <a:t>Análise temática: Atividade sindical na empresa </a:t>
            </a:r>
            <a:endParaRPr lang="pt-PT" sz="1200" b="1" i="1" dirty="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cs typeface="Helvetica"/>
            </a:endParaRPr>
          </a:p>
        </p:txBody>
      </p:sp>
      <p:sp>
        <p:nvSpPr>
          <p:cNvPr id="3" name="CaixaDeTexto 2"/>
          <p:cNvSpPr txBox="1"/>
          <p:nvPr/>
        </p:nvSpPr>
        <p:spPr>
          <a:xfrm>
            <a:off x="-73152" y="3816789"/>
            <a:ext cx="915131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pt-PT" sz="2000" dirty="0" smtClean="0">
                <a:latin typeface="+mj-lt"/>
              </a:rPr>
              <a:t>T</a:t>
            </a:r>
            <a:r>
              <a:rPr lang="pt-PT" sz="2000" dirty="0" smtClean="0">
                <a:solidFill>
                  <a:prstClr val="black"/>
                </a:solidFill>
                <a:latin typeface="+mj-lt"/>
              </a:rPr>
              <a:t>ema muito frequente nas convenções coletivas, que procedem à </a:t>
            </a:r>
            <a:r>
              <a:rPr lang="pt-PT" sz="2000" dirty="0">
                <a:solidFill>
                  <a:prstClr val="black"/>
                </a:solidFill>
                <a:latin typeface="+mj-lt"/>
              </a:rPr>
              <a:t>densificação do regime  </a:t>
            </a:r>
            <a:r>
              <a:rPr lang="pt-PT" sz="2000" dirty="0" smtClean="0">
                <a:solidFill>
                  <a:prstClr val="black"/>
                </a:solidFill>
                <a:latin typeface="+mj-lt"/>
              </a:rPr>
              <a:t>legal </a:t>
            </a:r>
            <a:r>
              <a:rPr lang="pt-PT" sz="2000" dirty="0">
                <a:solidFill>
                  <a:prstClr val="black"/>
                </a:solidFill>
                <a:latin typeface="+mj-lt"/>
              </a:rPr>
              <a:t>em vários </a:t>
            </a:r>
            <a:r>
              <a:rPr lang="pt-PT" sz="2000" dirty="0" smtClean="0">
                <a:solidFill>
                  <a:prstClr val="black"/>
                </a:solidFill>
                <a:latin typeface="+mj-lt"/>
              </a:rPr>
              <a:t>domínios ligados à atividade sindical na empresa</a:t>
            </a:r>
          </a:p>
          <a:p>
            <a:pPr lvl="0" algn="just"/>
            <a:endParaRPr lang="pt-PT" sz="2000" dirty="0" smtClean="0">
              <a:solidFill>
                <a:prstClr val="black"/>
              </a:solidFill>
              <a:latin typeface="+mj-lt"/>
            </a:endParaRP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pt-PT" sz="2000" dirty="0" smtClean="0">
                <a:latin typeface="+mj-lt"/>
              </a:rPr>
              <a:t>A fisionomia dos regimes não se altera substancialmente da identificada nos Relatórios anteriores</a:t>
            </a:r>
          </a:p>
          <a:p>
            <a:pPr lvl="0" algn="just"/>
            <a:endParaRPr lang="pt-PT" sz="2000" dirty="0" smtClean="0">
              <a:latin typeface="+mj-lt"/>
            </a:endParaRP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pt-PT" sz="2000" dirty="0" smtClean="0">
                <a:latin typeface="+mj-lt"/>
              </a:rPr>
              <a:t>Em 2018, ganha alguma relevância a regulação do direito de informação e consulta das associações sindicais</a:t>
            </a:r>
            <a:endParaRPr lang="pt-PT" sz="2000" dirty="0">
              <a:solidFill>
                <a:prstClr val="black"/>
              </a:solidFill>
              <a:latin typeface="+mj-lt"/>
            </a:endParaRPr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127" y="1252348"/>
            <a:ext cx="8241292" cy="2564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05949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RL_Pagina_PPT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031" y="0"/>
            <a:ext cx="9136549" cy="6858000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288759" y="1205557"/>
            <a:ext cx="8653109" cy="5445499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endParaRPr lang="pt-PT" sz="2200" strike="sngStrike" dirty="0" smtClean="0"/>
          </a:p>
        </p:txBody>
      </p:sp>
      <p:sp>
        <p:nvSpPr>
          <p:cNvPr id="5" name="Rectângulo 4"/>
          <p:cNvSpPr/>
          <p:nvPr/>
        </p:nvSpPr>
        <p:spPr>
          <a:xfrm>
            <a:off x="530774" y="1205556"/>
            <a:ext cx="81132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800" b="1" dirty="0" smtClean="0"/>
              <a:t> </a:t>
            </a:r>
          </a:p>
        </p:txBody>
      </p:sp>
      <p:sp>
        <p:nvSpPr>
          <p:cNvPr id="8" name="Rectângulo 7"/>
          <p:cNvSpPr/>
          <p:nvPr/>
        </p:nvSpPr>
        <p:spPr>
          <a:xfrm>
            <a:off x="955343" y="5279752"/>
            <a:ext cx="618243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pt-PT" sz="2400" b="1" dirty="0" smtClean="0">
                <a:solidFill>
                  <a:prstClr val="black"/>
                </a:solidFill>
                <a:latin typeface="Calibri" panose="020F0502020204030204" pitchFamily="34" charset="0"/>
              </a:rPr>
              <a:t> </a:t>
            </a:r>
            <a:endParaRPr lang="pt-PT" sz="2400" dirty="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66255" y="4946073"/>
            <a:ext cx="877561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 smtClean="0">
                <a:latin typeface="+mj-lt"/>
              </a:rPr>
              <a:t>Clara predominância do complemento ´do subsídio de doença</a:t>
            </a:r>
            <a:r>
              <a:rPr lang="pt-PT" dirty="0">
                <a:latin typeface="+mj-lt"/>
              </a:rPr>
              <a:t>, </a:t>
            </a:r>
            <a:r>
              <a:rPr lang="pt-PT" dirty="0" smtClean="0">
                <a:latin typeface="+mj-lt"/>
              </a:rPr>
              <a:t>seguido </a:t>
            </a:r>
            <a:r>
              <a:rPr lang="pt-PT" dirty="0">
                <a:latin typeface="+mj-lt"/>
              </a:rPr>
              <a:t>de cobertura por seguros de </a:t>
            </a:r>
            <a:r>
              <a:rPr lang="pt-PT" dirty="0" smtClean="0">
                <a:latin typeface="+mj-lt"/>
              </a:rPr>
              <a:t>saúde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 smtClean="0">
                <a:latin typeface="+mj-lt"/>
              </a:rPr>
              <a:t>Os regimes de complementação de reforma tendem a centrar-se em setores específicos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 smtClean="0">
                <a:latin typeface="+mj-lt"/>
              </a:rPr>
              <a:t>Na área dos apoios familiares ou pessoais continuam a destacar-se os apoios aos filhos e á frequência escolar</a:t>
            </a: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0" y="24165"/>
            <a:ext cx="9148044" cy="1065268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sz="1600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  RELATÓRIO ANUAL SOBRE A EVOLUÇÃO DA NEGOCIAÇÃO COLETIVA – 2018</a:t>
            </a:r>
          </a:p>
          <a:p>
            <a:pPr algn="r"/>
            <a:endParaRPr lang="pt-PT" sz="1600" dirty="0" smtClean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</a:endParaRPr>
          </a:p>
          <a:p>
            <a:pPr algn="l"/>
            <a:r>
              <a:rPr lang="pt-PT" sz="2200" b="1" i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Calibri" panose="020F0502020204030204" pitchFamily="34" charset="0"/>
                <a:cs typeface="Helvetica"/>
              </a:rPr>
              <a:t>			   </a:t>
            </a:r>
            <a:r>
              <a:rPr lang="pt-PT" sz="1700" b="1" i="1" dirty="0">
                <a:solidFill>
                  <a:schemeClr val="accent1">
                    <a:lumMod val="20000"/>
                    <a:lumOff val="80000"/>
                  </a:schemeClr>
                </a:solidFill>
                <a:latin typeface="Calibri" panose="020F0502020204030204" pitchFamily="34" charset="0"/>
                <a:cs typeface="Helvetica"/>
              </a:rPr>
              <a:t>  </a:t>
            </a:r>
            <a:r>
              <a:rPr lang="pt-PT" sz="1700" b="1" i="1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Helvetica"/>
              </a:rPr>
              <a:t>Análise temática:  benefícios sociais e regimes complementares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5227" y="1728776"/>
            <a:ext cx="6272646" cy="3082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98693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RL_Pagina_PPT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5" y="0"/>
            <a:ext cx="9144000" cy="6858000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530774" y="1556018"/>
            <a:ext cx="8113256" cy="4794859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spcBef>
                <a:spcPts val="600"/>
              </a:spcBef>
            </a:pPr>
            <a:r>
              <a:rPr lang="pt-PT" sz="2200" b="1" dirty="0">
                <a:solidFill>
                  <a:prstClr val="black"/>
                </a:solidFill>
              </a:rPr>
              <a:t>Objeto</a:t>
            </a:r>
            <a:r>
              <a:rPr lang="pt-PT" sz="2200" dirty="0">
                <a:solidFill>
                  <a:prstClr val="black"/>
                </a:solidFill>
              </a:rPr>
              <a:t> – </a:t>
            </a:r>
            <a:r>
              <a:rPr lang="pt-PT" sz="2200" dirty="0" smtClean="0">
                <a:solidFill>
                  <a:prstClr val="black"/>
                </a:solidFill>
              </a:rPr>
              <a:t>os Instrumentos de Regulamentação Coletiva de Trabalho (IRCT) publicados em 2018</a:t>
            </a:r>
          </a:p>
          <a:p>
            <a:pPr algn="just">
              <a:spcBef>
                <a:spcPts val="600"/>
              </a:spcBef>
            </a:pPr>
            <a:endParaRPr lang="pt-PT" sz="2200" dirty="0" smtClean="0">
              <a:solidFill>
                <a:prstClr val="black"/>
              </a:solidFill>
            </a:endParaRPr>
          </a:p>
          <a:p>
            <a:pPr marL="457200" indent="-457200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pt-PT" sz="2200" dirty="0" smtClean="0">
                <a:solidFill>
                  <a:prstClr val="black"/>
                </a:solidFill>
              </a:rPr>
              <a:t>compreende IRCT negociais e não negociais</a:t>
            </a:r>
          </a:p>
          <a:p>
            <a:pPr algn="just">
              <a:spcBef>
                <a:spcPts val="600"/>
              </a:spcBef>
            </a:pPr>
            <a:endParaRPr lang="pt-PT" sz="2200" dirty="0" smtClean="0">
              <a:solidFill>
                <a:prstClr val="black"/>
              </a:solidFill>
            </a:endParaRPr>
          </a:p>
          <a:p>
            <a:pPr marL="457200" indent="-457200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pt-PT" sz="2200" dirty="0" smtClean="0">
                <a:solidFill>
                  <a:prstClr val="black"/>
                </a:solidFill>
              </a:rPr>
              <a:t>é dispensada maior atenção aos conteúdos dos IRCT convencionais</a:t>
            </a:r>
          </a:p>
          <a:p>
            <a:pPr algn="just">
              <a:spcBef>
                <a:spcPts val="600"/>
              </a:spcBef>
            </a:pPr>
            <a:endParaRPr lang="pt-PT" sz="2200" dirty="0" smtClean="0">
              <a:solidFill>
                <a:prstClr val="black"/>
              </a:solidFill>
            </a:endParaRPr>
          </a:p>
          <a:p>
            <a:pPr algn="just">
              <a:spcBef>
                <a:spcPts val="600"/>
              </a:spcBef>
            </a:pPr>
            <a:r>
              <a:rPr lang="pt-PT" sz="2200" b="1" dirty="0" smtClean="0">
                <a:solidFill>
                  <a:prstClr val="black"/>
                </a:solidFill>
              </a:rPr>
              <a:t>Caráter </a:t>
            </a:r>
            <a:r>
              <a:rPr lang="pt-PT" sz="2200" b="1" dirty="0">
                <a:solidFill>
                  <a:prstClr val="black"/>
                </a:solidFill>
              </a:rPr>
              <a:t>complementar: </a:t>
            </a:r>
            <a:r>
              <a:rPr lang="pt-PT" sz="2200" dirty="0">
                <a:solidFill>
                  <a:prstClr val="black"/>
                </a:solidFill>
              </a:rPr>
              <a:t>trata-se de um trabalho original,  beneficia  da recolha e tratamento de dados constantes de outros estudos (DGERT, GEP, DGAEP, </a:t>
            </a:r>
            <a:r>
              <a:rPr lang="pt-PT" sz="2200" dirty="0" smtClean="0">
                <a:solidFill>
                  <a:prstClr val="black"/>
                </a:solidFill>
              </a:rPr>
              <a:t>CITE, </a:t>
            </a:r>
            <a:r>
              <a:rPr lang="pt-PT" sz="2200" dirty="0" smtClean="0"/>
              <a:t>INE)</a:t>
            </a:r>
            <a:endParaRPr lang="pt-PT" sz="2200" dirty="0"/>
          </a:p>
          <a:p>
            <a:pPr lvl="1" algn="just"/>
            <a:endParaRPr lang="pt-PT" sz="2800" dirty="0">
              <a:solidFill>
                <a:prstClr val="black"/>
              </a:solidFill>
            </a:endParaRPr>
          </a:p>
          <a:p>
            <a:pPr lvl="1" algn="just"/>
            <a:endParaRPr lang="pt-PT" sz="3300" dirty="0">
              <a:solidFill>
                <a:prstClr val="black"/>
              </a:solidFill>
            </a:endParaRPr>
          </a:p>
        </p:txBody>
      </p:sp>
      <p:sp>
        <p:nvSpPr>
          <p:cNvPr id="5" name="Rectângulo 4"/>
          <p:cNvSpPr/>
          <p:nvPr/>
        </p:nvSpPr>
        <p:spPr>
          <a:xfrm>
            <a:off x="530774" y="1180506"/>
            <a:ext cx="783684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800" b="1" dirty="0" smtClean="0">
                <a:solidFill>
                  <a:prstClr val="black"/>
                </a:solidFill>
              </a:rPr>
              <a:t> 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1" y="24165"/>
            <a:ext cx="9148044" cy="1065268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sz="1600" dirty="0" smtClean="0">
                <a:solidFill>
                  <a:srgbClr val="4F81BD">
                    <a:lumMod val="50000"/>
                  </a:srgbClr>
                </a:solidFill>
              </a:rPr>
              <a:t>   RELATÓRIO ANUAL SOBRE A EVOLUÇÃO DA NEGOCIAÇÃO COLETIVA – 2018</a:t>
            </a:r>
          </a:p>
          <a:p>
            <a:pPr algn="r"/>
            <a:endParaRPr lang="pt-PT" sz="1600" dirty="0" smtClean="0">
              <a:solidFill>
                <a:srgbClr val="4F81BD">
                  <a:lumMod val="50000"/>
                </a:srgbClr>
              </a:solidFill>
            </a:endParaRPr>
          </a:p>
          <a:p>
            <a:pPr algn="l"/>
            <a:r>
              <a:rPr lang="pt-PT" sz="2200" b="1" i="1" dirty="0" smtClean="0">
                <a:solidFill>
                  <a:prstClr val="white">
                    <a:lumMod val="95000"/>
                  </a:prstClr>
                </a:solidFill>
                <a:cs typeface="Helvetica"/>
              </a:rPr>
              <a:t>			</a:t>
            </a:r>
            <a:r>
              <a:rPr lang="pt-PT" sz="2200" b="1" i="1" dirty="0">
                <a:solidFill>
                  <a:prstClr val="white">
                    <a:lumMod val="95000"/>
                  </a:prstClr>
                </a:solidFill>
                <a:cs typeface="Helvetica"/>
              </a:rPr>
              <a:t> </a:t>
            </a:r>
            <a:r>
              <a:rPr lang="pt-PT" sz="2200" b="1" i="1" dirty="0" smtClean="0">
                <a:solidFill>
                  <a:prstClr val="white">
                    <a:lumMod val="95000"/>
                  </a:prstClr>
                </a:solidFill>
                <a:cs typeface="Helvetica"/>
              </a:rPr>
              <a:t>    Estrutura e </a:t>
            </a:r>
            <a:r>
              <a:rPr lang="pt-PT" sz="2200" b="1" i="1" dirty="0">
                <a:solidFill>
                  <a:prstClr val="white">
                    <a:lumMod val="95000"/>
                  </a:prstClr>
                </a:solidFill>
                <a:cs typeface="Helvetica"/>
              </a:rPr>
              <a:t>metodologia </a:t>
            </a:r>
            <a:r>
              <a:rPr lang="pt-PT" sz="2200" b="1" i="1" dirty="0" smtClean="0">
                <a:solidFill>
                  <a:prstClr val="white">
                    <a:lumMod val="95000"/>
                  </a:prstClr>
                </a:solidFill>
                <a:cs typeface="Helvetica"/>
              </a:rPr>
              <a:t> </a:t>
            </a:r>
            <a:endParaRPr lang="en-US" sz="2200" i="1" dirty="0">
              <a:ln>
                <a:solidFill>
                  <a:srgbClr val="FFFF00"/>
                </a:solidFill>
              </a:ln>
              <a:solidFill>
                <a:prstClr val="white">
                  <a:lumMod val="95000"/>
                </a:prstClr>
              </a:solidFill>
              <a:cs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3203699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RL_Pagina_PPT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38" y="-2254"/>
            <a:ext cx="9147537" cy="6858000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423081" y="1398217"/>
            <a:ext cx="8220949" cy="523220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endParaRPr lang="pt-PT" sz="2400" dirty="0">
              <a:solidFill>
                <a:prstClr val="black"/>
              </a:solidFill>
            </a:endParaRPr>
          </a:p>
        </p:txBody>
      </p:sp>
      <p:sp>
        <p:nvSpPr>
          <p:cNvPr id="5" name="Rectângulo 4"/>
          <p:cNvSpPr/>
          <p:nvPr/>
        </p:nvSpPr>
        <p:spPr>
          <a:xfrm>
            <a:off x="530774" y="1180506"/>
            <a:ext cx="783684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800" b="1" dirty="0" smtClean="0">
                <a:solidFill>
                  <a:prstClr val="black"/>
                </a:solidFill>
              </a:rPr>
              <a:t> </a:t>
            </a:r>
          </a:p>
        </p:txBody>
      </p:sp>
      <p:sp>
        <p:nvSpPr>
          <p:cNvPr id="7" name="Rectângulo 6"/>
          <p:cNvSpPr/>
          <p:nvPr/>
        </p:nvSpPr>
        <p:spPr>
          <a:xfrm>
            <a:off x="625642" y="3862138"/>
            <a:ext cx="801838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pt-PT" sz="2000" dirty="0" smtClean="0">
                <a:solidFill>
                  <a:prstClr val="black"/>
                </a:solidFill>
                <a:latin typeface="+mj-lt"/>
              </a:rPr>
              <a:t>Aumento de 32,3% nos ACEP celebrados, face a 2017 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pt-PT" sz="2000" dirty="0" smtClean="0">
                <a:solidFill>
                  <a:prstClr val="black"/>
                </a:solidFill>
                <a:latin typeface="+mj-lt"/>
              </a:rPr>
              <a:t>75,1% </a:t>
            </a:r>
            <a:r>
              <a:rPr lang="pt-PT" sz="2000" dirty="0">
                <a:solidFill>
                  <a:prstClr val="black"/>
                </a:solidFill>
                <a:latin typeface="+mj-lt"/>
              </a:rPr>
              <a:t>dos </a:t>
            </a:r>
            <a:r>
              <a:rPr lang="pt-PT" sz="2000" dirty="0" smtClean="0">
                <a:solidFill>
                  <a:prstClr val="black"/>
                </a:solidFill>
                <a:latin typeface="+mj-lt"/>
              </a:rPr>
              <a:t>ACEP </a:t>
            </a:r>
            <a:r>
              <a:rPr lang="pt-PT" sz="2000" dirty="0">
                <a:solidFill>
                  <a:prstClr val="black"/>
                </a:solidFill>
                <a:latin typeface="+mj-lt"/>
              </a:rPr>
              <a:t>são revisões de acordos </a:t>
            </a:r>
            <a:r>
              <a:rPr lang="pt-PT" sz="2000" dirty="0" smtClean="0">
                <a:solidFill>
                  <a:prstClr val="black"/>
                </a:solidFill>
                <a:latin typeface="+mj-lt"/>
              </a:rPr>
              <a:t>existentes </a:t>
            </a:r>
            <a:endParaRPr lang="pt-PT" sz="2000" dirty="0">
              <a:solidFill>
                <a:prstClr val="black"/>
              </a:solidFill>
              <a:latin typeface="+mj-lt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pt-PT" sz="2000" dirty="0" smtClean="0">
                <a:solidFill>
                  <a:prstClr val="black"/>
                </a:solidFill>
                <a:latin typeface="+mj-lt"/>
              </a:rPr>
              <a:t>Toda a contratação ocorreu a nível local (</a:t>
            </a:r>
            <a:r>
              <a:rPr lang="pt-PT" sz="2000" dirty="0">
                <a:latin typeface="+mj-lt"/>
                <a:ea typeface="Calibri"/>
                <a:cs typeface="Times New Roman"/>
              </a:rPr>
              <a:t>168 em autarquias, 8 em serviços municipalizados e 1 em associação de </a:t>
            </a:r>
            <a:r>
              <a:rPr lang="pt-PT" sz="2000" dirty="0" smtClean="0">
                <a:latin typeface="+mj-lt"/>
                <a:ea typeface="Calibri"/>
                <a:cs typeface="Times New Roman"/>
              </a:rPr>
              <a:t>municípios)</a:t>
            </a:r>
            <a:r>
              <a:rPr lang="pt-PT" sz="2000" dirty="0" smtClean="0">
                <a:solidFill>
                  <a:prstClr val="black"/>
                </a:solidFill>
                <a:latin typeface="+mj-lt"/>
              </a:rPr>
              <a:t> 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pt-PT" sz="2000" dirty="0" smtClean="0">
                <a:solidFill>
                  <a:prstClr val="black"/>
                </a:solidFill>
                <a:latin typeface="+mj-lt"/>
              </a:rPr>
              <a:t>Foi celebrado 1 acordo de adesão</a:t>
            </a:r>
            <a:endParaRPr lang="pt-PT" sz="2000" dirty="0">
              <a:solidFill>
                <a:prstClr val="black"/>
              </a:solidFill>
              <a:latin typeface="+mj-lt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pt-PT" sz="2000" dirty="0">
              <a:solidFill>
                <a:srgbClr val="FF0000"/>
              </a:solidFill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0" y="24165"/>
            <a:ext cx="9148044" cy="1065268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sz="1600" dirty="0" smtClean="0">
                <a:solidFill>
                  <a:srgbClr val="4F81BD">
                    <a:lumMod val="50000"/>
                  </a:srgbClr>
                </a:solidFill>
              </a:rPr>
              <a:t>  RELATÓRIO ANUAL SOBRE A EVOLUÇÃO DA NEGOCIAÇÃO COLETIVA – 2018</a:t>
            </a:r>
          </a:p>
          <a:p>
            <a:pPr algn="r"/>
            <a:endParaRPr lang="pt-PT" sz="1600" dirty="0" smtClean="0">
              <a:solidFill>
                <a:srgbClr val="4F81BD">
                  <a:lumMod val="50000"/>
                </a:srgbClr>
              </a:solidFill>
            </a:endParaRPr>
          </a:p>
          <a:p>
            <a:pPr algn="l"/>
            <a:r>
              <a:rPr lang="pt-PT" sz="2200" b="1" i="1" dirty="0" smtClean="0">
                <a:solidFill>
                  <a:srgbClr val="4F81BD">
                    <a:lumMod val="20000"/>
                    <a:lumOff val="80000"/>
                  </a:srgbClr>
                </a:solidFill>
                <a:cs typeface="Helvetica"/>
              </a:rPr>
              <a:t>			   </a:t>
            </a:r>
            <a:r>
              <a:rPr lang="pt-PT" sz="1700" b="1" i="1" dirty="0">
                <a:solidFill>
                  <a:srgbClr val="4F81BD">
                    <a:lumMod val="20000"/>
                    <a:lumOff val="80000"/>
                  </a:srgbClr>
                </a:solidFill>
                <a:cs typeface="Helvetica"/>
              </a:rPr>
              <a:t>  </a:t>
            </a:r>
            <a:r>
              <a:rPr lang="pt-PT" sz="1700" b="1" i="1" dirty="0">
                <a:solidFill>
                  <a:prstClr val="white">
                    <a:lumMod val="95000"/>
                  </a:prstClr>
                </a:solidFill>
                <a:cs typeface="Helvetica"/>
              </a:rPr>
              <a:t>A contratação coletiva na Administração </a:t>
            </a:r>
            <a:r>
              <a:rPr lang="pt-PT" sz="1700" b="1" i="1" dirty="0" smtClean="0">
                <a:solidFill>
                  <a:prstClr val="white">
                    <a:lumMod val="95000"/>
                  </a:prstClr>
                </a:solidFill>
                <a:cs typeface="Helvetica"/>
              </a:rPr>
              <a:t>Pública </a:t>
            </a:r>
            <a:endParaRPr lang="pt-PT" sz="1700" b="1" i="1" dirty="0">
              <a:solidFill>
                <a:prstClr val="white">
                  <a:lumMod val="95000"/>
                </a:prstClr>
              </a:solidFill>
              <a:cs typeface="Helvetica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763" y="1659828"/>
            <a:ext cx="7610475" cy="1987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03358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RL_Pagina_PPT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6430" y="-163902"/>
            <a:ext cx="9144000" cy="6858000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530774" y="1556018"/>
            <a:ext cx="8113256" cy="4794859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endParaRPr lang="pt-PT" sz="2400" dirty="0" smtClean="0">
              <a:solidFill>
                <a:prstClr val="black"/>
              </a:solidFill>
            </a:endParaRPr>
          </a:p>
          <a:p>
            <a:pPr algn="just"/>
            <a:r>
              <a:rPr lang="pt-PT" sz="2400" dirty="0" smtClean="0">
                <a:solidFill>
                  <a:prstClr val="black"/>
                </a:solidFill>
              </a:rPr>
              <a:t>Agradecemos a presença de todos e esperamos que possam dar atenção ao presente Relatório, contribuir para a sua divulgação e fazer chegar ao CRL as vossas críticas e sugestões de aperfeiçoamento, com vista aos exercícios futuros </a:t>
            </a:r>
          </a:p>
          <a:p>
            <a:pPr algn="just"/>
            <a:endParaRPr lang="pt-PT" sz="2400" dirty="0" smtClean="0">
              <a:solidFill>
                <a:prstClr val="black"/>
              </a:solidFill>
            </a:endParaRPr>
          </a:p>
          <a:p>
            <a:pPr algn="just"/>
            <a:endParaRPr lang="pt-PT" sz="2400" dirty="0">
              <a:solidFill>
                <a:prstClr val="black"/>
              </a:solidFill>
            </a:endParaRPr>
          </a:p>
          <a:p>
            <a:r>
              <a:rPr lang="pt-PT" sz="2400" b="1" dirty="0" smtClean="0">
                <a:solidFill>
                  <a:prstClr val="black"/>
                </a:solidFill>
              </a:rPr>
              <a:t>Antonio Nunes de Carvalho </a:t>
            </a:r>
            <a:r>
              <a:rPr lang="pt-PT" sz="2400" dirty="0" smtClean="0">
                <a:solidFill>
                  <a:prstClr val="black"/>
                </a:solidFill>
              </a:rPr>
              <a:t>e </a:t>
            </a:r>
            <a:r>
              <a:rPr lang="pt-PT" sz="2400" b="1" dirty="0" smtClean="0">
                <a:solidFill>
                  <a:prstClr val="black"/>
                </a:solidFill>
              </a:rPr>
              <a:t>Paula Agapito </a:t>
            </a:r>
            <a:r>
              <a:rPr lang="pt-PT" sz="2400" dirty="0" smtClean="0">
                <a:solidFill>
                  <a:prstClr val="black"/>
                </a:solidFill>
              </a:rPr>
              <a:t>  </a:t>
            </a:r>
          </a:p>
          <a:p>
            <a:r>
              <a:rPr lang="pt-PT" sz="2400" i="1" dirty="0" smtClean="0">
                <a:solidFill>
                  <a:prstClr val="black"/>
                </a:solidFill>
              </a:rPr>
              <a:t>e equipa técnica  do CRL </a:t>
            </a:r>
            <a:endParaRPr lang="pt-PT" sz="2400" i="1" dirty="0">
              <a:solidFill>
                <a:prstClr val="black"/>
              </a:solidFill>
            </a:endParaRPr>
          </a:p>
          <a:p>
            <a:r>
              <a:rPr lang="pt-PT" sz="2400" b="1" i="1" dirty="0">
                <a:solidFill>
                  <a:prstClr val="black"/>
                </a:solidFill>
              </a:rPr>
              <a:t> </a:t>
            </a:r>
            <a:r>
              <a:rPr lang="pt-PT" sz="2400" b="1" i="1" dirty="0" smtClean="0">
                <a:solidFill>
                  <a:prstClr val="black"/>
                </a:solidFill>
              </a:rPr>
              <a:t> </a:t>
            </a:r>
            <a:endParaRPr lang="pt-PT" sz="2400" dirty="0">
              <a:solidFill>
                <a:prstClr val="black"/>
              </a:solidFill>
            </a:endParaRPr>
          </a:p>
          <a:p>
            <a:pPr algn="just"/>
            <a:endParaRPr lang="pt-PT" sz="2400" dirty="0">
              <a:solidFill>
                <a:prstClr val="black"/>
              </a:solidFill>
            </a:endParaRPr>
          </a:p>
          <a:p>
            <a:pPr algn="just"/>
            <a:endParaRPr lang="pt-PT" sz="2400" dirty="0" smtClean="0">
              <a:solidFill>
                <a:prstClr val="black"/>
              </a:solidFill>
            </a:endParaRPr>
          </a:p>
          <a:p>
            <a:pPr algn="just"/>
            <a:endParaRPr lang="pt-PT" sz="2400" dirty="0">
              <a:solidFill>
                <a:prstClr val="black"/>
              </a:solidFill>
            </a:endParaRPr>
          </a:p>
          <a:p>
            <a:pPr algn="just"/>
            <a:endParaRPr lang="pt-PT" sz="2400" i="1" dirty="0" smtClean="0">
              <a:solidFill>
                <a:prstClr val="black"/>
              </a:solidFill>
            </a:endParaRPr>
          </a:p>
          <a:p>
            <a:pPr algn="just"/>
            <a:endParaRPr lang="pt-PT" sz="2400" dirty="0" smtClean="0">
              <a:solidFill>
                <a:prstClr val="black"/>
              </a:solidFill>
            </a:endParaRPr>
          </a:p>
          <a:p>
            <a:pPr algn="just"/>
            <a:endParaRPr lang="pt-PT" sz="2000" dirty="0" smtClean="0">
              <a:solidFill>
                <a:prstClr val="black"/>
              </a:solidFill>
            </a:endParaRPr>
          </a:p>
          <a:p>
            <a:pPr algn="just"/>
            <a:endParaRPr lang="pt-PT" sz="2000" dirty="0">
              <a:solidFill>
                <a:prstClr val="black"/>
              </a:solidFill>
            </a:endParaRPr>
          </a:p>
          <a:p>
            <a:pPr algn="just"/>
            <a:endParaRPr lang="pt-PT" sz="2000" dirty="0">
              <a:solidFill>
                <a:prstClr val="black"/>
              </a:solidFill>
            </a:endParaRPr>
          </a:p>
        </p:txBody>
      </p:sp>
      <p:sp>
        <p:nvSpPr>
          <p:cNvPr id="5" name="Rectângulo 4"/>
          <p:cNvSpPr/>
          <p:nvPr/>
        </p:nvSpPr>
        <p:spPr>
          <a:xfrm>
            <a:off x="530774" y="1180506"/>
            <a:ext cx="783684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800" b="1" dirty="0" smtClean="0">
                <a:solidFill>
                  <a:prstClr val="black"/>
                </a:solidFill>
              </a:rPr>
              <a:t> 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0" y="24165"/>
            <a:ext cx="9148044" cy="1065268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sz="1600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  RELATÓRIO ANUAL SOBRE A EVOLUÇÃO DA NEGOCIAÇÃO COLETIVA – 2018</a:t>
            </a:r>
          </a:p>
          <a:p>
            <a:pPr algn="r"/>
            <a:endParaRPr lang="pt-PT" sz="1600" dirty="0" smtClean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</a:endParaRPr>
          </a:p>
          <a:p>
            <a:pPr algn="l"/>
            <a:r>
              <a:rPr lang="pt-PT" sz="2200" b="1" i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Calibri" panose="020F0502020204030204" pitchFamily="34" charset="0"/>
                <a:cs typeface="Helvetica"/>
              </a:rPr>
              <a:t>			</a:t>
            </a:r>
            <a:endParaRPr lang="pt-PT" sz="1700" b="1" i="1" dirty="0">
              <a:solidFill>
                <a:schemeClr val="accent1">
                  <a:lumMod val="20000"/>
                  <a:lumOff val="80000"/>
                </a:schemeClr>
              </a:solidFill>
              <a:latin typeface="Calibri" panose="020F0502020204030204" pitchFamily="34" charset="0"/>
              <a:cs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1853356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RL_Pagina_PPT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" y="0"/>
            <a:ext cx="9142978" cy="6858000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530773" y="1194151"/>
            <a:ext cx="8244737" cy="5156727"/>
          </a:xfrm>
          <a:prstGeom prst="rect">
            <a:avLst/>
          </a:prstGeom>
        </p:spPr>
        <p:txBody>
          <a:bodyPr anchor="t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pt-PT" sz="2200" dirty="0" smtClean="0"/>
              <a:t>Nota prévia (com indicações sobre abordagem, metodologia e sequência -</a:t>
            </a:r>
            <a:r>
              <a:rPr lang="pt-PT" sz="2200" b="1" i="1" dirty="0" smtClean="0"/>
              <a:t>1.</a:t>
            </a:r>
            <a:r>
              <a:rPr lang="pt-PT" sz="2200" dirty="0" smtClean="0"/>
              <a:t>)</a:t>
            </a:r>
          </a:p>
          <a:p>
            <a:pPr algn="just">
              <a:spcBef>
                <a:spcPts val="600"/>
              </a:spcBef>
            </a:pPr>
            <a:r>
              <a:rPr lang="pt-PT" sz="2200" dirty="0" smtClean="0">
                <a:solidFill>
                  <a:prstClr val="black"/>
                </a:solidFill>
              </a:rPr>
              <a:t>Quatro capítulos:  </a:t>
            </a:r>
          </a:p>
          <a:p>
            <a:pPr marL="342900" indent="-342900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pt-PT" sz="2200" dirty="0" smtClean="0">
                <a:solidFill>
                  <a:prstClr val="black"/>
                </a:solidFill>
              </a:rPr>
              <a:t>Dados de enquadramento </a:t>
            </a:r>
            <a:r>
              <a:rPr lang="pt-PT" sz="2200" dirty="0">
                <a:solidFill>
                  <a:prstClr val="black"/>
                </a:solidFill>
              </a:rPr>
              <a:t>geral: contexto económico e </a:t>
            </a:r>
            <a:r>
              <a:rPr lang="pt-PT" sz="2200" dirty="0" smtClean="0">
                <a:solidFill>
                  <a:prstClr val="black"/>
                </a:solidFill>
              </a:rPr>
              <a:t>evolução normativa  e jurisprudencial no ano de 2018 (</a:t>
            </a:r>
            <a:r>
              <a:rPr lang="pt-PT" sz="2200" b="1" dirty="0" smtClean="0">
                <a:solidFill>
                  <a:prstClr val="black"/>
                </a:solidFill>
              </a:rPr>
              <a:t>2.1</a:t>
            </a:r>
            <a:r>
              <a:rPr lang="pt-PT" sz="2200" dirty="0" smtClean="0">
                <a:solidFill>
                  <a:prstClr val="black"/>
                </a:solidFill>
              </a:rPr>
              <a:t>. e </a:t>
            </a:r>
            <a:r>
              <a:rPr lang="pt-PT" sz="2200" b="1" i="1" dirty="0" smtClean="0">
                <a:solidFill>
                  <a:prstClr val="black"/>
                </a:solidFill>
              </a:rPr>
              <a:t>2.2</a:t>
            </a:r>
            <a:r>
              <a:rPr lang="pt-PT" sz="2200" dirty="0" smtClean="0">
                <a:solidFill>
                  <a:prstClr val="black"/>
                </a:solidFill>
              </a:rPr>
              <a:t>)</a:t>
            </a:r>
          </a:p>
          <a:p>
            <a:pPr marL="342900" indent="-342900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pt-PT" sz="2200" dirty="0">
                <a:solidFill>
                  <a:prstClr val="black"/>
                </a:solidFill>
              </a:rPr>
              <a:t>Dados gerais sobre a negociação coletiva </a:t>
            </a:r>
            <a:r>
              <a:rPr lang="pt-PT" sz="2200" dirty="0" smtClean="0">
                <a:solidFill>
                  <a:prstClr val="black"/>
                </a:solidFill>
              </a:rPr>
              <a:t>em 2018, no contexto da </a:t>
            </a:r>
            <a:r>
              <a:rPr lang="pt-PT" sz="2200" dirty="0">
                <a:solidFill>
                  <a:prstClr val="black"/>
                </a:solidFill>
              </a:rPr>
              <a:t>evolução nos </a:t>
            </a:r>
            <a:r>
              <a:rPr lang="pt-PT" sz="2200" dirty="0" smtClean="0">
                <a:solidFill>
                  <a:prstClr val="black"/>
                </a:solidFill>
              </a:rPr>
              <a:t>treze </a:t>
            </a:r>
            <a:r>
              <a:rPr lang="pt-PT" sz="2200" dirty="0">
                <a:solidFill>
                  <a:prstClr val="black"/>
                </a:solidFill>
              </a:rPr>
              <a:t>anos </a:t>
            </a:r>
            <a:r>
              <a:rPr lang="pt-PT" sz="2200" dirty="0" smtClean="0">
                <a:solidFill>
                  <a:prstClr val="black"/>
                </a:solidFill>
              </a:rPr>
              <a:t>anteriores (</a:t>
            </a:r>
            <a:r>
              <a:rPr lang="pt-PT" sz="2200" b="1" i="1" dirty="0" smtClean="0">
                <a:solidFill>
                  <a:prstClr val="black"/>
                </a:solidFill>
              </a:rPr>
              <a:t>3.1.</a:t>
            </a:r>
            <a:r>
              <a:rPr lang="pt-PT" sz="2200" dirty="0" smtClean="0">
                <a:solidFill>
                  <a:prstClr val="black"/>
                </a:solidFill>
              </a:rPr>
              <a:t> e </a:t>
            </a:r>
            <a:r>
              <a:rPr lang="pt-PT" sz="2200" b="1" i="1" dirty="0" smtClean="0">
                <a:solidFill>
                  <a:prstClr val="black"/>
                </a:solidFill>
              </a:rPr>
              <a:t>3.2.</a:t>
            </a:r>
            <a:r>
              <a:rPr lang="pt-PT" sz="2200" dirty="0" smtClean="0">
                <a:solidFill>
                  <a:prstClr val="black"/>
                </a:solidFill>
              </a:rPr>
              <a:t>), privilegiando as dimensões mais relevantes: IRCT, remunerações, alargamento do âmbito pessoal, cessação de vigência, processos de resolução de conflitos</a:t>
            </a:r>
          </a:p>
          <a:p>
            <a:pPr marL="342900" indent="-342900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pt-PT" sz="2200" dirty="0">
                <a:solidFill>
                  <a:prstClr val="black"/>
                </a:solidFill>
              </a:rPr>
              <a:t>A negociação coletiva em </a:t>
            </a:r>
            <a:r>
              <a:rPr lang="pt-PT" sz="2200" dirty="0" smtClean="0">
                <a:solidFill>
                  <a:prstClr val="black"/>
                </a:solidFill>
              </a:rPr>
              <a:t>2018 em termos quantitativos e qualitativos (</a:t>
            </a:r>
            <a:r>
              <a:rPr lang="pt-PT" sz="2200" b="1" i="1" dirty="0" smtClean="0">
                <a:solidFill>
                  <a:prstClr val="black"/>
                </a:solidFill>
              </a:rPr>
              <a:t>4.</a:t>
            </a:r>
            <a:r>
              <a:rPr lang="pt-PT" sz="2200" dirty="0" smtClean="0">
                <a:solidFill>
                  <a:prstClr val="black"/>
                </a:solidFill>
              </a:rPr>
              <a:t>)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pt-PT" sz="2200" dirty="0">
                <a:solidFill>
                  <a:prstClr val="black"/>
                </a:solidFill>
              </a:rPr>
              <a:t>A contratação coletiva na Administração </a:t>
            </a:r>
            <a:r>
              <a:rPr lang="pt-PT" sz="2200" dirty="0" smtClean="0">
                <a:solidFill>
                  <a:prstClr val="black"/>
                </a:solidFill>
              </a:rPr>
              <a:t>Pública (</a:t>
            </a:r>
            <a:r>
              <a:rPr lang="pt-PT" sz="2200" b="1" i="1" dirty="0" smtClean="0">
                <a:solidFill>
                  <a:prstClr val="black"/>
                </a:solidFill>
              </a:rPr>
              <a:t>5.</a:t>
            </a:r>
            <a:r>
              <a:rPr lang="pt-PT" sz="2200" dirty="0" smtClean="0">
                <a:solidFill>
                  <a:prstClr val="black"/>
                </a:solidFill>
              </a:rPr>
              <a:t>)</a:t>
            </a:r>
            <a:endParaRPr lang="pt-PT" sz="2200" dirty="0">
              <a:solidFill>
                <a:prstClr val="black"/>
              </a:solidFill>
            </a:endParaRPr>
          </a:p>
        </p:txBody>
      </p:sp>
      <p:sp>
        <p:nvSpPr>
          <p:cNvPr id="5" name="Rectângulo 4"/>
          <p:cNvSpPr/>
          <p:nvPr/>
        </p:nvSpPr>
        <p:spPr>
          <a:xfrm>
            <a:off x="530773" y="1166843"/>
            <a:ext cx="783684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800" b="1" dirty="0" smtClean="0">
                <a:solidFill>
                  <a:prstClr val="black"/>
                </a:solidFill>
              </a:rPr>
              <a:t> 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1021" y="24165"/>
            <a:ext cx="9142978" cy="1065268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sz="1600" dirty="0" smtClean="0">
                <a:solidFill>
                  <a:srgbClr val="4F81BD">
                    <a:lumMod val="50000"/>
                  </a:srgbClr>
                </a:solidFill>
              </a:rPr>
              <a:t>     RELATÓRIO ANUAL SOBRE A EVOLUÇÃO DA NEGOCIAÇÃO COLETIVA – 2018</a:t>
            </a:r>
          </a:p>
          <a:p>
            <a:pPr algn="r"/>
            <a:endParaRPr lang="pt-PT" sz="1600" dirty="0" smtClean="0">
              <a:solidFill>
                <a:srgbClr val="4F81BD">
                  <a:lumMod val="50000"/>
                </a:srgbClr>
              </a:solidFill>
            </a:endParaRPr>
          </a:p>
          <a:p>
            <a:pPr algn="l"/>
            <a:r>
              <a:rPr lang="pt-PT" sz="2200" b="1" i="1" dirty="0" smtClean="0">
                <a:solidFill>
                  <a:srgbClr val="4F81BD">
                    <a:lumMod val="20000"/>
                    <a:lumOff val="80000"/>
                  </a:srgbClr>
                </a:solidFill>
                <a:cs typeface="Helvetica"/>
              </a:rPr>
              <a:t>	</a:t>
            </a:r>
            <a:r>
              <a:rPr lang="pt-PT" sz="2200" b="1" i="1" dirty="0" smtClean="0">
                <a:solidFill>
                  <a:prstClr val="white">
                    <a:lumMod val="95000"/>
                  </a:prstClr>
                </a:solidFill>
                <a:cs typeface="Helvetica"/>
              </a:rPr>
              <a:t>		     Estrutura e conteúdo </a:t>
            </a:r>
            <a:endParaRPr lang="en-US" sz="2200" i="1" dirty="0">
              <a:ln>
                <a:solidFill>
                  <a:srgbClr val="FFFF00"/>
                </a:solidFill>
              </a:ln>
              <a:solidFill>
                <a:srgbClr val="FF0000"/>
              </a:solidFill>
              <a:cs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907420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RL_Pagina_PPT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2804" y="0"/>
            <a:ext cx="9144000" cy="6858000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530773" y="1194151"/>
            <a:ext cx="8244737" cy="5156727"/>
          </a:xfrm>
          <a:prstGeom prst="rect">
            <a:avLst/>
          </a:prstGeom>
        </p:spPr>
        <p:txBody>
          <a:bodyPr anchor="t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pt-PT" sz="2200" dirty="0" smtClean="0">
                <a:solidFill>
                  <a:prstClr val="black"/>
                </a:solidFill>
              </a:rPr>
              <a:t>análise </a:t>
            </a:r>
            <a:r>
              <a:rPr lang="pt-PT" sz="2200" dirty="0">
                <a:solidFill>
                  <a:prstClr val="black"/>
                </a:solidFill>
              </a:rPr>
              <a:t>da negociação coletiva desenvolvida em </a:t>
            </a:r>
            <a:r>
              <a:rPr lang="pt-PT" sz="2200" dirty="0" smtClean="0">
                <a:solidFill>
                  <a:prstClr val="black"/>
                </a:solidFill>
              </a:rPr>
              <a:t>2018 (</a:t>
            </a:r>
            <a:r>
              <a:rPr lang="pt-PT" sz="2200" b="1" dirty="0" smtClean="0">
                <a:solidFill>
                  <a:prstClr val="black"/>
                </a:solidFill>
              </a:rPr>
              <a:t>4.</a:t>
            </a:r>
            <a:r>
              <a:rPr lang="pt-PT" sz="2200" dirty="0" smtClean="0">
                <a:solidFill>
                  <a:prstClr val="black"/>
                </a:solidFill>
              </a:rPr>
              <a:t>), </a:t>
            </a:r>
            <a:r>
              <a:rPr lang="pt-PT" sz="2200" dirty="0">
                <a:solidFill>
                  <a:prstClr val="black"/>
                </a:solidFill>
              </a:rPr>
              <a:t>sempre que </a:t>
            </a:r>
            <a:r>
              <a:rPr lang="pt-PT" sz="2200" dirty="0" smtClean="0">
                <a:solidFill>
                  <a:prstClr val="black"/>
                </a:solidFill>
              </a:rPr>
              <a:t>possível dando nota da evolução relativamente ao período anterior </a:t>
            </a:r>
            <a:r>
              <a:rPr lang="pt-PT" sz="2200" dirty="0">
                <a:solidFill>
                  <a:prstClr val="black"/>
                </a:solidFill>
              </a:rPr>
              <a:t>(</a:t>
            </a:r>
            <a:r>
              <a:rPr lang="pt-PT" sz="2200" b="1" i="1" dirty="0">
                <a:solidFill>
                  <a:prstClr val="black"/>
                </a:solidFill>
              </a:rPr>
              <a:t>4.</a:t>
            </a:r>
            <a:r>
              <a:rPr lang="pt-PT" sz="2200" dirty="0">
                <a:solidFill>
                  <a:prstClr val="black"/>
                </a:solidFill>
              </a:rPr>
              <a:t>), </a:t>
            </a:r>
            <a:r>
              <a:rPr lang="pt-PT" sz="2200" dirty="0" smtClean="0">
                <a:solidFill>
                  <a:prstClr val="black"/>
                </a:solidFill>
              </a:rPr>
              <a:t>a partir de duas perspetivas:</a:t>
            </a:r>
          </a:p>
          <a:p>
            <a:pPr algn="just"/>
            <a:endParaRPr lang="pt-PT" sz="2200" dirty="0">
              <a:solidFill>
                <a:prstClr val="black"/>
              </a:solidFill>
            </a:endParaRPr>
          </a:p>
          <a:p>
            <a:pPr marL="714375" indent="-354013" algn="just"/>
            <a:r>
              <a:rPr lang="pt-PT" sz="2200" dirty="0">
                <a:solidFill>
                  <a:prstClr val="black"/>
                </a:solidFill>
              </a:rPr>
              <a:t>	</a:t>
            </a:r>
            <a:r>
              <a:rPr lang="pt-PT" sz="2200" dirty="0" smtClean="0">
                <a:solidFill>
                  <a:prstClr val="black"/>
                </a:solidFill>
              </a:rPr>
              <a:t>– </a:t>
            </a:r>
            <a:r>
              <a:rPr lang="pt-PT" sz="2200" dirty="0">
                <a:solidFill>
                  <a:prstClr val="black"/>
                </a:solidFill>
              </a:rPr>
              <a:t>dados sobre as convenções publicadas (</a:t>
            </a:r>
            <a:r>
              <a:rPr lang="pt-PT" sz="2200" b="1" dirty="0">
                <a:solidFill>
                  <a:prstClr val="black"/>
                </a:solidFill>
              </a:rPr>
              <a:t>4.1</a:t>
            </a:r>
            <a:r>
              <a:rPr lang="pt-PT" sz="2200" dirty="0">
                <a:solidFill>
                  <a:prstClr val="black"/>
                </a:solidFill>
              </a:rPr>
              <a:t>) </a:t>
            </a:r>
            <a:r>
              <a:rPr lang="pt-PT" sz="2200" dirty="0" smtClean="0">
                <a:solidFill>
                  <a:prstClr val="black"/>
                </a:solidFill>
              </a:rPr>
              <a:t>dados relativos </a:t>
            </a:r>
            <a:r>
              <a:rPr lang="pt-PT" sz="2200" dirty="0">
                <a:solidFill>
                  <a:prstClr val="black"/>
                </a:solidFill>
              </a:rPr>
              <a:t>ao alargamento do seu âmbito de aplicação (</a:t>
            </a:r>
            <a:r>
              <a:rPr lang="pt-PT" sz="2200" b="1" i="1" dirty="0">
                <a:solidFill>
                  <a:prstClr val="black"/>
                </a:solidFill>
              </a:rPr>
              <a:t>4.2</a:t>
            </a:r>
            <a:r>
              <a:rPr lang="pt-PT" sz="2200" dirty="0">
                <a:solidFill>
                  <a:prstClr val="black"/>
                </a:solidFill>
              </a:rPr>
              <a:t>), </a:t>
            </a:r>
            <a:r>
              <a:rPr lang="pt-PT" sz="2200" dirty="0" smtClean="0">
                <a:solidFill>
                  <a:prstClr val="black"/>
                </a:solidFill>
              </a:rPr>
              <a:t>com especial menção à </a:t>
            </a:r>
            <a:r>
              <a:rPr lang="pt-PT" sz="2200" dirty="0">
                <a:solidFill>
                  <a:prstClr val="black"/>
                </a:solidFill>
              </a:rPr>
              <a:t>contratação coletiva no </a:t>
            </a:r>
            <a:r>
              <a:rPr lang="pt-PT" sz="2200" dirty="0" smtClean="0">
                <a:solidFill>
                  <a:prstClr val="black"/>
                </a:solidFill>
              </a:rPr>
              <a:t>sector público </a:t>
            </a:r>
            <a:r>
              <a:rPr lang="pt-PT" sz="2200" dirty="0">
                <a:solidFill>
                  <a:prstClr val="black"/>
                </a:solidFill>
              </a:rPr>
              <a:t>empresarial </a:t>
            </a:r>
            <a:r>
              <a:rPr lang="pt-PT" sz="2200" dirty="0" smtClean="0">
                <a:solidFill>
                  <a:prstClr val="black"/>
                </a:solidFill>
              </a:rPr>
              <a:t>(</a:t>
            </a:r>
            <a:r>
              <a:rPr lang="pt-PT" sz="2200" b="1" i="1" dirty="0">
                <a:solidFill>
                  <a:prstClr val="black"/>
                </a:solidFill>
              </a:rPr>
              <a:t>4.3</a:t>
            </a:r>
            <a:r>
              <a:rPr lang="pt-PT" sz="2200" b="1" i="1" dirty="0" smtClean="0">
                <a:solidFill>
                  <a:prstClr val="black"/>
                </a:solidFill>
              </a:rPr>
              <a:t>.</a:t>
            </a:r>
            <a:r>
              <a:rPr lang="pt-PT" sz="2200" dirty="0" smtClean="0">
                <a:solidFill>
                  <a:prstClr val="black"/>
                </a:solidFill>
              </a:rPr>
              <a:t>)</a:t>
            </a:r>
          </a:p>
          <a:p>
            <a:pPr marL="714375" indent="-354013" algn="just"/>
            <a:endParaRPr lang="pt-PT" sz="2200" dirty="0">
              <a:solidFill>
                <a:prstClr val="black"/>
              </a:solidFill>
            </a:endParaRPr>
          </a:p>
          <a:p>
            <a:pPr marL="714375" algn="just" defTabSz="714375"/>
            <a:r>
              <a:rPr lang="pt-PT" sz="2200" dirty="0" smtClean="0">
                <a:solidFill>
                  <a:prstClr val="black"/>
                </a:solidFill>
              </a:rPr>
              <a:t>– análise dos </a:t>
            </a:r>
            <a:r>
              <a:rPr lang="pt-PT" sz="2200" dirty="0">
                <a:solidFill>
                  <a:prstClr val="black"/>
                </a:solidFill>
              </a:rPr>
              <a:t>conteúdos da contratação coletiva publicada em </a:t>
            </a:r>
            <a:r>
              <a:rPr lang="pt-PT" sz="2200" dirty="0" smtClean="0">
                <a:solidFill>
                  <a:prstClr val="black"/>
                </a:solidFill>
              </a:rPr>
              <a:t>2018 </a:t>
            </a:r>
            <a:r>
              <a:rPr lang="pt-PT" sz="2200" dirty="0">
                <a:solidFill>
                  <a:prstClr val="black"/>
                </a:solidFill>
              </a:rPr>
              <a:t>(</a:t>
            </a:r>
            <a:r>
              <a:rPr lang="pt-PT" sz="2200" b="1" i="1" dirty="0">
                <a:solidFill>
                  <a:prstClr val="black"/>
                </a:solidFill>
              </a:rPr>
              <a:t>4.4.</a:t>
            </a:r>
            <a:r>
              <a:rPr lang="pt-PT" sz="2200" dirty="0">
                <a:solidFill>
                  <a:prstClr val="black"/>
                </a:solidFill>
              </a:rPr>
              <a:t>), focando, essencialmente os pontos destacados nos Relatórios </a:t>
            </a:r>
            <a:r>
              <a:rPr lang="pt-PT" sz="2200" dirty="0" smtClean="0">
                <a:solidFill>
                  <a:prstClr val="black"/>
                </a:solidFill>
              </a:rPr>
              <a:t>anteriores, com a nova autonomização de dois temas (TIC e avaliação de desempenho)</a:t>
            </a:r>
            <a:endParaRPr lang="pt-PT" sz="2200" dirty="0">
              <a:solidFill>
                <a:prstClr val="black"/>
              </a:solidFill>
            </a:endParaRPr>
          </a:p>
        </p:txBody>
      </p:sp>
      <p:sp>
        <p:nvSpPr>
          <p:cNvPr id="5" name="Rectângulo 4"/>
          <p:cNvSpPr/>
          <p:nvPr/>
        </p:nvSpPr>
        <p:spPr>
          <a:xfrm>
            <a:off x="530773" y="1166843"/>
            <a:ext cx="783684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800" b="1" dirty="0" smtClean="0">
                <a:solidFill>
                  <a:prstClr val="black"/>
                </a:solidFill>
              </a:rPr>
              <a:t> 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-122804" y="24165"/>
            <a:ext cx="9266803" cy="1065268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sz="1600" dirty="0" smtClean="0">
                <a:solidFill>
                  <a:srgbClr val="4F81BD">
                    <a:lumMod val="50000"/>
                  </a:srgbClr>
                </a:solidFill>
              </a:rPr>
              <a:t>     RELATÓRIO ANUAL SOBRE A EVOLUÇÃO DA NEGOCIAÇÃO COLETIVA – 2018</a:t>
            </a:r>
          </a:p>
          <a:p>
            <a:pPr algn="r"/>
            <a:endParaRPr lang="pt-PT" sz="1600" dirty="0" smtClean="0">
              <a:solidFill>
                <a:srgbClr val="4F81BD">
                  <a:lumMod val="50000"/>
                </a:srgbClr>
              </a:solidFill>
            </a:endParaRPr>
          </a:p>
          <a:p>
            <a:pPr algn="l"/>
            <a:r>
              <a:rPr lang="pt-PT" sz="2200" b="1" i="1" dirty="0" smtClean="0">
                <a:solidFill>
                  <a:prstClr val="white">
                    <a:lumMod val="95000"/>
                  </a:prstClr>
                </a:solidFill>
                <a:cs typeface="Helvetica"/>
              </a:rPr>
              <a:t>				Estrutura e conteúdo –  caraterização de 2018</a:t>
            </a:r>
            <a:endParaRPr lang="en-US" sz="2200" i="1" dirty="0">
              <a:ln>
                <a:solidFill>
                  <a:srgbClr val="FFFF00"/>
                </a:solidFill>
              </a:ln>
              <a:solidFill>
                <a:prstClr val="white">
                  <a:lumMod val="95000"/>
                </a:prstClr>
              </a:solidFill>
              <a:cs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494611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RL_Pagina_PPT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302" y="0"/>
            <a:ext cx="9143999" cy="6858000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392570" y="1231920"/>
            <a:ext cx="8113256" cy="4794859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just"/>
            <a:endParaRPr lang="pt-PT" sz="2400" b="1" i="1" dirty="0">
              <a:latin typeface="Calibri" panose="020F0502020204030204" pitchFamily="34" charset="0"/>
            </a:endParaRPr>
          </a:p>
          <a:p>
            <a:pPr lvl="0" algn="just"/>
            <a:endParaRPr lang="pt-PT" sz="2400" b="1" i="1" dirty="0" smtClean="0">
              <a:latin typeface="Calibri" panose="020F0502020204030204" pitchFamily="34" charset="0"/>
            </a:endParaRPr>
          </a:p>
          <a:p>
            <a:pPr marL="457200" lvl="0" indent="-457200" algn="just">
              <a:buFont typeface="Arial" panose="020B0604020202020204" pitchFamily="34" charset="0"/>
              <a:buChar char="•"/>
            </a:pPr>
            <a:endParaRPr lang="pt-PT" sz="3100" dirty="0">
              <a:latin typeface="Calibri" panose="020F0502020204030204" pitchFamily="34" charset="0"/>
            </a:endParaRPr>
          </a:p>
        </p:txBody>
      </p:sp>
      <p:sp>
        <p:nvSpPr>
          <p:cNvPr id="5" name="Rectângulo 4"/>
          <p:cNvSpPr/>
          <p:nvPr/>
        </p:nvSpPr>
        <p:spPr>
          <a:xfrm>
            <a:off x="530774" y="1180506"/>
            <a:ext cx="783684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800" b="1" dirty="0" smtClean="0"/>
              <a:t> </a:t>
            </a:r>
          </a:p>
        </p:txBody>
      </p:sp>
      <p:sp>
        <p:nvSpPr>
          <p:cNvPr id="7" name="Rectângulo 6"/>
          <p:cNvSpPr/>
          <p:nvPr/>
        </p:nvSpPr>
        <p:spPr>
          <a:xfrm>
            <a:off x="791571" y="1249596"/>
            <a:ext cx="766663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PT" sz="2200" b="1" dirty="0">
                <a:latin typeface="+mj-lt"/>
              </a:rPr>
              <a:t>Evolução do número de IRCT AE-AC-CC/AA/PE (</a:t>
            </a:r>
            <a:r>
              <a:rPr lang="pt-PT" sz="2200" b="1" dirty="0" smtClean="0">
                <a:latin typeface="+mj-lt"/>
              </a:rPr>
              <a:t>2005-2018)</a:t>
            </a:r>
            <a:endParaRPr lang="pt-PT" sz="2200" b="1" dirty="0">
              <a:latin typeface="+mj-lt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-112647" y="24165"/>
            <a:ext cx="9260691" cy="1065268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sz="1600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     RELATÓRIO ANUAL SOBRE A EVOLUÇÃO DA NEGOCIAÇÃO COLETIVA – 2018</a:t>
            </a:r>
          </a:p>
          <a:p>
            <a:pPr algn="r"/>
            <a:endParaRPr lang="pt-PT" sz="1600" dirty="0" smtClean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</a:endParaRPr>
          </a:p>
          <a:p>
            <a:pPr algn="l"/>
            <a:r>
              <a:rPr lang="pt-PT" sz="2200" b="1" i="1" dirty="0" smtClean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Helvetica"/>
              </a:rPr>
              <a:t>			</a:t>
            </a:r>
            <a:r>
              <a:rPr lang="pt-PT" sz="2200" b="1" i="1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Helvetica"/>
              </a:rPr>
              <a:t>	Período 2005 a </a:t>
            </a:r>
            <a:r>
              <a:rPr lang="pt-PT" sz="2200" b="1" i="1" dirty="0" smtClean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Helvetica"/>
              </a:rPr>
              <a:t>2018: </a:t>
            </a:r>
            <a:r>
              <a:rPr lang="pt-PT" sz="2200" b="1" i="1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Helvetica"/>
              </a:rPr>
              <a:t>IRCT </a:t>
            </a:r>
            <a:r>
              <a:rPr lang="pt-PT" sz="2200" b="1" i="1" dirty="0" smtClean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Helvetica"/>
              </a:rPr>
              <a:t>publicados</a:t>
            </a:r>
            <a:endParaRPr lang="en-US" sz="2200" i="1" dirty="0">
              <a:ln>
                <a:solidFill>
                  <a:srgbClr val="FFFF00"/>
                </a:solidFill>
              </a:ln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cs typeface="Helvetica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2774" y="1839913"/>
            <a:ext cx="7322774" cy="45804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94499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RL_Pagina_PPT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00" y="10391"/>
            <a:ext cx="9144000" cy="6926788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546176" y="1574334"/>
            <a:ext cx="8113256" cy="4794859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endParaRPr lang="pt-PT" sz="2400" dirty="0" smtClean="0">
              <a:solidFill>
                <a:prstClr val="black"/>
              </a:solidFill>
            </a:endParaRPr>
          </a:p>
          <a:p>
            <a:pPr algn="just"/>
            <a:endParaRPr lang="pt-PT" sz="2400" dirty="0">
              <a:solidFill>
                <a:prstClr val="black"/>
              </a:solidFill>
            </a:endParaRPr>
          </a:p>
          <a:p>
            <a:pPr algn="just"/>
            <a:endParaRPr lang="pt-PT" sz="2400" dirty="0" smtClean="0">
              <a:solidFill>
                <a:prstClr val="black"/>
              </a:solidFill>
            </a:endParaRPr>
          </a:p>
          <a:p>
            <a:pPr algn="just"/>
            <a:endParaRPr lang="pt-PT" sz="2400" dirty="0">
              <a:solidFill>
                <a:prstClr val="black"/>
              </a:solidFill>
            </a:endParaRPr>
          </a:p>
          <a:p>
            <a:pPr algn="just"/>
            <a:endParaRPr lang="pt-PT" sz="2400" dirty="0" smtClean="0">
              <a:solidFill>
                <a:prstClr val="black"/>
              </a:solidFill>
            </a:endParaRPr>
          </a:p>
          <a:p>
            <a:pPr algn="just"/>
            <a:endParaRPr lang="pt-PT" sz="2400" dirty="0">
              <a:solidFill>
                <a:prstClr val="black"/>
              </a:solidFill>
            </a:endParaRPr>
          </a:p>
          <a:p>
            <a:pPr algn="just"/>
            <a:endParaRPr lang="pt-PT" sz="2400" dirty="0" smtClean="0">
              <a:solidFill>
                <a:prstClr val="black"/>
              </a:solidFill>
            </a:endParaRPr>
          </a:p>
        </p:txBody>
      </p:sp>
      <p:sp>
        <p:nvSpPr>
          <p:cNvPr id="5" name="Rectângulo 4"/>
          <p:cNvSpPr/>
          <p:nvPr/>
        </p:nvSpPr>
        <p:spPr>
          <a:xfrm>
            <a:off x="530774" y="1180506"/>
            <a:ext cx="783684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800" b="1" dirty="0" smtClean="0">
                <a:solidFill>
                  <a:prstClr val="black"/>
                </a:solidFill>
              </a:rPr>
              <a:t> </a:t>
            </a: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0" y="24165"/>
            <a:ext cx="9148044" cy="1065268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sz="1600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  RELATÓRIO ANUAL SOBRE A EVOLUÇÃO DA NEGOCIAÇÃO COLETIVA – 2018</a:t>
            </a:r>
          </a:p>
          <a:p>
            <a:pPr algn="r"/>
            <a:endParaRPr lang="pt-PT" sz="1600" dirty="0" smtClean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</a:endParaRPr>
          </a:p>
          <a:p>
            <a:pPr algn="l"/>
            <a:r>
              <a:rPr lang="pt-PT" sz="2200" b="1" i="1" dirty="0" smtClean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Helvetica"/>
              </a:rPr>
              <a:t>			    </a:t>
            </a:r>
            <a:r>
              <a:rPr lang="pt-PT" sz="1900" b="1" i="1" dirty="0" smtClean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Helvetica"/>
              </a:rPr>
              <a:t>Contratação </a:t>
            </a:r>
            <a:r>
              <a:rPr lang="pt-PT" sz="1900" b="1" i="1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Helvetica"/>
              </a:rPr>
              <a:t>Coletiva em </a:t>
            </a:r>
            <a:r>
              <a:rPr lang="pt-PT" sz="1900" b="1" i="1" dirty="0" smtClean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Helvetica"/>
              </a:rPr>
              <a:t>2018 (e 2017): </a:t>
            </a:r>
            <a:r>
              <a:rPr lang="pt-PT" sz="1900" b="1" i="1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Helvetica"/>
              </a:rPr>
              <a:t>t</a:t>
            </a:r>
            <a:r>
              <a:rPr lang="pt-PT" sz="1900" b="1" i="1" dirty="0" smtClean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Helvetica"/>
              </a:rPr>
              <a:t>otal IRCT </a:t>
            </a:r>
            <a:r>
              <a:rPr lang="pt-PT" sz="1900" b="1" i="1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Helvetica"/>
              </a:rPr>
              <a:t>e trabalhadores </a:t>
            </a:r>
            <a:endParaRPr lang="pt-PT" sz="2200" b="1" i="1" dirty="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cs typeface="Helvetica"/>
            </a:endParaRPr>
          </a:p>
          <a:p>
            <a:pPr algn="l"/>
            <a:endParaRPr lang="pt-PT" sz="2200" b="1" i="1" dirty="0">
              <a:solidFill>
                <a:schemeClr val="accent1">
                  <a:lumMod val="20000"/>
                  <a:lumOff val="80000"/>
                </a:schemeClr>
              </a:solidFill>
              <a:latin typeface="Calibri" panose="020F0502020204030204" pitchFamily="34" charset="0"/>
              <a:cs typeface="Helvetica"/>
            </a:endParaRPr>
          </a:p>
        </p:txBody>
      </p:sp>
      <p:graphicFrame>
        <p:nvGraphicFramePr>
          <p:cNvPr id="3" name="Tabela 2"/>
          <p:cNvGraphicFramePr>
            <a:graphicFrameLocks noGrp="1"/>
          </p:cNvGraphicFramePr>
          <p:nvPr/>
        </p:nvGraphicFramePr>
        <p:xfrm>
          <a:off x="1460500" y="2104866"/>
          <a:ext cx="6223000" cy="3516630"/>
        </p:xfrm>
        <a:graphic>
          <a:graphicData uri="http://schemas.openxmlformats.org/drawingml/2006/table">
            <a:tbl>
              <a:tblPr/>
              <a:tblGrid>
                <a:gridCol w="468335">
                  <a:extLst>
                    <a:ext uri="{9D8B030D-6E8A-4147-A177-3AD203B41FA5}">
                      <a16:colId xmlns:a16="http://schemas.microsoft.com/office/drawing/2014/main" val="4098032911"/>
                    </a:ext>
                  </a:extLst>
                </a:gridCol>
                <a:gridCol w="468335">
                  <a:extLst>
                    <a:ext uri="{9D8B030D-6E8A-4147-A177-3AD203B41FA5}">
                      <a16:colId xmlns:a16="http://schemas.microsoft.com/office/drawing/2014/main" val="2364374219"/>
                    </a:ext>
                  </a:extLst>
                </a:gridCol>
                <a:gridCol w="468335">
                  <a:extLst>
                    <a:ext uri="{9D8B030D-6E8A-4147-A177-3AD203B41FA5}">
                      <a16:colId xmlns:a16="http://schemas.microsoft.com/office/drawing/2014/main" val="2827528841"/>
                    </a:ext>
                  </a:extLst>
                </a:gridCol>
                <a:gridCol w="468335">
                  <a:extLst>
                    <a:ext uri="{9D8B030D-6E8A-4147-A177-3AD203B41FA5}">
                      <a16:colId xmlns:a16="http://schemas.microsoft.com/office/drawing/2014/main" val="3437050126"/>
                    </a:ext>
                  </a:extLst>
                </a:gridCol>
                <a:gridCol w="444918">
                  <a:extLst>
                    <a:ext uri="{9D8B030D-6E8A-4147-A177-3AD203B41FA5}">
                      <a16:colId xmlns:a16="http://schemas.microsoft.com/office/drawing/2014/main" val="2473524250"/>
                    </a:ext>
                  </a:extLst>
                </a:gridCol>
                <a:gridCol w="503460">
                  <a:extLst>
                    <a:ext uri="{9D8B030D-6E8A-4147-A177-3AD203B41FA5}">
                      <a16:colId xmlns:a16="http://schemas.microsoft.com/office/drawing/2014/main" val="1444108656"/>
                    </a:ext>
                  </a:extLst>
                </a:gridCol>
                <a:gridCol w="500533">
                  <a:extLst>
                    <a:ext uri="{9D8B030D-6E8A-4147-A177-3AD203B41FA5}">
                      <a16:colId xmlns:a16="http://schemas.microsoft.com/office/drawing/2014/main" val="1181131111"/>
                    </a:ext>
                  </a:extLst>
                </a:gridCol>
                <a:gridCol w="503460">
                  <a:extLst>
                    <a:ext uri="{9D8B030D-6E8A-4147-A177-3AD203B41FA5}">
                      <a16:colId xmlns:a16="http://schemas.microsoft.com/office/drawing/2014/main" val="923493225"/>
                    </a:ext>
                  </a:extLst>
                </a:gridCol>
                <a:gridCol w="444918">
                  <a:extLst>
                    <a:ext uri="{9D8B030D-6E8A-4147-A177-3AD203B41FA5}">
                      <a16:colId xmlns:a16="http://schemas.microsoft.com/office/drawing/2014/main" val="1641587187"/>
                    </a:ext>
                  </a:extLst>
                </a:gridCol>
                <a:gridCol w="444918">
                  <a:extLst>
                    <a:ext uri="{9D8B030D-6E8A-4147-A177-3AD203B41FA5}">
                      <a16:colId xmlns:a16="http://schemas.microsoft.com/office/drawing/2014/main" val="298867168"/>
                    </a:ext>
                  </a:extLst>
                </a:gridCol>
                <a:gridCol w="503460">
                  <a:extLst>
                    <a:ext uri="{9D8B030D-6E8A-4147-A177-3AD203B41FA5}">
                      <a16:colId xmlns:a16="http://schemas.microsoft.com/office/drawing/2014/main" val="91304722"/>
                    </a:ext>
                  </a:extLst>
                </a:gridCol>
                <a:gridCol w="500533">
                  <a:extLst>
                    <a:ext uri="{9D8B030D-6E8A-4147-A177-3AD203B41FA5}">
                      <a16:colId xmlns:a16="http://schemas.microsoft.com/office/drawing/2014/main" val="435400395"/>
                    </a:ext>
                  </a:extLst>
                </a:gridCol>
                <a:gridCol w="503460">
                  <a:extLst>
                    <a:ext uri="{9D8B030D-6E8A-4147-A177-3AD203B41FA5}">
                      <a16:colId xmlns:a16="http://schemas.microsoft.com/office/drawing/2014/main" val="3706285732"/>
                    </a:ext>
                  </a:extLst>
                </a:gridCol>
              </a:tblGrid>
              <a:tr h="419100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pt-PT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CONVENÇÕES PUBLICADAS - 2018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pt-PT" sz="12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2017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6933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3612297"/>
                  </a:ext>
                </a:extLst>
              </a:tr>
              <a:tr h="190500">
                <a:tc rowSpan="2" gridSpan="4"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subtipo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pt-PT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Tipo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pt-PT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pt-PT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Tipo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pt-PT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1372362"/>
                  </a:ext>
                </a:extLst>
              </a:tr>
              <a:tr h="200025">
                <a:tc gridSpan="4"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95410017"/>
                  </a:ext>
                </a:extLst>
              </a:tr>
              <a:tr h="190500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1ª Convenção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11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11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11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11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11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11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11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333920"/>
                  </a:ext>
                </a:extLst>
              </a:tr>
              <a:tr h="190500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Revisão parcial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11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11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11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11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11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11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11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6205383"/>
                  </a:ext>
                </a:extLst>
              </a:tr>
              <a:tr h="190500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Revisão global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11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11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11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11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11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11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11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7765358"/>
                  </a:ext>
                </a:extLst>
              </a:tr>
              <a:tr h="200025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pt-PT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11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11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11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11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11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11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11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4181354"/>
                  </a:ext>
                </a:extLst>
              </a:tr>
              <a:tr h="57150"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11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11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11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11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11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11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11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4107122"/>
                  </a:ext>
                </a:extLst>
              </a:tr>
              <a:tr h="419100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pt-PT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Trabalhadores potencialmente abrangidos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58.501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31.752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810.129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900.382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P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16.209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37.812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766.862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820.883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3422064"/>
                  </a:ext>
                </a:extLst>
              </a:tr>
              <a:tr h="314325">
                <a:tc gridSpan="3">
                  <a:txBody>
                    <a:bodyPr/>
                    <a:lstStyle/>
                    <a:p>
                      <a:pPr algn="l" fontAlgn="t"/>
                      <a:r>
                        <a:rPr lang="pt-PT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Fonte(s): CRL / BTE online</a:t>
                      </a: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pt-P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098799"/>
                  </a:ext>
                </a:extLst>
              </a:tr>
              <a:tr h="123825">
                <a:tc>
                  <a:txBody>
                    <a:bodyPr/>
                    <a:lstStyle/>
                    <a:p>
                      <a:pPr algn="l" fontAlgn="b"/>
                      <a:endParaRPr lang="pt-P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9136038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 fontAlgn="ctr"/>
                      <a:endParaRPr lang="pt-P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pt-PT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Portarias de Extensão</a:t>
                      </a:r>
                    </a:p>
                  </a:txBody>
                  <a:tcPr marL="9525" marR="9525" marT="9525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endParaRPr lang="pt-P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P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pt-PT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Acordos de Adesão</a:t>
                      </a:r>
                    </a:p>
                  </a:txBody>
                  <a:tcPr marL="9525" marR="9525" marT="9525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endParaRPr lang="pt-P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7366861"/>
                  </a:ext>
                </a:extLst>
              </a:tr>
              <a:tr h="361950">
                <a:tc>
                  <a:txBody>
                    <a:bodyPr/>
                    <a:lstStyle/>
                    <a:p>
                      <a:pPr algn="ctr" fontAlgn="ctr"/>
                      <a:endParaRPr lang="pt-P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t-PT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2018</a:t>
                      </a:r>
                    </a:p>
                  </a:txBody>
                  <a:tcPr marL="9525" marR="9525" marT="9525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t-PT" sz="12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2017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6933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endParaRPr lang="pt-P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P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pt-PT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2018</a:t>
                      </a:r>
                    </a:p>
                  </a:txBody>
                  <a:tcPr marL="9525" marR="9525" marT="9525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t-PT" sz="12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2017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6933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endParaRPr lang="pt-P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51017357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ctr"/>
                      <a:endParaRPr lang="pt-P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</a:t>
                      </a:r>
                    </a:p>
                  </a:txBody>
                  <a:tcPr marL="9525" marR="9525" marT="9525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endParaRPr lang="pt-P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P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9525" marR="9525" marT="9525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endParaRPr lang="pt-P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23455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9526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RL_Pagina_PPT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7713" y="-10391"/>
            <a:ext cx="9144000" cy="6858000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392568" y="1397202"/>
            <a:ext cx="8462673" cy="4889500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sz="2400" dirty="0" smtClean="0"/>
              <a:t>  </a:t>
            </a:r>
          </a:p>
          <a:p>
            <a:pPr marL="342900" lvl="0" indent="-342900" algn="just">
              <a:buFont typeface="Arial" panose="020B0604020202020204" pitchFamily="34" charset="0"/>
              <a:buChar char="•"/>
            </a:pPr>
            <a:r>
              <a:rPr lang="pt-PT" sz="2200" dirty="0" smtClean="0"/>
              <a:t>Em 2018, as 220 convenções coletivas repartem-se </a:t>
            </a:r>
            <a:r>
              <a:rPr lang="pt-PT" sz="2200" dirty="0"/>
              <a:t>em: </a:t>
            </a:r>
            <a:r>
              <a:rPr lang="pt-PT" sz="2200" dirty="0" smtClean="0"/>
              <a:t>18,6</a:t>
            </a:r>
            <a:r>
              <a:rPr lang="pt-PT" sz="2200" dirty="0"/>
              <a:t>%, primeiras convenções; </a:t>
            </a:r>
            <a:r>
              <a:rPr lang="pt-PT" sz="2200" dirty="0" smtClean="0"/>
              <a:t>20,5%, </a:t>
            </a:r>
            <a:r>
              <a:rPr lang="pt-PT" sz="2200" dirty="0"/>
              <a:t>revisões globais; e </a:t>
            </a:r>
            <a:r>
              <a:rPr lang="pt-PT" sz="2200" dirty="0" smtClean="0"/>
              <a:t>60,9% </a:t>
            </a:r>
            <a:r>
              <a:rPr lang="pt-PT" sz="2200" dirty="0"/>
              <a:t>revisões </a:t>
            </a:r>
            <a:r>
              <a:rPr lang="pt-PT" sz="2200" dirty="0" smtClean="0"/>
              <a:t>parciais</a:t>
            </a:r>
          </a:p>
          <a:p>
            <a:pPr lvl="0" algn="just"/>
            <a:endParaRPr lang="pt-PT" sz="2200" dirty="0"/>
          </a:p>
          <a:p>
            <a:pPr marL="342900" lvl="0" indent="-342900" algn="just">
              <a:buFont typeface="Arial" panose="020B0604020202020204" pitchFamily="34" charset="0"/>
              <a:buChar char="•"/>
            </a:pPr>
            <a:r>
              <a:rPr lang="pt-PT" sz="2200" dirty="0" smtClean="0"/>
              <a:t>O </a:t>
            </a:r>
            <a:r>
              <a:rPr lang="pt-PT" sz="2200" dirty="0"/>
              <a:t>número de CC, AC e AE cresceu, em termos </a:t>
            </a:r>
            <a:r>
              <a:rPr lang="pt-PT" sz="2200" dirty="0" smtClean="0"/>
              <a:t>absolutos</a:t>
            </a:r>
          </a:p>
          <a:p>
            <a:pPr lvl="0" algn="just"/>
            <a:endParaRPr lang="pt-PT" sz="2200" dirty="0" smtClean="0"/>
          </a:p>
          <a:p>
            <a:pPr marL="342900" lvl="0" indent="-342900" algn="just">
              <a:buFont typeface="Arial" panose="020B0604020202020204" pitchFamily="34" charset="0"/>
              <a:buChar char="•"/>
            </a:pPr>
            <a:r>
              <a:rPr lang="pt-PT" sz="2200" dirty="0" smtClean="0"/>
              <a:t>O predomínio dos acordos </a:t>
            </a:r>
            <a:r>
              <a:rPr lang="pt-PT" sz="2200" dirty="0"/>
              <a:t>de </a:t>
            </a:r>
            <a:r>
              <a:rPr lang="pt-PT" sz="2200" dirty="0" smtClean="0"/>
              <a:t>empresa (</a:t>
            </a:r>
            <a:r>
              <a:rPr lang="pt-PT" sz="2200" dirty="0"/>
              <a:t>44,5%), </a:t>
            </a:r>
            <a:r>
              <a:rPr lang="pt-PT" sz="2200" dirty="0" smtClean="0"/>
              <a:t>pelo segundo ano consecutivo, não será alheio ao aumento da contratação coletiva no setor público empresarial</a:t>
            </a:r>
          </a:p>
          <a:p>
            <a:pPr lvl="0" algn="just"/>
            <a:r>
              <a:rPr lang="pt-PT" sz="2400" dirty="0" smtClean="0"/>
              <a:t>  </a:t>
            </a:r>
            <a:endParaRPr lang="pt-PT" sz="2400" dirty="0"/>
          </a:p>
        </p:txBody>
      </p:sp>
      <p:sp>
        <p:nvSpPr>
          <p:cNvPr id="5" name="Rectângulo 4"/>
          <p:cNvSpPr/>
          <p:nvPr/>
        </p:nvSpPr>
        <p:spPr>
          <a:xfrm>
            <a:off x="530773" y="1229083"/>
            <a:ext cx="81430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800" b="1" dirty="0" smtClean="0">
                <a:solidFill>
                  <a:prstClr val="black"/>
                </a:solidFill>
              </a:rPr>
              <a:t> </a:t>
            </a:r>
          </a:p>
        </p:txBody>
      </p:sp>
      <p:sp>
        <p:nvSpPr>
          <p:cNvPr id="7" name="Rectângulo 4"/>
          <p:cNvSpPr/>
          <p:nvPr/>
        </p:nvSpPr>
        <p:spPr>
          <a:xfrm>
            <a:off x="362748" y="6025092"/>
            <a:ext cx="81430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800" b="1" dirty="0" smtClean="0">
                <a:solidFill>
                  <a:prstClr val="black"/>
                </a:solidFill>
              </a:rPr>
              <a:t> 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0" y="24165"/>
            <a:ext cx="9148044" cy="1065268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sz="1600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  RELATÓRIO ANUAL SOBRE A EVOLUÇÃO DA NEGOCIAÇÃO COLETIVA – 2018</a:t>
            </a:r>
          </a:p>
          <a:p>
            <a:pPr algn="r"/>
            <a:endParaRPr lang="pt-PT" sz="1600" dirty="0" smtClean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</a:endParaRPr>
          </a:p>
          <a:p>
            <a:pPr algn="l"/>
            <a:r>
              <a:rPr lang="pt-PT" sz="2200" b="1" i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Calibri" panose="020F0502020204030204" pitchFamily="34" charset="0"/>
                <a:cs typeface="Helvetica"/>
              </a:rPr>
              <a:t>			</a:t>
            </a:r>
            <a:r>
              <a:rPr lang="pt-PT" sz="2200" b="1" i="1" dirty="0" smtClean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Helvetica"/>
              </a:rPr>
              <a:t> </a:t>
            </a:r>
            <a:r>
              <a:rPr lang="pt-PT" sz="1900" b="1" i="1" dirty="0">
                <a:solidFill>
                  <a:prstClr val="white">
                    <a:lumMod val="95000"/>
                  </a:prstClr>
                </a:solidFill>
                <a:latin typeface="Calibri" panose="020F0502020204030204" pitchFamily="34" charset="0"/>
                <a:ea typeface="+mn-ea"/>
                <a:cs typeface="Helvetica"/>
              </a:rPr>
              <a:t>Contratação </a:t>
            </a:r>
            <a:r>
              <a:rPr lang="pt-PT" sz="1900" b="1" i="1" dirty="0" err="1">
                <a:solidFill>
                  <a:prstClr val="white">
                    <a:lumMod val="95000"/>
                  </a:prstClr>
                </a:solidFill>
                <a:latin typeface="Calibri" panose="020F0502020204030204" pitchFamily="34" charset="0"/>
                <a:ea typeface="+mn-ea"/>
                <a:cs typeface="Helvetica"/>
              </a:rPr>
              <a:t>Coletiva</a:t>
            </a:r>
            <a:r>
              <a:rPr lang="pt-PT" sz="1900" b="1" i="1" dirty="0">
                <a:solidFill>
                  <a:prstClr val="white">
                    <a:lumMod val="95000"/>
                  </a:prstClr>
                </a:solidFill>
                <a:latin typeface="Calibri" panose="020F0502020204030204" pitchFamily="34" charset="0"/>
                <a:ea typeface="+mn-ea"/>
                <a:cs typeface="Helvetica"/>
              </a:rPr>
              <a:t> em 2018 </a:t>
            </a:r>
            <a:r>
              <a:rPr lang="pt-PT" sz="1900" b="1" i="1" dirty="0" smtClean="0">
                <a:solidFill>
                  <a:prstClr val="white">
                    <a:lumMod val="95000"/>
                  </a:prstClr>
                </a:solidFill>
                <a:latin typeface="Calibri" panose="020F0502020204030204" pitchFamily="34" charset="0"/>
                <a:ea typeface="+mn-ea"/>
                <a:cs typeface="Helvetica"/>
              </a:rPr>
              <a:t>: convenções por tipo e subtipo </a:t>
            </a:r>
            <a:endParaRPr lang="pt-PT" sz="1700" b="1" i="1" dirty="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cs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1590345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6322</TotalTime>
  <Words>2444</Words>
  <Application>Microsoft Office PowerPoint</Application>
  <PresentationFormat>Apresentação no Ecrã (4:3)</PresentationFormat>
  <Paragraphs>676</Paragraphs>
  <Slides>41</Slides>
  <Notes>41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41</vt:i4>
      </vt:variant>
    </vt:vector>
  </HeadingPairs>
  <TitlesOfParts>
    <vt:vector size="48" baseType="lpstr">
      <vt:lpstr>Arial</vt:lpstr>
      <vt:lpstr>Arial Narrow</vt:lpstr>
      <vt:lpstr>Calibri</vt:lpstr>
      <vt:lpstr>Helvetica</vt:lpstr>
      <vt:lpstr>Symbol</vt:lpstr>
      <vt:lpstr>Times New Roman</vt:lpstr>
      <vt:lpstr>Office Theme</vt:lpstr>
      <vt:lpstr>Relatório Anual Sobre a Evolução da Negociação Coletiva em 2018  Lisboa, 21 maio 2019 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>CRL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CONTRATOS COLETIVOS  RELATÓRIO N.º 2 / 2014</dc:title>
  <dc:creator>CRL</dc:creator>
  <cp:lastModifiedBy>Cristina.Garrido</cp:lastModifiedBy>
  <cp:revision>589</cp:revision>
  <cp:lastPrinted>2019-05-20T15:06:23Z</cp:lastPrinted>
  <dcterms:created xsi:type="dcterms:W3CDTF">2014-12-19T17:13:10Z</dcterms:created>
  <dcterms:modified xsi:type="dcterms:W3CDTF">2019-05-22T14:36:22Z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