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6" r:id="rId2"/>
    <p:sldId id="258" r:id="rId3"/>
    <p:sldId id="259" r:id="rId4"/>
    <p:sldId id="260" r:id="rId5"/>
    <p:sldId id="302" r:id="rId6"/>
    <p:sldId id="261" r:id="rId7"/>
    <p:sldId id="266" r:id="rId8"/>
    <p:sldId id="267" r:id="rId9"/>
    <p:sldId id="303" r:id="rId10"/>
    <p:sldId id="268" r:id="rId11"/>
    <p:sldId id="269" r:id="rId12"/>
    <p:sldId id="304" r:id="rId13"/>
    <p:sldId id="270" r:id="rId14"/>
    <p:sldId id="305" r:id="rId15"/>
    <p:sldId id="271" r:id="rId16"/>
    <p:sldId id="308" r:id="rId17"/>
    <p:sldId id="272" r:id="rId18"/>
    <p:sldId id="273" r:id="rId19"/>
    <p:sldId id="274" r:id="rId20"/>
    <p:sldId id="275" r:id="rId21"/>
    <p:sldId id="279" r:id="rId22"/>
    <p:sldId id="314" r:id="rId23"/>
    <p:sldId id="286" r:id="rId24"/>
    <p:sldId id="315" r:id="rId25"/>
    <p:sldId id="287" r:id="rId26"/>
    <p:sldId id="316" r:id="rId2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2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A3E03F-85FA-4C65-BA3F-F1032E95EBE5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C40169-3369-411F-948C-88B21A5EA7C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01586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40169-3369-411F-948C-88B21A5EA7C3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94792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54131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90916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1522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36615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48544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34116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4032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23389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507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0608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033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09802-4E88-4576-8AB6-B44A9B691ED6}" type="datetimeFigureOut">
              <a:rPr lang="pt-PT" smtClean="0"/>
              <a:t>05.02.2019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FA42C-5959-48ED-B233-3FDE2F9829B9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0226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1085" y="0"/>
            <a:ext cx="173291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CaixaDeTexto 4"/>
          <p:cNvSpPr txBox="1"/>
          <p:nvPr/>
        </p:nvSpPr>
        <p:spPr>
          <a:xfrm>
            <a:off x="467544" y="2872100"/>
            <a:ext cx="66967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800" dirty="0"/>
              <a:t>A Economia Digital e a Negociação Coletiva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04664"/>
            <a:ext cx="1871663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871700" y="4797152"/>
            <a:ext cx="45005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dirty="0"/>
              <a:t>Autora: Rosário Palma </a:t>
            </a:r>
            <a:r>
              <a:rPr lang="pt-PT" dirty="0" smtClean="0"/>
              <a:t>Ramalho</a:t>
            </a:r>
          </a:p>
          <a:p>
            <a:pPr algn="ctr"/>
            <a:r>
              <a:rPr lang="pt-PT" sz="1600" dirty="0" smtClean="0"/>
              <a:t>Colaboração : </a:t>
            </a:r>
            <a:r>
              <a:rPr lang="pt-PT" dirty="0" smtClean="0"/>
              <a:t>Paula  Agapito </a:t>
            </a:r>
            <a:r>
              <a:rPr lang="pt-PT" sz="1600" dirty="0" smtClean="0"/>
              <a:t>(equipa CRL) </a:t>
            </a:r>
            <a:endParaRPr lang="pt-PT" sz="1600" dirty="0"/>
          </a:p>
        </p:txBody>
      </p:sp>
    </p:spTree>
    <p:extLst>
      <p:ext uri="{BB962C8B-B14F-4D97-AF65-F5344CB8AC3E}">
        <p14:creationId xmlns:p14="http://schemas.microsoft.com/office/powerpoint/2010/main" val="240862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6" y="400110"/>
            <a:ext cx="8757438" cy="65680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47664" y="511627"/>
            <a:ext cx="738912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395536" y="1484784"/>
            <a:ext cx="8280920" cy="5158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b="1" dirty="0">
                <a:ea typeface="Calibri"/>
                <a:cs typeface="Times New Roman"/>
              </a:rPr>
              <a:t>3. TECNOLOGIAS DIGITAIS  E </a:t>
            </a:r>
            <a:r>
              <a:rPr lang="pt-PT" b="1" dirty="0"/>
              <a:t>LOCAL E  TEMPO DE TRABALHO</a:t>
            </a:r>
          </a:p>
          <a:p>
            <a:pPr lvl="0">
              <a:lnSpc>
                <a:spcPct val="150000"/>
              </a:lnSpc>
            </a:pPr>
            <a:endParaRPr lang="pt-PT" sz="1600" dirty="0"/>
          </a:p>
          <a:p>
            <a:pPr algn="just">
              <a:lnSpc>
                <a:spcPct val="150000"/>
              </a:lnSpc>
            </a:pPr>
            <a:r>
              <a:rPr lang="pt-PT" sz="1600" i="1" dirty="0">
                <a:ea typeface="Calibri"/>
                <a:cs typeface="Times New Roman"/>
              </a:rPr>
              <a:t>Situação de facto e quadro legal: </a:t>
            </a:r>
            <a:r>
              <a:rPr lang="pt-PT" sz="1600" dirty="0">
                <a:ea typeface="Calibri"/>
                <a:cs typeface="Times New Roman"/>
              </a:rPr>
              <a:t> Tem-se evoluído de uma matriz rígida e estável para regimes de </a:t>
            </a:r>
            <a:r>
              <a:rPr lang="pt-PT" sz="1600" b="1" dirty="0">
                <a:ea typeface="Calibri"/>
                <a:cs typeface="Times New Roman"/>
              </a:rPr>
              <a:t>elevada flexibilidade</a:t>
            </a:r>
            <a:r>
              <a:rPr lang="pt-PT" sz="1600" dirty="0">
                <a:ea typeface="Calibri"/>
                <a:cs typeface="Times New Roman"/>
              </a:rPr>
              <a:t>, que são facilitados pelas tecnologias digitais: </a:t>
            </a:r>
            <a:endParaRPr lang="pt-PT" sz="1600" dirty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600" b="1" dirty="0">
                <a:ea typeface="Calibri"/>
                <a:cs typeface="Times New Roman"/>
              </a:rPr>
              <a:t>Local de trabalho: </a:t>
            </a:r>
            <a:r>
              <a:rPr lang="pt-PT" sz="1600" dirty="0">
                <a:ea typeface="Calibri"/>
                <a:cs typeface="Times New Roman"/>
              </a:rPr>
              <a:t> a lei admite o regime da mobilidade geográfica, bem como contratos que pressupõem o trabalho à distância (teletrabalho) e situações de </a:t>
            </a:r>
            <a:r>
              <a:rPr lang="pt-PT" sz="1600" dirty="0" err="1">
                <a:ea typeface="Calibri"/>
                <a:cs typeface="Times New Roman"/>
              </a:rPr>
              <a:t>parasubordinação</a:t>
            </a:r>
            <a:r>
              <a:rPr lang="pt-PT" sz="1600" dirty="0">
                <a:ea typeface="Calibri"/>
                <a:cs typeface="Times New Roman"/>
              </a:rPr>
              <a:t> em que o trabalhador presta a sua atividade no seu </a:t>
            </a:r>
            <a:r>
              <a:rPr lang="pt-PT" sz="1600" dirty="0" smtClean="0">
                <a:ea typeface="Calibri"/>
                <a:cs typeface="Times New Roman"/>
              </a:rPr>
              <a:t>domicílio.</a:t>
            </a:r>
            <a:endParaRPr lang="pt-PT" sz="1600" dirty="0"/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sz="1600" b="1" dirty="0">
                <a:ea typeface="Calibri"/>
                <a:cs typeface="Times New Roman"/>
              </a:rPr>
              <a:t>Tempo de trabalho:</a:t>
            </a:r>
            <a:r>
              <a:rPr lang="pt-PT" sz="1600" dirty="0">
                <a:ea typeface="Calibri"/>
                <a:cs typeface="Times New Roman"/>
              </a:rPr>
              <a:t>  a lei prevê regimes de adaptabilidade, banco de horas, horário concentrado, bem como modelos contratuais com uma configuração diferenciada dos tempos de trabalho (trabalho a tempo parcial e do trabalho intermitente</a:t>
            </a:r>
            <a:r>
              <a:rPr lang="pt-PT" sz="1600" dirty="0" smtClean="0">
                <a:ea typeface="Calibri"/>
                <a:cs typeface="Times New Roman"/>
              </a:rPr>
              <a:t>).</a:t>
            </a:r>
            <a:endParaRPr lang="pt-PT" sz="16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sz="1600" dirty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1600" b="1" dirty="0"/>
              <a:t>Riscos acrescidos</a:t>
            </a:r>
            <a:r>
              <a:rPr lang="pt-PT" sz="1600" dirty="0"/>
              <a:t> para a segurança e saúde do trabalhador e maior invasão da sua esfera privada, pela dificuldade de distinguir entre o tempo de trabalho e tempos de não trabalho </a:t>
            </a:r>
            <a:endParaRPr lang="pt-PT" sz="1600" dirty="0">
              <a:ea typeface="Calibri"/>
              <a:cs typeface="Times New Roman"/>
            </a:endParaRPr>
          </a:p>
        </p:txBody>
      </p:sp>
      <p:sp>
        <p:nvSpPr>
          <p:cNvPr id="7" name="Seta: Para Baixo 6">
            <a:extLst>
              <a:ext uri="{FF2B5EF4-FFF2-40B4-BE49-F238E27FC236}">
                <a16:creationId xmlns:a16="http://schemas.microsoft.com/office/drawing/2014/main" id="{77C618D9-0280-45C5-A0CD-2DB4775AA417}"/>
              </a:ext>
            </a:extLst>
          </p:cNvPr>
          <p:cNvSpPr/>
          <p:nvPr/>
        </p:nvSpPr>
        <p:spPr>
          <a:xfrm>
            <a:off x="4008329" y="5229200"/>
            <a:ext cx="411337" cy="5624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00247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484784"/>
            <a:ext cx="8208912" cy="5430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4. TECNOLOGIAS DIGITAIS, MODO DE PRESTAÇÃO DO TRABALHO E CONTROLO DA ATIVIDADE LABORAL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 smtClean="0">
                <a:cs typeface="Times New Roman"/>
              </a:rPr>
              <a:t>Projeções </a:t>
            </a:r>
            <a:r>
              <a:rPr lang="pt-PT" dirty="0">
                <a:cs typeface="Times New Roman"/>
              </a:rPr>
              <a:t>d</a:t>
            </a:r>
            <a:r>
              <a:rPr lang="pt-PT" dirty="0"/>
              <a:t>a</a:t>
            </a:r>
            <a:r>
              <a:rPr lang="pt-PT" dirty="0">
                <a:ea typeface="Calibri"/>
                <a:cs typeface="Times New Roman"/>
              </a:rPr>
              <a:t> robótica, </a:t>
            </a:r>
            <a:r>
              <a:rPr lang="pt-PT" i="1" dirty="0">
                <a:ea typeface="Calibri"/>
                <a:cs typeface="Times New Roman"/>
              </a:rPr>
              <a:t>da internet </a:t>
            </a:r>
            <a:r>
              <a:rPr lang="pt-PT" i="1" dirty="0" err="1">
                <a:ea typeface="Calibri"/>
                <a:cs typeface="Times New Roman"/>
              </a:rPr>
              <a:t>of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things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e da inteligência artificial, na organização do trabalho (vários fenómenos):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desaparecimento de profissões, que passam a ser desempenhadas por máquinas; 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redireccionamento da formação profissional para as tecnologias digitais;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reconfiguração das relações entre os trabalhadores e as máquinas no seio da empresa;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dirty="0">
                <a:ea typeface="Calibri"/>
                <a:cs typeface="Times New Roman"/>
              </a:rPr>
              <a:t>instituição de práticas de controlo do trabalho humano por via </a:t>
            </a:r>
            <a:r>
              <a:rPr lang="pt-PT" dirty="0" smtClean="0">
                <a:ea typeface="Calibri"/>
                <a:cs typeface="Times New Roman"/>
              </a:rPr>
              <a:t>digital.</a:t>
            </a:r>
            <a:endParaRPr lang="pt-PT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endParaRPr lang="pt-PT" dirty="0">
              <a:ea typeface="Calibri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0"/>
              </a:spcAft>
            </a:pPr>
            <a:r>
              <a:rPr lang="pt-PT" i="1" dirty="0">
                <a:ea typeface="Calibri"/>
                <a:cs typeface="Times New Roman"/>
              </a:rPr>
              <a:t>Quadro legal </a:t>
            </a:r>
            <a:r>
              <a:rPr lang="pt-PT" dirty="0">
                <a:ea typeface="Calibri"/>
                <a:cs typeface="Times New Roman"/>
              </a:rPr>
              <a:t>: o CT ocupa-se apenas da imposição de limites ao controlo do trabalho humano por via digital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1209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268761"/>
            <a:ext cx="8064896" cy="4876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5. TECNOLOGIAS DIGITAIS E DIREITOS DE PERSONALIDADE DOS TRABALHADORES</a:t>
            </a:r>
            <a:r>
              <a:rPr lang="pt-PT" dirty="0">
                <a:ea typeface="Calibri"/>
                <a:cs typeface="Times New Roman"/>
              </a:rPr>
              <a:t> 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Riscos acrescidos e áreas potencialmente problemáticas:</a:t>
            </a:r>
            <a:r>
              <a:rPr lang="pt-PT" dirty="0">
                <a:ea typeface="Calibri"/>
                <a:cs typeface="Times New Roman"/>
              </a:rPr>
              <a:t>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Recolha, armazenamento e tratamento de dados pessoais dos trabalhadores</a:t>
            </a:r>
            <a:r>
              <a:rPr lang="pt-PT" dirty="0">
                <a:ea typeface="Calibri"/>
                <a:cs typeface="Times New Roman"/>
              </a:rPr>
              <a:t>, em geral e dados sensíveis (saúde,  vida privada e familiar do trabalhador</a:t>
            </a:r>
            <a:r>
              <a:rPr lang="pt-PT" dirty="0" smtClean="0">
                <a:ea typeface="Calibri"/>
                <a:cs typeface="Times New Roman"/>
              </a:rPr>
              <a:t>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Distinção entre a esfera profissional e a esfera privada dos trabalhadores</a:t>
            </a:r>
            <a:r>
              <a:rPr lang="pt-PT" dirty="0">
                <a:ea typeface="Calibri"/>
                <a:cs typeface="Times New Roman"/>
              </a:rPr>
              <a:t>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Controlo da atividade de trabalho por meios tecnológicos e respetivos limites</a:t>
            </a:r>
            <a:r>
              <a:rPr lang="pt-PT" dirty="0">
                <a:ea typeface="Calibri"/>
                <a:cs typeface="Times New Roman"/>
              </a:rPr>
              <a:t>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Regime aplicável aos meios de comunicação digital postos à disposição do trabalhador pela </a:t>
            </a:r>
            <a:r>
              <a:rPr lang="pt-PT" b="1" dirty="0" smtClean="0">
                <a:ea typeface="Calibri"/>
                <a:cs typeface="Times New Roman"/>
              </a:rPr>
              <a:t>empresa.</a:t>
            </a:r>
            <a:r>
              <a:rPr lang="pt-PT" dirty="0" smtClean="0">
                <a:ea typeface="Calibri"/>
                <a:cs typeface="Times New Roman"/>
              </a:rPr>
              <a:t> </a:t>
            </a:r>
            <a:endParaRPr lang="pt-PT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endParaRPr lang="pt-PT" i="1" dirty="0"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pt-PT" i="1" dirty="0">
                <a:cs typeface="Times New Roman"/>
              </a:rPr>
              <a:t>Quadro legal:</a:t>
            </a:r>
            <a:r>
              <a:rPr lang="pt-PT" dirty="0">
                <a:cs typeface="Times New Roman"/>
              </a:rPr>
              <a:t> O CT trata estas matérias em sede de direitos de personalidade dos trabalhadores (</a:t>
            </a:r>
            <a:r>
              <a:rPr lang="pt-PT" dirty="0" err="1">
                <a:cs typeface="Times New Roman"/>
              </a:rPr>
              <a:t>arts</a:t>
            </a:r>
            <a:r>
              <a:rPr lang="pt-PT" dirty="0">
                <a:cs typeface="Times New Roman"/>
              </a:rPr>
              <a:t>. 14º e ss.) </a:t>
            </a:r>
            <a:r>
              <a:rPr lang="pt-PT" dirty="0" smtClean="0">
                <a:cs typeface="Times New Roman"/>
              </a:rPr>
              <a:t>.</a:t>
            </a:r>
            <a:endParaRPr lang="pt-PT" dirty="0">
              <a:effectLst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472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268761"/>
            <a:ext cx="8352928" cy="39292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6. TECNOLOGIAS DIGITAIS  E FORMAÇÃO PROFISSIONAL 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O sistema português tem evoluído no sentido do aumento das exigências de formação profissional no contexto laboral, ao nível da formação inicial, contínua e </a:t>
            </a:r>
            <a:r>
              <a:rPr lang="pt-PT" dirty="0" err="1">
                <a:ea typeface="Calibri"/>
                <a:cs typeface="Times New Roman"/>
              </a:rPr>
              <a:t>requalificante</a:t>
            </a:r>
            <a:r>
              <a:rPr lang="pt-PT" dirty="0">
                <a:ea typeface="Calibri"/>
                <a:cs typeface="Times New Roman"/>
              </a:rPr>
              <a:t>.  </a:t>
            </a: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Com incidência específica nas novas tecnologias, destaca-se: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dirty="0">
                <a:ea typeface="Calibri"/>
                <a:cs typeface="Times New Roman"/>
              </a:rPr>
              <a:t> o </a:t>
            </a:r>
            <a:r>
              <a:rPr lang="pt-PT" i="1" dirty="0">
                <a:ea typeface="Calibri"/>
                <a:cs typeface="Times New Roman"/>
              </a:rPr>
              <a:t>direito do teletrabalhador a formação adequada sobre a utilização de tecnologias de informação e comunicação</a:t>
            </a:r>
            <a:r>
              <a:rPr lang="pt-PT" dirty="0">
                <a:ea typeface="Calibri"/>
                <a:cs typeface="Times New Roman"/>
              </a:rPr>
              <a:t>, necessárias ao exercício da sua atividade; </a:t>
            </a:r>
          </a:p>
          <a:p>
            <a:pPr marL="285750" indent="-28575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i="1" dirty="0"/>
              <a:t>o direito do trabalhador a formação profissional adequada às modificações do posto de trabalho</a:t>
            </a:r>
            <a:r>
              <a:rPr lang="pt-PT" dirty="0"/>
              <a:t>, como um dos requisitos legais do despedimento por </a:t>
            </a:r>
            <a:r>
              <a:rPr lang="pt-PT" dirty="0" smtClean="0"/>
              <a:t>inadaptação.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880436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543" y="200055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864468"/>
            <a:ext cx="7632848" cy="4460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7. TECNOLOGIAS DIGITAIS E S</a:t>
            </a:r>
            <a:r>
              <a:rPr lang="pt-PT" b="1" dirty="0">
                <a:ea typeface="Times New Roman"/>
                <a:cs typeface="Times New Roman"/>
              </a:rPr>
              <a:t>EGURANÇA E SAÚDE DOS TRABALHADORES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Times New Roman"/>
                <a:cs typeface="Times New Roman"/>
              </a:rPr>
              <a:t>Este tópico pode ser encarado de três perspetivas diferentes: 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 err="1">
                <a:ea typeface="Times New Roman"/>
                <a:cs typeface="Times New Roman"/>
              </a:rPr>
              <a:t>Óptica</a:t>
            </a:r>
            <a:r>
              <a:rPr lang="pt-PT" b="1" dirty="0">
                <a:ea typeface="Times New Roman"/>
                <a:cs typeface="Times New Roman"/>
              </a:rPr>
              <a:t> da proteção dos dados relativos à saúde dos trabalhadores</a:t>
            </a:r>
            <a:r>
              <a:rPr lang="pt-PT" dirty="0">
                <a:ea typeface="Times New Roman"/>
                <a:cs typeface="Times New Roman"/>
              </a:rPr>
              <a:t> (sendo dados sensíveis, </a:t>
            </a:r>
            <a:r>
              <a:rPr lang="pt-PT" dirty="0"/>
              <a:t>carecem de proteção acrescida</a:t>
            </a:r>
            <a:r>
              <a:rPr lang="pt-PT" dirty="0" smtClean="0"/>
              <a:t>);</a:t>
            </a:r>
            <a:endParaRPr lang="pt-PT" dirty="0"/>
          </a:p>
          <a:p>
            <a:pPr marL="342900" indent="-342900" algn="just">
              <a:lnSpc>
                <a:spcPct val="150000"/>
              </a:lnSpc>
              <a:buFont typeface="Symbol"/>
              <a:buChar char=""/>
            </a:pPr>
            <a:r>
              <a:rPr lang="pt-PT" b="1" dirty="0" err="1"/>
              <a:t>Óptica</a:t>
            </a:r>
            <a:r>
              <a:rPr lang="pt-PT" b="1" dirty="0"/>
              <a:t> dos riscos profissionais</a:t>
            </a:r>
            <a:r>
              <a:rPr lang="pt-PT" dirty="0"/>
              <a:t>: as tecnologias digitais podem fazer surgir novos riscos ou intensificar riscos profissionais já existentes (stress e  assédio por meios tecnológicos</a:t>
            </a:r>
            <a:r>
              <a:rPr lang="pt-PT" dirty="0" smtClean="0"/>
              <a:t>);</a:t>
            </a:r>
            <a:endParaRPr lang="pt-PT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r>
              <a:rPr lang="pt-PT" b="1" dirty="0" err="1">
                <a:ea typeface="Times New Roman"/>
                <a:cs typeface="Times New Roman"/>
              </a:rPr>
              <a:t>Óptica</a:t>
            </a:r>
            <a:r>
              <a:rPr lang="pt-PT" b="1" dirty="0">
                <a:ea typeface="Times New Roman"/>
                <a:cs typeface="Times New Roman"/>
              </a:rPr>
              <a:t> do sistema de segurança e saúde no local de trabalho: </a:t>
            </a:r>
            <a:r>
              <a:rPr lang="pt-PT" dirty="0"/>
              <a:t>dificuldades acrescidas de controlar a aplicação das regras de segurança e saúde num ambiente de trabalho que não coincide com as instalações </a:t>
            </a:r>
            <a:r>
              <a:rPr lang="pt-PT" dirty="0" smtClean="0"/>
              <a:t>empresariais.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490675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412776"/>
            <a:ext cx="7344816" cy="4947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8. TECNOLOGIAS DIGITAIS E M</a:t>
            </a:r>
            <a:r>
              <a:rPr lang="pt-PT" b="1" dirty="0">
                <a:ea typeface="Times New Roman"/>
                <a:cs typeface="Times New Roman"/>
              </a:rPr>
              <a:t>ODELOS DE COMUNICAÇÃO NO SEIO DAS EMPRESAS E NO ÂMBITO DOS ENTES LABORAIS COLETIVOS 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Times New Roman"/>
                <a:cs typeface="Times New Roman"/>
              </a:rPr>
              <a:t>Formas de comunicação em causa: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entre o empregador e os trabalhadores no âmbito da empresa;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entre os trabalhadores e as suas estruturas representativas (comissões de trabalhadores e delegações sindicais);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r>
              <a:rPr lang="pt-PT" dirty="0">
                <a:ea typeface="Times New Roman"/>
                <a:cs typeface="Times New Roman"/>
              </a:rPr>
              <a:t>dos entes laborais coletivos (associações sindicais e associações de empregadores) com os respetivos associados.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endParaRPr lang="pt-PT" sz="1600" dirty="0">
              <a:ea typeface="Times New Roman"/>
              <a:cs typeface="Times New Roman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pt-PT" sz="1600" i="1" dirty="0">
                <a:ea typeface="Times New Roman"/>
                <a:cs typeface="Times New Roman"/>
              </a:rPr>
              <a:t>Quadro legal</a:t>
            </a:r>
            <a:r>
              <a:rPr lang="pt-PT" sz="1600" dirty="0">
                <a:ea typeface="Times New Roman"/>
                <a:cs typeface="Times New Roman"/>
              </a:rPr>
              <a:t>:  o CT assenta ainda largamente nos meios de comunicação física, como a afixação em locais de estilo, a carta registada, etc…</a:t>
            </a:r>
          </a:p>
        </p:txBody>
      </p:sp>
    </p:spTree>
    <p:extLst>
      <p:ext uri="{BB962C8B-B14F-4D97-AF65-F5344CB8AC3E}">
        <p14:creationId xmlns:p14="http://schemas.microsoft.com/office/powerpoint/2010/main" val="317746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412776"/>
            <a:ext cx="7344816" cy="5912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PT" sz="2000" b="1" dirty="0">
                <a:ea typeface="Calibri"/>
                <a:cs typeface="Times New Roman"/>
              </a:rPr>
              <a:t>9. TECNOLOGIAS DIGITAIS E </a:t>
            </a:r>
            <a:r>
              <a:rPr lang="pt-PT" sz="2000" b="1" dirty="0"/>
              <a:t>SEGURANÇA SOCIAL </a:t>
            </a:r>
          </a:p>
          <a:p>
            <a:pPr lvl="0"/>
            <a:r>
              <a:rPr lang="pt-PT" dirty="0"/>
              <a:t>(breve referência) </a:t>
            </a:r>
          </a:p>
          <a:p>
            <a:pPr lvl="0"/>
            <a:endParaRPr lang="pt-PT" b="1" dirty="0"/>
          </a:p>
          <a:p>
            <a:pPr lvl="0" algn="just"/>
            <a:r>
              <a:rPr lang="pt-PT" dirty="0"/>
              <a:t>As projeções da economia digital e dos fatores sociológicos que lhe estão subjacentes no mundo do trabalho podem repercutir-se ao nível da segurança social a três níveis:</a:t>
            </a:r>
          </a:p>
          <a:p>
            <a:pPr lvl="0" algn="just"/>
            <a:endParaRPr lang="pt-PT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Configuração global do sistema</a:t>
            </a:r>
            <a:r>
              <a:rPr lang="pt-PT" dirty="0"/>
              <a:t>: estas tecnologias favorecem o trabalho independente e a espinha dorsal do sistema de SS tradicional é o trabalho por conta de </a:t>
            </a:r>
            <a:r>
              <a:rPr lang="pt-PT" dirty="0" smtClean="0"/>
              <a:t>outrem;</a:t>
            </a:r>
            <a:endParaRPr lang="pt-PT" dirty="0"/>
          </a:p>
          <a:p>
            <a:pPr algn="just"/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Cobertura do sistema</a:t>
            </a:r>
            <a:r>
              <a:rPr lang="pt-PT" dirty="0"/>
              <a:t>: é tradicionalmente menor no universo do trabalho </a:t>
            </a:r>
            <a:r>
              <a:rPr lang="pt-PT" dirty="0" smtClean="0"/>
              <a:t>independente;</a:t>
            </a:r>
            <a:endParaRPr lang="pt-PT" dirty="0"/>
          </a:p>
          <a:p>
            <a:pPr lvl="0" algn="just"/>
            <a:r>
              <a:rPr lang="pt-PT" dirty="0"/>
              <a:t>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Sustentabilidade do sistema</a:t>
            </a:r>
            <a:r>
              <a:rPr lang="pt-PT" dirty="0"/>
              <a:t>: há mais evasão contributiva no universo dos trabalhadores independentes e os grandes contribuintes do sistema são os </a:t>
            </a:r>
            <a:r>
              <a:rPr lang="pt-PT" dirty="0" smtClean="0"/>
              <a:t>empregadores.</a:t>
            </a:r>
            <a:endParaRPr lang="pt-PT" dirty="0"/>
          </a:p>
          <a:p>
            <a:pPr lvl="0"/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800"/>
              </a:spcAft>
              <a:buFont typeface="Symbol"/>
              <a:buChar char=""/>
            </a:pPr>
            <a:endParaRPr lang="pt-PT" sz="16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821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712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51520" y="1268761"/>
            <a:ext cx="849694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ESTRUTURA do questionário, </a:t>
            </a:r>
            <a:r>
              <a:rPr lang="pt-PT" b="1" dirty="0"/>
              <a:t>quatro eixos de análise: </a:t>
            </a:r>
            <a:endParaRPr lang="pt-PT" b="1" dirty="0" smtClean="0"/>
          </a:p>
          <a:p>
            <a:endParaRPr lang="pt-PT" b="1" dirty="0"/>
          </a:p>
          <a:p>
            <a:endParaRPr lang="pt-PT" b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/>
              <a:t>Informação de ordem geral</a:t>
            </a:r>
            <a:r>
              <a:rPr lang="pt-PT" dirty="0"/>
              <a:t> ,  </a:t>
            </a:r>
            <a:r>
              <a:rPr lang="pt-PT" dirty="0" smtClean="0"/>
              <a:t>sobre alterações </a:t>
            </a:r>
            <a:r>
              <a:rPr lang="pt-PT" dirty="0"/>
              <a:t>introduzidas para  modernizar processos e formas de trabalho em função das alterações </a:t>
            </a:r>
            <a:r>
              <a:rPr lang="pt-PT" dirty="0" smtClean="0"/>
              <a:t>tecnológicas;</a:t>
            </a: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/>
              <a:t>Recrutamento e modelos de </a:t>
            </a:r>
            <a:r>
              <a:rPr lang="pt-PT" b="1" dirty="0" smtClean="0"/>
              <a:t>contratação</a:t>
            </a:r>
            <a:r>
              <a:rPr lang="pt-PT" dirty="0"/>
              <a:t>;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dirty="0" smtClean="0"/>
              <a:t>Tecnologias digitais e Regimes </a:t>
            </a:r>
            <a:r>
              <a:rPr lang="pt-PT" b="1" dirty="0"/>
              <a:t>de prestação do trabalho, </a:t>
            </a:r>
            <a:r>
              <a:rPr lang="pt-PT" b="1" dirty="0" smtClean="0"/>
              <a:t>i</a:t>
            </a:r>
            <a:r>
              <a:rPr lang="pt-PT" dirty="0" smtClean="0"/>
              <a:t>ncluindo métodos </a:t>
            </a:r>
            <a:r>
              <a:rPr lang="pt-PT" dirty="0"/>
              <a:t>de trabalho e regimes de tempo de trabalho, local de trabalho e meios de </a:t>
            </a:r>
            <a:r>
              <a:rPr lang="pt-PT" dirty="0" smtClean="0"/>
              <a:t>comunicação;</a:t>
            </a:r>
            <a:endParaRPr lang="pt-PT" dirty="0"/>
          </a:p>
          <a:p>
            <a:pPr marL="342900" indent="-342900" algn="just">
              <a:buFont typeface="+mj-lt"/>
              <a:buAutoNum type="arabicPeriod"/>
            </a:pPr>
            <a:endParaRPr lang="pt-PT" b="1" dirty="0"/>
          </a:p>
          <a:p>
            <a:pPr marL="342900" indent="-342900" algn="just">
              <a:buFont typeface="+mj-lt"/>
              <a:buAutoNum type="arabicPeriod"/>
            </a:pPr>
            <a:r>
              <a:rPr lang="pt-PT" b="1" dirty="0"/>
              <a:t>Informação tecnológica, formação profissional e partilha de </a:t>
            </a:r>
            <a:r>
              <a:rPr lang="pt-PT" b="1" dirty="0" smtClean="0"/>
              <a:t>recursos.</a:t>
            </a:r>
            <a:endParaRPr lang="pt-PT" b="1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pPr lvl="0" algn="just"/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 smtClean="0"/>
          </a:p>
        </p:txBody>
      </p:sp>
      <p:sp>
        <p:nvSpPr>
          <p:cNvPr id="7" name="CaixaDeTexto 6"/>
          <p:cNvSpPr txBox="1"/>
          <p:nvPr/>
        </p:nvSpPr>
        <p:spPr>
          <a:xfrm>
            <a:off x="251520" y="4797152"/>
            <a:ext cx="82809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endParaRPr lang="pt-PT" dirty="0" smtClean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20495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022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179512" y="1628800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pt-PT" b="1" dirty="0" smtClean="0"/>
              <a:t>Informação </a:t>
            </a:r>
            <a:r>
              <a:rPr lang="pt-PT" b="1" dirty="0"/>
              <a:t>de ordem </a:t>
            </a:r>
            <a:r>
              <a:rPr lang="pt-PT" b="1" dirty="0" smtClean="0"/>
              <a:t>geral, </a:t>
            </a:r>
            <a:r>
              <a:rPr lang="pt-PT" dirty="0" smtClean="0"/>
              <a:t>alguns pontos de relevo:</a:t>
            </a:r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60400"/>
            <a:ext cx="377825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aixaDeTexto 7"/>
          <p:cNvSpPr txBox="1"/>
          <p:nvPr/>
        </p:nvSpPr>
        <p:spPr>
          <a:xfrm>
            <a:off x="971601" y="5760399"/>
            <a:ext cx="72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600" dirty="0" smtClean="0"/>
              <a:t>PROPOSTAS: Alteração  de tempos e formas de organização </a:t>
            </a:r>
            <a:r>
              <a:rPr lang="pt-PT" sz="1600" smtClean="0"/>
              <a:t>do trabalho (teletrabalho</a:t>
            </a:r>
            <a:r>
              <a:rPr lang="pt-PT" sz="1600" dirty="0" smtClean="0"/>
              <a:t>);  (+) envolvimento </a:t>
            </a:r>
            <a:r>
              <a:rPr lang="pt-PT" sz="1600" dirty="0"/>
              <a:t>t</a:t>
            </a:r>
            <a:r>
              <a:rPr lang="pt-PT" sz="1600" dirty="0" smtClean="0"/>
              <a:t>rabalhadores; (+) investimento </a:t>
            </a:r>
            <a:r>
              <a:rPr lang="pt-PT" sz="1600" dirty="0"/>
              <a:t>em TIC; (+) formação profissional .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9635" y="2132856"/>
            <a:ext cx="7538789" cy="3214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0701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663" y="11663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827584" y="1484784"/>
            <a:ext cx="712879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 startAt="2"/>
            </a:pPr>
            <a:r>
              <a:rPr lang="pt-PT" b="1" dirty="0" smtClean="0"/>
              <a:t>Recrutamento </a:t>
            </a:r>
            <a:r>
              <a:rPr lang="pt-PT" b="1" dirty="0"/>
              <a:t>e modelos de </a:t>
            </a:r>
            <a:r>
              <a:rPr lang="pt-PT" b="1" dirty="0" smtClean="0"/>
              <a:t>contratação, </a:t>
            </a:r>
            <a:r>
              <a:rPr lang="pt-PT" dirty="0" smtClean="0"/>
              <a:t>destaques : </a:t>
            </a:r>
          </a:p>
          <a:p>
            <a:pPr lvl="0"/>
            <a:r>
              <a:rPr lang="pt-PT" dirty="0" smtClean="0"/>
              <a:t>   </a:t>
            </a:r>
          </a:p>
          <a:p>
            <a:pPr lvl="0"/>
            <a:endParaRPr lang="pt-PT" dirty="0" smtClean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  <a:p>
            <a:pPr lvl="0"/>
            <a:endParaRPr lang="pt-PT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760400"/>
            <a:ext cx="377825" cy="328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827584" y="5455103"/>
            <a:ext cx="7396708" cy="892552"/>
          </a:xfrm>
          <a:prstGeom prst="rect">
            <a:avLst/>
          </a:prstGeom>
          <a:noFill/>
          <a:ln>
            <a:solidFill>
              <a:schemeClr val="bg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pt-PT" b="1" dirty="0" smtClean="0"/>
              <a:t>(*)Mas, a </a:t>
            </a:r>
            <a:r>
              <a:rPr lang="pt-PT" dirty="0" smtClean="0"/>
              <a:t>reduzida expressão </a:t>
            </a:r>
            <a:r>
              <a:rPr lang="pt-PT" b="1" dirty="0" smtClean="0"/>
              <a:t>do </a:t>
            </a:r>
            <a:r>
              <a:rPr lang="pt-PT" b="1" dirty="0"/>
              <a:t>teletrabalho </a:t>
            </a:r>
            <a:r>
              <a:rPr lang="pt-PT" dirty="0"/>
              <a:t> </a:t>
            </a:r>
            <a:r>
              <a:rPr lang="pt-PT" dirty="0" smtClean="0"/>
              <a:t>contrasta com a resposta: em </a:t>
            </a:r>
            <a:r>
              <a:rPr lang="pt-PT" sz="1600" i="1" dirty="0" smtClean="0"/>
              <a:t>que medida o local </a:t>
            </a:r>
            <a:r>
              <a:rPr lang="pt-PT" sz="1600" i="1" dirty="0"/>
              <a:t>de </a:t>
            </a:r>
            <a:r>
              <a:rPr lang="pt-PT" sz="1600" i="1" dirty="0" smtClean="0"/>
              <a:t>trabalho, posto  físico e presença no local de trabalho podem ser alteradas coma digitalização</a:t>
            </a:r>
            <a:r>
              <a:rPr lang="pt-PT" dirty="0" smtClean="0"/>
              <a:t> (47% admite teletrabalho ou trabalho à distância)</a:t>
            </a:r>
            <a:endParaRPr lang="pt-PT" dirty="0"/>
          </a:p>
        </p:txBody>
      </p:sp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885" y="2094113"/>
            <a:ext cx="6778190" cy="2903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12713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CaixaDeTexto 1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5" name="Rectângulo 4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899592" y="1628800"/>
            <a:ext cx="7488832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PT" i="1" dirty="0"/>
              <a:t>Por solicitação do Centro de Relações Laborais, </a:t>
            </a:r>
          </a:p>
          <a:p>
            <a:pPr algn="just"/>
            <a:r>
              <a:rPr lang="pt-PT" dirty="0" smtClean="0"/>
              <a:t>o </a:t>
            </a:r>
            <a:r>
              <a:rPr lang="pt-PT" dirty="0"/>
              <a:t>estudo é uma reflexão sobre os impactos da Economia Digital no trabalho e no emprego, no contexto da realidade portuguesa e na perspetiva da contratação coletiva.</a:t>
            </a:r>
          </a:p>
          <a:p>
            <a:pPr algn="just"/>
            <a:endParaRPr lang="pt-PT" dirty="0"/>
          </a:p>
          <a:p>
            <a:pPr algn="just">
              <a:lnSpc>
                <a:spcPct val="150000"/>
              </a:lnSpc>
            </a:pPr>
            <a:r>
              <a:rPr lang="pt-PT" b="1" dirty="0"/>
              <a:t>Objeto do estudo: </a:t>
            </a:r>
            <a:r>
              <a:rPr lang="pt-PT" dirty="0"/>
              <a:t>verificar o </a:t>
            </a:r>
            <a:r>
              <a:rPr lang="pt-PT" i="1" dirty="0"/>
              <a:t>estado da arte</a:t>
            </a:r>
            <a:r>
              <a:rPr lang="pt-PT" dirty="0"/>
              <a:t> procurando responder a três grandes grupos de questões: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Quais as mudanças que as empresas portuguesas têm introduzido, em função das tecnologias digitais?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Se e até que ponto a introdução destas mudanças tem tido a participação dos trabalhadores da empresa? </a:t>
            </a:r>
          </a:p>
          <a:p>
            <a:pPr marL="285750" lvl="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/>
              <a:t>Se e até que ponto estas matérias têm merecido a atenção da contratação coletiva e quais as perspetivas neste domínio?</a:t>
            </a:r>
          </a:p>
          <a:p>
            <a:pPr>
              <a:lnSpc>
                <a:spcPct val="150000"/>
              </a:lnSpc>
            </a:pP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546799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621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2" name="Rectângulo 1"/>
          <p:cNvSpPr/>
          <p:nvPr/>
        </p:nvSpPr>
        <p:spPr>
          <a:xfrm>
            <a:off x="755576" y="1340768"/>
            <a:ext cx="7632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 smtClean="0"/>
              <a:t>3.Regimes </a:t>
            </a:r>
            <a:r>
              <a:rPr lang="pt-PT" b="1" dirty="0"/>
              <a:t>de prestação do </a:t>
            </a:r>
            <a:r>
              <a:rPr lang="pt-PT" b="1" dirty="0" smtClean="0"/>
              <a:t>trabalho, </a:t>
            </a:r>
            <a:r>
              <a:rPr lang="pt-PT" dirty="0" smtClean="0"/>
              <a:t>destaques </a:t>
            </a:r>
            <a:r>
              <a:rPr lang="pt-PT" dirty="0"/>
              <a:t>: </a:t>
            </a:r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  <a:p>
            <a:pPr lvl="0"/>
            <a:endParaRPr lang="pt-PT" b="1" dirty="0"/>
          </a:p>
        </p:txBody>
      </p:sp>
      <p:sp>
        <p:nvSpPr>
          <p:cNvPr id="9" name="Rectângulo 8"/>
          <p:cNvSpPr/>
          <p:nvPr/>
        </p:nvSpPr>
        <p:spPr>
          <a:xfrm>
            <a:off x="4499992" y="3649092"/>
            <a:ext cx="41600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pt-PT" sz="1400" dirty="0" smtClean="0"/>
          </a:p>
          <a:p>
            <a:pPr lvl="0"/>
            <a:endParaRPr lang="pt-PT" sz="1400" dirty="0" smtClean="0"/>
          </a:p>
          <a:p>
            <a:pPr lvl="0"/>
            <a:r>
              <a:rPr lang="pt-PT" sz="1400" dirty="0" smtClean="0"/>
              <a:t>Para </a:t>
            </a:r>
            <a:r>
              <a:rPr lang="pt-PT" sz="1400" dirty="0"/>
              <a:t>(46%) respondentes </a:t>
            </a:r>
            <a:r>
              <a:rPr lang="pt-PT" sz="1400" dirty="0" smtClean="0"/>
              <a:t> a digitalização  tem impacto elevado na  mobilidade dos trabalhadores</a:t>
            </a:r>
            <a:endParaRPr lang="pt-PT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168138"/>
            <a:ext cx="5284023" cy="14381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157192"/>
            <a:ext cx="4774015" cy="1284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eta para baixo 6"/>
          <p:cNvSpPr/>
          <p:nvPr/>
        </p:nvSpPr>
        <p:spPr>
          <a:xfrm>
            <a:off x="5900459" y="3649092"/>
            <a:ext cx="484632" cy="3693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078" y="1976709"/>
            <a:ext cx="2879317" cy="2532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8526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43408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755576" y="1268761"/>
            <a:ext cx="78488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AutoNum type="arabicPeriod" startAt="4"/>
            </a:pPr>
            <a:r>
              <a:rPr lang="pt-PT" b="1" dirty="0" smtClean="0">
                <a:solidFill>
                  <a:prstClr val="black"/>
                </a:solidFill>
              </a:rPr>
              <a:t>Informação </a:t>
            </a:r>
            <a:r>
              <a:rPr lang="pt-PT" b="1" dirty="0">
                <a:solidFill>
                  <a:prstClr val="black"/>
                </a:solidFill>
              </a:rPr>
              <a:t>tecnológica, formação profissional e partilha dos recursos </a:t>
            </a:r>
            <a:r>
              <a:rPr lang="pt-PT" b="1" dirty="0" smtClean="0">
                <a:solidFill>
                  <a:prstClr val="black"/>
                </a:solidFill>
              </a:rPr>
              <a:t>tecnológico</a:t>
            </a:r>
            <a:r>
              <a:rPr lang="pt-PT" dirty="0" smtClean="0">
                <a:solidFill>
                  <a:prstClr val="black"/>
                </a:solidFill>
              </a:rPr>
              <a:t>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Tratamento de dados 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PT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pt-PT" dirty="0">
              <a:solidFill>
                <a:prstClr val="black"/>
              </a:solidFill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827583" y="4509121"/>
            <a:ext cx="735439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dirty="0">
                <a:solidFill>
                  <a:prstClr val="black"/>
                </a:solidFill>
              </a:rPr>
              <a:t>F</a:t>
            </a:r>
            <a:r>
              <a:rPr lang="pt-PT" dirty="0" smtClean="0">
                <a:solidFill>
                  <a:prstClr val="black"/>
                </a:solidFill>
              </a:rPr>
              <a:t>ormação profissional:</a:t>
            </a:r>
            <a:endParaRPr lang="pt-PT" dirty="0">
              <a:solidFill>
                <a:prstClr val="black"/>
              </a:solidFill>
            </a:endParaRPr>
          </a:p>
          <a:p>
            <a:pPr lvl="0"/>
            <a:endParaRPr lang="pt-PT" dirty="0">
              <a:solidFill>
                <a:prstClr val="black"/>
              </a:solidFill>
            </a:endParaRPr>
          </a:p>
          <a:p>
            <a:pPr lvl="0"/>
            <a:endParaRPr lang="pt-PT" dirty="0">
              <a:solidFill>
                <a:prstClr val="black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4990060"/>
            <a:ext cx="5192333" cy="16245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5159" y="2149937"/>
            <a:ext cx="6609706" cy="2101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718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613" y="-1208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562547" y="539388"/>
            <a:ext cx="7560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III. AS EMPRESAS E AS TECNOLOGIAS DIGITAIS: RESPOSTAS AO QUESTIONÁRIO</a:t>
            </a:r>
          </a:p>
        </p:txBody>
      </p:sp>
      <p:sp>
        <p:nvSpPr>
          <p:cNvPr id="3" name="Rectângulo 2"/>
          <p:cNvSpPr/>
          <p:nvPr/>
        </p:nvSpPr>
        <p:spPr>
          <a:xfrm>
            <a:off x="251520" y="1484785"/>
            <a:ext cx="8136904" cy="1754326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lvl="0">
              <a:lnSpc>
                <a:spcPct val="150000"/>
              </a:lnSpc>
            </a:pPr>
            <a:r>
              <a:rPr lang="pt-PT" b="1" dirty="0" smtClean="0">
                <a:solidFill>
                  <a:prstClr val="black"/>
                </a:solidFill>
              </a:rPr>
              <a:t>5. Envolvimento </a:t>
            </a:r>
            <a:r>
              <a:rPr lang="pt-PT" b="1" dirty="0">
                <a:solidFill>
                  <a:prstClr val="black"/>
                </a:solidFill>
              </a:rPr>
              <a:t>dos trabalhadores ou dos seus </a:t>
            </a:r>
            <a:r>
              <a:rPr lang="pt-PT" b="1" dirty="0" smtClean="0">
                <a:solidFill>
                  <a:prstClr val="black"/>
                </a:solidFill>
              </a:rPr>
              <a:t>representantes:   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 processo de modernização  da empresa, em geral (Q.2.5);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Nos processos de recrutamento da empresa (Q.3.3);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 smtClean="0">
                <a:solidFill>
                  <a:prstClr val="black"/>
                </a:solidFill>
              </a:rPr>
              <a:t>No levantamento  de necessidades e definição dos planos de formação (Q.5.3). </a:t>
            </a:r>
            <a:r>
              <a:rPr lang="pt-PT" b="1" dirty="0" smtClean="0">
                <a:solidFill>
                  <a:prstClr val="black"/>
                </a:solidFill>
              </a:rPr>
              <a:t> </a:t>
            </a:r>
            <a:endParaRPr lang="pt-PT" dirty="0">
              <a:solidFill>
                <a:prstClr val="black"/>
              </a:solidFill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2546" y="3368615"/>
            <a:ext cx="4938141" cy="2989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1591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9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559257"/>
            <a:ext cx="8280920" cy="44063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1</a:t>
            </a:r>
            <a:r>
              <a:rPr lang="pt-PT" dirty="0" smtClean="0">
                <a:ea typeface="Calibri"/>
                <a:cs typeface="Times New Roman"/>
              </a:rPr>
              <a:t>. Foi </a:t>
            </a:r>
            <a:r>
              <a:rPr lang="pt-PT" dirty="0">
                <a:ea typeface="Calibri"/>
                <a:cs typeface="Times New Roman"/>
              </a:rPr>
              <a:t>estudado </a:t>
            </a:r>
            <a:r>
              <a:rPr lang="pt-PT" b="1" dirty="0">
                <a:ea typeface="Calibri"/>
                <a:cs typeface="Times New Roman"/>
              </a:rPr>
              <a:t>o universo das convenções coletivas publicadas em 2017 e no primeiro semestre de 2018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[320 </a:t>
            </a:r>
            <a:r>
              <a:rPr lang="pt-PT" dirty="0" smtClean="0">
                <a:solidFill>
                  <a:srgbClr val="0070C0"/>
                </a:solidFill>
                <a:ea typeface="Calibri"/>
                <a:cs typeface="Times New Roman"/>
              </a:rPr>
              <a:t>convenções: 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2017 (208) e 2018 (112) ]</a:t>
            </a:r>
          </a:p>
          <a:p>
            <a:pPr lvl="0" algn="just">
              <a:lnSpc>
                <a:spcPct val="150000"/>
              </a:lnSpc>
              <a:spcAft>
                <a:spcPts val="1000"/>
              </a:spcAft>
            </a:pPr>
            <a:r>
              <a:rPr lang="pt-PT" dirty="0">
                <a:ea typeface="Calibri"/>
                <a:cs typeface="Times New Roman"/>
              </a:rPr>
              <a:t>Analisaram-se  alguns conteúdos  convencionais na sua conjugação  com a evolução tecnológica e com as regras em matéria de proteção de dados, relativamente a : 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teletrabalho;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meios de comunicação eletrónica;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 smtClean="0">
                <a:ea typeface="Calibri"/>
                <a:cs typeface="Times New Roman"/>
              </a:rPr>
              <a:t>meios </a:t>
            </a:r>
            <a:r>
              <a:rPr lang="pt-PT" b="1" dirty="0">
                <a:ea typeface="Calibri"/>
                <a:cs typeface="Times New Roman"/>
              </a:rPr>
              <a:t>de vigilância eletrónica;  </a:t>
            </a: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processo individual dos </a:t>
            </a:r>
            <a:r>
              <a:rPr lang="pt-PT" b="1" dirty="0" smtClean="0">
                <a:ea typeface="Calibri"/>
                <a:cs typeface="Times New Roman"/>
              </a:rPr>
              <a:t>Trabalhadores;</a:t>
            </a:r>
            <a:endParaRPr lang="pt-PT" b="1" dirty="0">
              <a:ea typeface="Calibri"/>
              <a:cs typeface="Times New Roman"/>
            </a:endParaRPr>
          </a:p>
          <a:p>
            <a:pPr marL="285750" lvl="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formação </a:t>
            </a:r>
            <a:r>
              <a:rPr lang="pt-PT" b="1" dirty="0" smtClean="0">
                <a:ea typeface="Calibri"/>
                <a:cs typeface="Times New Roman"/>
              </a:rPr>
              <a:t>profissional.</a:t>
            </a:r>
            <a:endParaRPr lang="pt-PT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sz="1600" dirty="0">
              <a:ea typeface="Times New Roman"/>
              <a:cs typeface="Times New Roman"/>
            </a:endParaRPr>
          </a:p>
        </p:txBody>
      </p:sp>
      <p:sp>
        <p:nvSpPr>
          <p:cNvPr id="8" name="Rectângulo 7"/>
          <p:cNvSpPr/>
          <p:nvPr/>
        </p:nvSpPr>
        <p:spPr>
          <a:xfrm>
            <a:off x="6372200" y="374331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10" name="Rectângulo arredondado 9"/>
          <p:cNvSpPr/>
          <p:nvPr/>
        </p:nvSpPr>
        <p:spPr>
          <a:xfrm>
            <a:off x="5840186" y="3927982"/>
            <a:ext cx="2044182" cy="1411398"/>
          </a:xfrm>
          <a:prstGeom prst="roundRect">
            <a:avLst/>
          </a:prstGeom>
          <a:solidFill>
            <a:schemeClr val="bg2">
              <a:lumMod val="90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 smtClean="0">
                <a:solidFill>
                  <a:schemeClr val="tx2">
                    <a:lumMod val="75000"/>
                  </a:schemeClr>
                </a:solidFill>
              </a:rPr>
              <a:t>Maioritariamente reproduzem </a:t>
            </a:r>
            <a:r>
              <a:rPr lang="pt-PT" dirty="0">
                <a:solidFill>
                  <a:schemeClr val="tx2">
                    <a:lumMod val="75000"/>
                  </a:schemeClr>
                </a:solidFill>
              </a:rPr>
              <a:t>o regime </a:t>
            </a:r>
            <a:r>
              <a:rPr lang="pt-PT" dirty="0" smtClean="0">
                <a:solidFill>
                  <a:schemeClr val="tx2">
                    <a:lumMod val="75000"/>
                  </a:schemeClr>
                </a:solidFill>
              </a:rPr>
              <a:t>legal</a:t>
            </a:r>
            <a:endParaRPr lang="pt-PT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70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496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8" name="Rectângulo 7"/>
          <p:cNvSpPr/>
          <p:nvPr/>
        </p:nvSpPr>
        <p:spPr>
          <a:xfrm>
            <a:off x="6372200" y="3743316"/>
            <a:ext cx="21602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t-PT" dirty="0"/>
          </a:p>
        </p:txBody>
      </p:sp>
      <p:sp>
        <p:nvSpPr>
          <p:cNvPr id="9" name="Rectângulo 8"/>
          <p:cNvSpPr/>
          <p:nvPr/>
        </p:nvSpPr>
        <p:spPr>
          <a:xfrm>
            <a:off x="611560" y="1484784"/>
            <a:ext cx="7920880" cy="53707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2. CONTRATAÇÃO </a:t>
            </a:r>
            <a:r>
              <a:rPr lang="pt-PT" b="1" dirty="0">
                <a:ea typeface="Calibri"/>
                <a:cs typeface="Times New Roman"/>
              </a:rPr>
              <a:t>COLETIVA  (2017/2018) </a:t>
            </a:r>
            <a:r>
              <a:rPr lang="pt-PT" b="1" dirty="0" smtClean="0">
                <a:ea typeface="Calibri"/>
                <a:cs typeface="Times New Roman"/>
              </a:rPr>
              <a:t>-  </a:t>
            </a:r>
            <a:r>
              <a:rPr lang="pt-PT" b="1" dirty="0">
                <a:ea typeface="Calibri"/>
                <a:cs typeface="Times New Roman"/>
              </a:rPr>
              <a:t>principais  </a:t>
            </a:r>
            <a:r>
              <a:rPr lang="pt-PT" b="1" dirty="0" smtClean="0">
                <a:ea typeface="Calibri"/>
                <a:cs typeface="Times New Roman"/>
              </a:rPr>
              <a:t>linhas</a:t>
            </a:r>
            <a:r>
              <a:rPr lang="pt-PT" dirty="0" smtClean="0">
                <a:ea typeface="Calibri"/>
                <a:cs typeface="Times New Roman"/>
              </a:rPr>
              <a:t>:</a:t>
            </a:r>
            <a:endParaRPr lang="pt-PT" dirty="0"/>
          </a:p>
          <a:p>
            <a:pPr marL="342900" lvl="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Teletrabalho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 smtClean="0">
                <a:solidFill>
                  <a:srgbClr val="0070C0"/>
                </a:solidFill>
              </a:rPr>
              <a:t>(</a:t>
            </a:r>
            <a:r>
              <a:rPr lang="pt-PT" sz="1600" dirty="0" smtClean="0">
                <a:solidFill>
                  <a:srgbClr val="0070C0"/>
                </a:solidFill>
              </a:rPr>
              <a:t>10 </a:t>
            </a:r>
            <a:r>
              <a:rPr lang="pt-PT" sz="1600" dirty="0">
                <a:solidFill>
                  <a:srgbClr val="0070C0"/>
                </a:solidFill>
              </a:rPr>
              <a:t>em 320 </a:t>
            </a:r>
            <a:r>
              <a:rPr lang="pt-PT" sz="1600" dirty="0" smtClean="0">
                <a:solidFill>
                  <a:srgbClr val="0070C0"/>
                </a:solidFill>
              </a:rPr>
              <a:t>convenções)</a:t>
            </a:r>
            <a:r>
              <a:rPr lang="pt-PT" sz="1600" dirty="0" smtClean="0"/>
              <a:t>, </a:t>
            </a:r>
            <a:r>
              <a:rPr lang="pt-PT" sz="1600" dirty="0"/>
              <a:t>direito de preferência a  trabalhadores portadores de deficiência, doença crónica ou com filhos nessas circunstâncias; alternância com período nas instalações da empresa; regras sobre a supervisão da prestação de trabalho e visita do local de trabalho.</a:t>
            </a:r>
          </a:p>
          <a:p>
            <a:pPr marL="342900" lvl="0" indent="-342900" algn="just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pt-PT" b="1" dirty="0" smtClean="0"/>
              <a:t>Meios </a:t>
            </a:r>
            <a:r>
              <a:rPr lang="pt-PT" b="1" dirty="0"/>
              <a:t>de comunicação eletrónica </a:t>
            </a:r>
            <a:r>
              <a:rPr lang="pt-PT" dirty="0">
                <a:solidFill>
                  <a:srgbClr val="0070C0"/>
                </a:solidFill>
              </a:rPr>
              <a:t>(</a:t>
            </a:r>
            <a:r>
              <a:rPr lang="pt-PT" sz="1600" dirty="0">
                <a:solidFill>
                  <a:srgbClr val="0070C0"/>
                </a:solidFill>
              </a:rPr>
              <a:t>13 em 320 convenções</a:t>
            </a:r>
            <a:r>
              <a:rPr lang="pt-PT" dirty="0">
                <a:solidFill>
                  <a:srgbClr val="0070C0"/>
                </a:solidFill>
              </a:rPr>
              <a:t>)</a:t>
            </a:r>
            <a:r>
              <a:rPr lang="pt-PT" sz="1600" dirty="0"/>
              <a:t>, </a:t>
            </a:r>
            <a:r>
              <a:rPr lang="pt-PT" sz="1600" dirty="0" smtClean="0"/>
              <a:t>referência  à confidencialidade </a:t>
            </a:r>
            <a:r>
              <a:rPr lang="pt-PT" sz="1600" dirty="0"/>
              <a:t>de mensagens; e possibilidade do empregador estabelecer regras de utilização.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dirty="0"/>
              <a:t>A</a:t>
            </a:r>
            <a:r>
              <a:rPr lang="pt-PT" b="1" dirty="0" smtClean="0"/>
              <a:t>cesso </a:t>
            </a:r>
            <a:r>
              <a:rPr lang="pt-PT" b="1" dirty="0"/>
              <a:t>a dados pessoais</a:t>
            </a:r>
            <a:r>
              <a:rPr lang="pt-PT" baseline="30000" dirty="0"/>
              <a:t> </a:t>
            </a:r>
            <a:r>
              <a:rPr lang="pt-PT" dirty="0"/>
              <a:t>ou ao </a:t>
            </a:r>
            <a:r>
              <a:rPr lang="pt-PT" b="1" dirty="0"/>
              <a:t>processo individual dos trabalhadores </a:t>
            </a:r>
            <a:r>
              <a:rPr lang="pt-PT" dirty="0">
                <a:solidFill>
                  <a:srgbClr val="0070C0"/>
                </a:solidFill>
              </a:rPr>
              <a:t>(</a:t>
            </a:r>
            <a:r>
              <a:rPr lang="pt-PT" sz="1600" dirty="0">
                <a:solidFill>
                  <a:srgbClr val="0070C0"/>
                </a:solidFill>
              </a:rPr>
              <a:t>19 em  320 convenções)</a:t>
            </a:r>
            <a:r>
              <a:rPr lang="pt-PT" dirty="0"/>
              <a:t>, </a:t>
            </a:r>
            <a:r>
              <a:rPr lang="pt-PT" sz="1600" dirty="0"/>
              <a:t>algumas referências às garantias de proteção dos trabalhadores</a:t>
            </a:r>
            <a:r>
              <a:rPr lang="pt-PT" dirty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pt-PT" b="1" dirty="0"/>
              <a:t> M</a:t>
            </a:r>
            <a:r>
              <a:rPr lang="pt-PT" b="1" dirty="0" smtClean="0"/>
              <a:t>eios </a:t>
            </a:r>
            <a:r>
              <a:rPr lang="pt-PT" b="1" dirty="0"/>
              <a:t>de vigilância à distância </a:t>
            </a:r>
            <a:r>
              <a:rPr lang="pt-PT" dirty="0" smtClean="0">
                <a:solidFill>
                  <a:srgbClr val="0070C0"/>
                </a:solidFill>
              </a:rPr>
              <a:t>(</a:t>
            </a:r>
            <a:r>
              <a:rPr lang="pt-PT" sz="1600" dirty="0" smtClean="0">
                <a:solidFill>
                  <a:srgbClr val="0070C0"/>
                </a:solidFill>
              </a:rPr>
              <a:t>4 </a:t>
            </a:r>
            <a:r>
              <a:rPr lang="pt-PT" sz="1600" dirty="0">
                <a:solidFill>
                  <a:srgbClr val="0070C0"/>
                </a:solidFill>
              </a:rPr>
              <a:t>em  320 convenções) </a:t>
            </a:r>
            <a:r>
              <a:rPr lang="pt-PT" sz="1600" dirty="0"/>
              <a:t>dever de informação prévia de trabalhadores sobre a sua  existência e finalidade</a:t>
            </a:r>
            <a:r>
              <a:rPr lang="pt-PT" sz="1600" dirty="0" smtClean="0"/>
              <a:t>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sz="1600" dirty="0">
              <a:effectLst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t-PT" b="1" dirty="0">
                <a:ea typeface="Calibri"/>
                <a:cs typeface="Times New Roman"/>
              </a:rPr>
              <a:t>Formação profissional </a:t>
            </a:r>
            <a:r>
              <a:rPr lang="pt-PT" dirty="0">
                <a:solidFill>
                  <a:srgbClr val="0070C0"/>
                </a:solidFill>
                <a:ea typeface="Calibri"/>
                <a:cs typeface="Times New Roman"/>
              </a:rPr>
              <a:t>(</a:t>
            </a:r>
            <a:r>
              <a:rPr lang="pt-PT" dirty="0">
                <a:solidFill>
                  <a:srgbClr val="0070C0"/>
                </a:solidFill>
              </a:rPr>
              <a:t>99 em 320 convenções</a:t>
            </a:r>
            <a:r>
              <a:rPr lang="pt-PT" sz="1600" dirty="0">
                <a:solidFill>
                  <a:srgbClr val="0070C0"/>
                </a:solidFill>
              </a:rPr>
              <a:t>)</a:t>
            </a:r>
            <a:r>
              <a:rPr lang="pt-PT" dirty="0" smtClean="0"/>
              <a:t>, </a:t>
            </a:r>
            <a:r>
              <a:rPr lang="pt-PT" sz="1600" dirty="0"/>
              <a:t>28 em 99 referem formação em TIC ou formação tecnológica e 1 </a:t>
            </a:r>
            <a:r>
              <a:rPr lang="pt-PT" sz="1600" dirty="0" smtClean="0"/>
              <a:t>regime e-</a:t>
            </a:r>
            <a:r>
              <a:rPr lang="pt-PT" sz="1600" dirty="0" err="1" smtClean="0"/>
              <a:t>learning</a:t>
            </a:r>
            <a:r>
              <a:rPr lang="pt-PT" sz="1600" dirty="0" smtClean="0"/>
              <a:t> e frequentemente formação </a:t>
            </a:r>
            <a:r>
              <a:rPr lang="pt-PT" sz="1600" dirty="0"/>
              <a:t>profissional da iniciativa do </a:t>
            </a:r>
            <a:r>
              <a:rPr lang="pt-PT" sz="1600" dirty="0" smtClean="0"/>
              <a:t>trabalhador.</a:t>
            </a:r>
            <a:endParaRPr lang="pt-PT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endParaRPr lang="pt-PT" sz="1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180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IV. CONCLUSÕES: QUE PAPEL PARA A NEGOCIAÇÃO COLETIVA NO CONTEXTO DA ECONOMIA DIGITAL E DO TRABALHO 4.0? 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412776"/>
            <a:ext cx="8280920" cy="4748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3. PAPEL </a:t>
            </a:r>
            <a:r>
              <a:rPr lang="pt-PT" b="1" dirty="0">
                <a:ea typeface="Calibri"/>
                <a:cs typeface="Times New Roman"/>
              </a:rPr>
              <a:t>DA NEGOCIAÇÃO COLETIVA E ÁREAS DE POSSÍVEL INTERVENÇÃO DA CONTRATAÇÃO COLETIVA </a:t>
            </a:r>
            <a:r>
              <a:rPr lang="pt-PT" dirty="0">
                <a:ea typeface="Calibri"/>
                <a:cs typeface="Times New Roman"/>
              </a:rPr>
              <a:t> (sugestões dos respondentes)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Formação profissional</a:t>
            </a:r>
            <a:r>
              <a:rPr lang="pt-PT" dirty="0">
                <a:ea typeface="Calibri"/>
                <a:cs typeface="Times New Roman"/>
              </a:rPr>
              <a:t>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Teletrabalho</a:t>
            </a:r>
            <a:r>
              <a:rPr lang="pt-PT" dirty="0">
                <a:ea typeface="Calibri"/>
                <a:cs typeface="Times New Roman"/>
              </a:rPr>
              <a:t>, perspetivando seu incentivo;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Tempo de trabalho</a:t>
            </a:r>
            <a:r>
              <a:rPr lang="pt-PT" dirty="0">
                <a:ea typeface="Calibri"/>
                <a:cs typeface="Times New Roman"/>
              </a:rPr>
              <a:t>, na perspetiva de diminuir os tempos de permanência dos trabalhadores na empresa e de fomentar o trabalho à distância para facilitar a conciliação com as responsabilidades familiares, ou para garantir o direito ao repouso;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Segurança e saúde</a:t>
            </a:r>
            <a:r>
              <a:rPr lang="pt-PT" dirty="0">
                <a:ea typeface="Calibri"/>
                <a:cs typeface="Times New Roman"/>
              </a:rPr>
              <a:t>, salientando a importância das novas tecnologias na prevenção de acidentes e doenças;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b="1" dirty="0">
                <a:ea typeface="Calibri"/>
                <a:cs typeface="Times New Roman"/>
              </a:rPr>
              <a:t>Recrutamento</a:t>
            </a:r>
            <a:endParaRPr lang="pt-PT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501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04" y="175812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63688" y="400110"/>
            <a:ext cx="73448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PT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467544" y="1412776"/>
            <a:ext cx="828092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lvl="0" algn="ctr">
              <a:lnSpc>
                <a:spcPct val="150000"/>
              </a:lnSpc>
              <a:spcAft>
                <a:spcPts val="1000"/>
              </a:spcAft>
            </a:pPr>
            <a:r>
              <a:rPr lang="pt-PT" sz="2800" b="1" dirty="0" smtClean="0">
                <a:ea typeface="Calibri"/>
                <a:cs typeface="Times New Roman"/>
              </a:rPr>
              <a:t>OBRIGADA </a:t>
            </a:r>
            <a:endParaRPr lang="pt-PT" sz="28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0266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8" name="Rectângulo 7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683568" y="1196752"/>
            <a:ext cx="7704856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pt-PT" b="1" dirty="0" smtClean="0">
              <a:ea typeface="Calibri"/>
              <a:cs typeface="Times New Roman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Metodologia: </a:t>
            </a:r>
            <a:r>
              <a:rPr lang="pt-PT" dirty="0" smtClean="0">
                <a:ea typeface="Calibri"/>
                <a:cs typeface="Times New Roman"/>
              </a:rPr>
              <a:t>O </a:t>
            </a:r>
            <a:r>
              <a:rPr lang="pt-PT" dirty="0">
                <a:ea typeface="Calibri"/>
                <a:cs typeface="Times New Roman"/>
              </a:rPr>
              <a:t>estudo é o produto final de um projeto constituído por três fases: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1 - Elaboração de um questionário, </a:t>
            </a:r>
            <a:r>
              <a:rPr lang="pt-PT" dirty="0">
                <a:ea typeface="Calibri"/>
                <a:cs typeface="Times New Roman"/>
              </a:rPr>
              <a:t> com </a:t>
            </a:r>
            <a:r>
              <a:rPr lang="pt-PT" dirty="0" smtClean="0">
                <a:ea typeface="Calibri"/>
                <a:cs typeface="Times New Roman"/>
              </a:rPr>
              <a:t>o objetivo </a:t>
            </a:r>
            <a:r>
              <a:rPr lang="pt-PT" dirty="0">
                <a:ea typeface="Calibri"/>
                <a:cs typeface="Times New Roman"/>
              </a:rPr>
              <a:t>de perceber os impactos da Economia Digital no contexto empresarial português 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2 - Lançamento do questionário, </a:t>
            </a:r>
            <a:r>
              <a:rPr lang="pt-PT" dirty="0">
                <a:ea typeface="Calibri"/>
                <a:cs typeface="Times New Roman"/>
              </a:rPr>
              <a:t>endereçado às entidades indicadas pelos  parceiros sociais, membros do </a:t>
            </a:r>
            <a:r>
              <a:rPr lang="pt-PT" dirty="0" smtClean="0">
                <a:ea typeface="Calibri"/>
                <a:cs typeface="Times New Roman"/>
              </a:rPr>
              <a:t>CRL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Symbol"/>
              <a:buChar char=""/>
            </a:pPr>
            <a:r>
              <a:rPr lang="pt-PT" b="1" dirty="0">
                <a:ea typeface="Calibri"/>
                <a:cs typeface="Times New Roman"/>
              </a:rPr>
              <a:t>Fase 3 - Elaboração do estudo</a:t>
            </a:r>
            <a:endParaRPr lang="pt-PT" dirty="0"/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pt-PT" b="1" dirty="0">
                <a:ea typeface="Calibri"/>
                <a:cs typeface="Times New Roman"/>
              </a:rPr>
              <a:t> </a:t>
            </a:r>
            <a:endParaRPr lang="pt-PT" sz="1600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547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323528" y="1340768"/>
            <a:ext cx="8064896" cy="460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b="1" dirty="0" smtClean="0">
                <a:ea typeface="Calibri"/>
                <a:cs typeface="Times New Roman"/>
              </a:rPr>
              <a:t>Questionário: </a:t>
            </a:r>
            <a:r>
              <a:rPr lang="pt-PT" dirty="0" smtClean="0">
                <a:ea typeface="Calibri"/>
                <a:cs typeface="Times New Roman"/>
              </a:rPr>
              <a:t>responderam </a:t>
            </a:r>
            <a:r>
              <a:rPr lang="pt-PT" dirty="0">
                <a:ea typeface="Calibri"/>
                <a:cs typeface="Times New Roman"/>
              </a:rPr>
              <a:t>59 inquiridos, que se repartem por </a:t>
            </a:r>
            <a:r>
              <a:rPr lang="pt-PT" dirty="0" smtClean="0">
                <a:ea typeface="Calibri"/>
                <a:cs typeface="Times New Roman"/>
              </a:rPr>
              <a:t>:  </a:t>
            </a:r>
            <a:endParaRPr lang="pt-PT" sz="1600" dirty="0">
              <a:ea typeface="Times New Roman"/>
              <a:cs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Empregadores ou representantes de empresas (26);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Estruturas de representação coletiva na empresa, comissões de trabalhadores e membros das comissões sindicais (14);</a:t>
            </a:r>
            <a:endParaRPr lang="pt-PT" dirty="0"/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r>
              <a:rPr lang="pt-PT" dirty="0">
                <a:ea typeface="Calibri"/>
                <a:cs typeface="Times New Roman"/>
              </a:rPr>
              <a:t>Outras entidades (19), incluindo 9 dirigentes sindicais, 9 associações de empregadores e 1 centro tecnológico. </a:t>
            </a:r>
            <a:endParaRPr lang="pt-PT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 smtClean="0">
              <a:ea typeface="Calibri"/>
              <a:cs typeface="Times New Roman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 smtClean="0">
              <a:ea typeface="Calibri"/>
              <a:cs typeface="Times New Roman"/>
            </a:endParaRPr>
          </a:p>
          <a:p>
            <a:pPr lvl="0">
              <a:lnSpc>
                <a:spcPct val="150000"/>
              </a:lnSpc>
              <a:spcAft>
                <a:spcPts val="1000"/>
              </a:spcAft>
            </a:pPr>
            <a:endParaRPr lang="pt-PT" dirty="0">
              <a:effectLst/>
              <a:cs typeface="Times New Roman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7" y="4459355"/>
            <a:ext cx="6076528" cy="1482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59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PT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2286000" y="548680"/>
            <a:ext cx="64624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INTRODUÇÃO: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OBJETO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DO ESTUDO, METODOLOGIA E SEQUÊNCIA</a:t>
            </a:r>
          </a:p>
        </p:txBody>
      </p:sp>
      <p:sp>
        <p:nvSpPr>
          <p:cNvPr id="4" name="Rectângulo 3"/>
          <p:cNvSpPr/>
          <p:nvPr/>
        </p:nvSpPr>
        <p:spPr>
          <a:xfrm>
            <a:off x="539552" y="1988840"/>
            <a:ext cx="7416824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PLANO GERAL DO ESTUDO (4 capítulos)</a:t>
            </a:r>
          </a:p>
          <a:p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A economia digital e o mundo do trabalho: contexto </a:t>
            </a:r>
            <a:r>
              <a:rPr lang="pt-PT" dirty="0" err="1" smtClean="0"/>
              <a:t>sócioeconómico</a:t>
            </a:r>
            <a:r>
              <a:rPr lang="pt-PT" dirty="0" smtClean="0"/>
              <a:t> </a:t>
            </a:r>
            <a:r>
              <a:rPr lang="pt-PT" dirty="0"/>
              <a:t>e </a:t>
            </a:r>
            <a:r>
              <a:rPr lang="pt-PT" dirty="0" smtClean="0"/>
              <a:t>cultural</a:t>
            </a:r>
            <a:r>
              <a:rPr lang="pt-PT" dirty="0"/>
              <a:t>	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 smtClean="0"/>
              <a:t>Projeções </a:t>
            </a:r>
            <a:r>
              <a:rPr lang="pt-PT" dirty="0"/>
              <a:t>da economia digital no emprego e nas relações de trabalho: quadro geral e situação portuguesa 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As empresas e as tecnologias digitais: respostas ao questionário</a:t>
            </a:r>
          </a:p>
          <a:p>
            <a:pPr marL="400050" lvl="0" indent="-400050" algn="just">
              <a:buFont typeface="+mj-lt"/>
              <a:buAutoNum type="romanUcPeriod"/>
            </a:pPr>
            <a:endParaRPr lang="pt-PT" dirty="0"/>
          </a:p>
          <a:p>
            <a:pPr marL="400050" lvl="0" indent="-400050" algn="just">
              <a:buFont typeface="+mj-lt"/>
              <a:buAutoNum type="romanUcPeriod"/>
            </a:pPr>
            <a:r>
              <a:rPr lang="pt-PT" dirty="0"/>
              <a:t>Conclusões: que papel para a negociação coletiva no contexto da economia digital e do trabalho? Conteúdos da contratação coletiva nesta matéria e reflexão sobre a intervenção que a negociação coletiva pode ter neste contexto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Calibri"/>
              <a:buChar char="₋"/>
            </a:pPr>
            <a:endParaRPr lang="pt-P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76336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7" name="Rectângulo 6"/>
          <p:cNvSpPr/>
          <p:nvPr/>
        </p:nvSpPr>
        <p:spPr>
          <a:xfrm>
            <a:off x="1763688" y="400110"/>
            <a:ext cx="69127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I. A ECONOMIA DIGITAL E O MUNDO DO TRABALHO 4.0: CONTEXTO </a:t>
            </a:r>
            <a:r>
              <a:rPr lang="pt-PT" dirty="0" smtClean="0">
                <a:solidFill>
                  <a:schemeClr val="bg1">
                    <a:lumMod val="95000"/>
                  </a:schemeClr>
                </a:solidFill>
              </a:rPr>
              <a:t>SÓCIOECONÓMICO </a:t>
            </a:r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E CULTURAL</a:t>
            </a:r>
          </a:p>
        </p:txBody>
      </p:sp>
      <p:sp>
        <p:nvSpPr>
          <p:cNvPr id="2" name="Rectângulo 1"/>
          <p:cNvSpPr/>
          <p:nvPr/>
        </p:nvSpPr>
        <p:spPr>
          <a:xfrm>
            <a:off x="539552" y="1484784"/>
            <a:ext cx="7416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pt-PT" dirty="0"/>
              <a:t>Na base da Economia digital e do mundo do trabalho 4.0. identificam-se quatro grandes fatores </a:t>
            </a:r>
            <a:r>
              <a:rPr lang="pt-PT" dirty="0">
                <a:ea typeface="Calibri"/>
                <a:cs typeface="Times New Roman"/>
              </a:rPr>
              <a:t>: </a:t>
            </a:r>
          </a:p>
          <a:p>
            <a:pPr marL="342900" lvl="0" indent="-342900" algn="just">
              <a:buFont typeface="+mj-lt"/>
              <a:buAutoNum type="arabicPeriod"/>
            </a:pPr>
            <a:endParaRPr lang="pt-PT" dirty="0">
              <a:ea typeface="Calibri"/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O movimento de digitalização propriamente dito</a:t>
            </a:r>
            <a:r>
              <a:rPr lang="pt-PT" i="1" dirty="0"/>
              <a:t>: </a:t>
            </a:r>
            <a:r>
              <a:rPr lang="pt-PT" dirty="0">
                <a:ea typeface="Calibri"/>
                <a:cs typeface="Times New Roman"/>
              </a:rPr>
              <a:t>TIC; Robótica; Tecnologia digital de conectividade e de fornecimento de informação </a:t>
            </a:r>
            <a:r>
              <a:rPr lang="pt-PT" i="1" dirty="0" err="1">
                <a:ea typeface="Calibri"/>
                <a:cs typeface="Times New Roman"/>
              </a:rPr>
              <a:t>on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line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dirty="0" smtClean="0">
                <a:ea typeface="Calibri"/>
                <a:cs typeface="Times New Roman"/>
              </a:rPr>
              <a:t>.</a:t>
            </a:r>
            <a:endParaRPr lang="pt-PT" i="1" dirty="0">
              <a:ea typeface="Calibri"/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endParaRPr lang="pt-PT" b="1" i="1" dirty="0">
              <a:cs typeface="Times New Roman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As tendências de globalização: </a:t>
            </a:r>
            <a:r>
              <a:rPr lang="pt-PT" dirty="0">
                <a:ea typeface="Calibri"/>
                <a:cs typeface="Times New Roman"/>
              </a:rPr>
              <a:t>troca de bens e serviços à escala mundial, produção descentralizada, facilitada pelas tecnologias digitais; acesso maciço dos consumidores à informação; movimentos migratórios </a:t>
            </a:r>
            <a:r>
              <a:rPr lang="pt-PT" dirty="0" smtClean="0">
                <a:ea typeface="Calibri"/>
                <a:cs typeface="Times New Roman"/>
              </a:rPr>
              <a:t>.</a:t>
            </a:r>
            <a:endParaRPr lang="pt-PT" b="1" i="1" dirty="0"/>
          </a:p>
          <a:p>
            <a:pPr marL="342900" lvl="0" indent="-342900" algn="just">
              <a:buFont typeface="+mj-lt"/>
              <a:buAutoNum type="arabicPeriod"/>
            </a:pPr>
            <a:endParaRPr lang="pt-PT" i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As alterações demográficas: </a:t>
            </a:r>
            <a:r>
              <a:rPr lang="pt-PT" dirty="0"/>
              <a:t>a</a:t>
            </a:r>
            <a:r>
              <a:rPr lang="pt-PT" dirty="0">
                <a:solidFill>
                  <a:prstClr val="black"/>
                </a:solidFill>
                <a:ea typeface="Calibri"/>
                <a:cs typeface="Times New Roman"/>
              </a:rPr>
              <a:t>umento da esperança média de vida; quebra da natalidade; aumento global das qualificações.</a:t>
            </a:r>
            <a:endParaRPr lang="pt-PT" b="1" i="1" dirty="0"/>
          </a:p>
          <a:p>
            <a:pPr marL="342900" lvl="0" indent="-342900" algn="just">
              <a:buFont typeface="+mj-lt"/>
              <a:buAutoNum type="arabicPeriod"/>
            </a:pPr>
            <a:endParaRPr lang="pt-PT" i="1" dirty="0"/>
          </a:p>
          <a:p>
            <a:pPr marL="342900" lvl="0" indent="-342900" algn="just">
              <a:buFont typeface="+mj-lt"/>
              <a:buAutoNum type="arabicPeriod"/>
            </a:pPr>
            <a:r>
              <a:rPr lang="pt-PT" b="1" i="1" dirty="0"/>
              <a:t>A evolução das expectativas culturais e sociais das pessoas: </a:t>
            </a:r>
            <a:r>
              <a:rPr lang="pt-PT" dirty="0">
                <a:solidFill>
                  <a:prstClr val="black"/>
                </a:solidFill>
                <a:ea typeface="Calibri"/>
                <a:cs typeface="Times New Roman"/>
              </a:rPr>
              <a:t>peso da componente profissional na vida das pessoas; evolução dos modelos familiares, perda de homogeneidade do perfil do trabalhador subordinado; aumento das práticas de partilha de bens. </a:t>
            </a:r>
            <a:endParaRPr lang="pt-PT" b="1" i="1" dirty="0"/>
          </a:p>
          <a:p>
            <a:pPr lvl="0" algn="just"/>
            <a:r>
              <a:rPr lang="pt-PT" i="1" dirty="0">
                <a:ea typeface="Calibri"/>
                <a:cs typeface="Times New Roman"/>
              </a:rPr>
              <a:t> </a:t>
            </a:r>
            <a:endParaRPr lang="pt-PT" sz="1600" i="1" dirty="0"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6783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51521" y="1268760"/>
            <a:ext cx="8640960" cy="557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Áreas de incidência da Economia digital no emprego e nas relações de trabalho</a:t>
            </a:r>
            <a:r>
              <a:rPr lang="pt-PT" dirty="0">
                <a:ea typeface="Calibri"/>
                <a:cs typeface="Times New Roman"/>
              </a:rPr>
              <a:t>: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Nível e qualidade do emprego e novos modelos de negócio e de trabalho;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Processos de recrutamento; 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Local e tempo de trabalho;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Alterações nas organizações, relação trabalhador-máquina e controlo digital da atividade;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Direitos de personalidade; e acesso, tratamento e proteção de dados pessoais de  trabalhadores;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Formação profissional;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Segurança e saúde dos trabalhadores;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Modelos de comunicação na empresa e das estruturas representativas de trabalhadores e empregadores;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pt-PT" dirty="0">
                <a:ea typeface="Calibri"/>
                <a:cs typeface="Times New Roman"/>
              </a:rPr>
              <a:t>Segurança social.</a:t>
            </a:r>
            <a:endParaRPr lang="pt-PT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709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539552" y="1412776"/>
            <a:ext cx="7992888" cy="4419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1.</a:t>
            </a:r>
            <a:r>
              <a:rPr lang="pt-PT" dirty="0">
                <a:ea typeface="Calibri"/>
                <a:cs typeface="Times New Roman"/>
              </a:rPr>
              <a:t> </a:t>
            </a:r>
            <a:r>
              <a:rPr lang="pt-PT" b="1" dirty="0">
                <a:ea typeface="Calibri"/>
                <a:cs typeface="Times New Roman"/>
              </a:rPr>
              <a:t>EVOLUÇÃO DO EMPREGO SOB A INFLUÊNCIA DAS TECNOLOGIAS DIGITAIS</a:t>
            </a:r>
            <a:endParaRPr lang="pt-PT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sz="1600" b="1" dirty="0">
                <a:ea typeface="Calibri"/>
                <a:cs typeface="Times New Roman"/>
              </a:rPr>
              <a:t>Nível e qualidade do emprego</a:t>
            </a:r>
            <a:endParaRPr lang="pt-PT" sz="1600" b="1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sz="1600" dirty="0">
                <a:ea typeface="Calibri"/>
                <a:cs typeface="Times New Roman"/>
              </a:rPr>
              <a:t>A caraterização geral da população portuguesa empregada  regista: evolução positiva  a partir 2014; a paridade de género em 2017;  um tendencial envelhecimento da população empregada; predominância  do trabalho por conta de outrem (com e sem termo); expressão  reduzida do contrato de trabalho temporário e o </a:t>
            </a:r>
            <a:r>
              <a:rPr lang="pt-PT" sz="1600" dirty="0" smtClean="0">
                <a:ea typeface="Calibri"/>
                <a:cs typeface="Times New Roman"/>
              </a:rPr>
              <a:t>teletrabalho.  </a:t>
            </a:r>
            <a:endParaRPr lang="pt-PT" sz="1600" dirty="0"/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Symbol"/>
              <a:buChar char=""/>
            </a:pPr>
            <a:r>
              <a:rPr lang="pt-PT" sz="1600" b="1" dirty="0">
                <a:ea typeface="Calibri"/>
                <a:cs typeface="Times New Roman"/>
              </a:rPr>
              <a:t>Tipologia dos empregos disponíveis</a:t>
            </a:r>
          </a:p>
          <a:p>
            <a:pPr lvl="0">
              <a:lnSpc>
                <a:spcPct val="150000"/>
              </a:lnSpc>
              <a:spcAft>
                <a:spcPts val="0"/>
              </a:spcAft>
            </a:pPr>
            <a:r>
              <a:rPr lang="pt-PT" sz="1600" dirty="0"/>
              <a:t>E</a:t>
            </a:r>
            <a:r>
              <a:rPr lang="pt-PT" sz="1600" dirty="0">
                <a:ea typeface="Calibri"/>
                <a:cs typeface="Times New Roman"/>
              </a:rPr>
              <a:t>mergem novos modelos de negócio  e de trabalho impulsionado pelas  plataformas digitais, e o crescimento de alguns contratos de trabalho atípicos, teletrabalho subordinado, de outras formas de trabalho à distância (</a:t>
            </a:r>
            <a:r>
              <a:rPr lang="pt-PT" sz="1600" i="1" dirty="0" err="1">
                <a:ea typeface="Calibri"/>
                <a:cs typeface="Times New Roman"/>
              </a:rPr>
              <a:t>smartwork</a:t>
            </a:r>
            <a:r>
              <a:rPr lang="pt-PT" sz="1600" i="1" dirty="0">
                <a:ea typeface="Calibri"/>
                <a:cs typeface="Times New Roman"/>
              </a:rPr>
              <a:t> </a:t>
            </a:r>
            <a:r>
              <a:rPr lang="pt-PT" sz="1600" dirty="0">
                <a:ea typeface="Calibri"/>
                <a:cs typeface="Times New Roman"/>
              </a:rPr>
              <a:t>e trabalho no domicílio) e trabalho temporário</a:t>
            </a:r>
            <a:r>
              <a:rPr lang="pt-PT" sz="1600" i="1" dirty="0">
                <a:ea typeface="Calibri"/>
                <a:cs typeface="Times New Roman"/>
              </a:rPr>
              <a:t>; </a:t>
            </a:r>
            <a:r>
              <a:rPr lang="pt-PT" sz="1600" dirty="0">
                <a:ea typeface="Calibri"/>
                <a:cs typeface="Times New Roman"/>
              </a:rPr>
              <a:t>cresce o trabalho independente e o trabalho economicamente </a:t>
            </a:r>
            <a:r>
              <a:rPr lang="pt-PT" sz="1600" dirty="0" smtClean="0">
                <a:ea typeface="Calibri"/>
                <a:cs typeface="Times New Roman"/>
              </a:rPr>
              <a:t>dependente.</a:t>
            </a:r>
            <a:endParaRPr lang="pt-PT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9073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384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1691680" y="0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dirty="0"/>
              <a:t>A Economia Digital e a Negociação Coletiva</a:t>
            </a:r>
          </a:p>
        </p:txBody>
      </p:sp>
      <p:sp>
        <p:nvSpPr>
          <p:cNvPr id="6" name="Rectângulo 5"/>
          <p:cNvSpPr/>
          <p:nvPr/>
        </p:nvSpPr>
        <p:spPr>
          <a:xfrm>
            <a:off x="1719376" y="382705"/>
            <a:ext cx="72451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PT" dirty="0">
                <a:solidFill>
                  <a:schemeClr val="bg1">
                    <a:lumMod val="95000"/>
                  </a:schemeClr>
                </a:solidFill>
              </a:rPr>
              <a:t>II. ÁREAS DE INCIDÊNCIA DO MUNDO 4.0 NO EMPREGO E NAS RELAÇÕES DE TRABALHO: QUADRO GERAL E SITUAÇÃO PORTUGUESA</a:t>
            </a:r>
          </a:p>
        </p:txBody>
      </p:sp>
      <p:sp>
        <p:nvSpPr>
          <p:cNvPr id="2" name="Rectângulo 1"/>
          <p:cNvSpPr/>
          <p:nvPr/>
        </p:nvSpPr>
        <p:spPr>
          <a:xfrm>
            <a:off x="467544" y="1340768"/>
            <a:ext cx="7992888" cy="4460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pt-PT" b="1" dirty="0">
                <a:ea typeface="Calibri"/>
                <a:cs typeface="Times New Roman"/>
              </a:rPr>
              <a:t>2. TECNOLOGIAS DIGITAIS  E PROCESSOS DE RECRUTAMENTO</a:t>
            </a:r>
            <a:endParaRPr lang="pt-PT" b="1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Situação de facto</a:t>
            </a:r>
            <a:r>
              <a:rPr lang="pt-PT" dirty="0">
                <a:ea typeface="Calibri"/>
                <a:cs typeface="Times New Roman"/>
              </a:rPr>
              <a:t>: As tecnologias digitais são um recurso relevante no recrutamento e há uma importância crescente  das plataformas digitais  e dos   motores de busca </a:t>
            </a:r>
            <a:r>
              <a:rPr lang="pt-PT" i="1" dirty="0" err="1">
                <a:ea typeface="Calibri"/>
                <a:cs typeface="Times New Roman"/>
              </a:rPr>
              <a:t>on</a:t>
            </a:r>
            <a:r>
              <a:rPr lang="pt-PT" i="1" dirty="0">
                <a:ea typeface="Calibri"/>
                <a:cs typeface="Times New Roman"/>
              </a:rPr>
              <a:t> </a:t>
            </a:r>
            <a:r>
              <a:rPr lang="pt-PT" i="1" dirty="0" err="1">
                <a:ea typeface="Calibri"/>
                <a:cs typeface="Times New Roman"/>
              </a:rPr>
              <a:t>line</a:t>
            </a:r>
            <a:r>
              <a:rPr lang="pt-PT" dirty="0">
                <a:ea typeface="Calibri"/>
                <a:cs typeface="Times New Roman"/>
              </a:rPr>
              <a:t>, para recolha de informação sobre as pessoas               </a:t>
            </a:r>
            <a:r>
              <a:rPr lang="pt-PT" b="1" dirty="0">
                <a:ea typeface="Calibri"/>
                <a:cs typeface="Times New Roman"/>
              </a:rPr>
              <a:t>riscos </a:t>
            </a:r>
            <a:r>
              <a:rPr lang="pt-PT" dirty="0">
                <a:ea typeface="Calibri"/>
                <a:cs typeface="Times New Roman"/>
              </a:rPr>
              <a:t>acrescidos de invasão da esfera  privada das pessoas </a:t>
            </a:r>
            <a:endParaRPr lang="pt-PT" dirty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pt-PT" i="1" dirty="0">
                <a:ea typeface="Calibri"/>
                <a:cs typeface="Times New Roman"/>
              </a:rPr>
              <a:t>Quadro legal: </a:t>
            </a:r>
            <a:r>
              <a:rPr lang="pt-PT" b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O Código do Trabalho</a:t>
            </a:r>
            <a:r>
              <a:rPr lang="pt-PT" b="1" dirty="0">
                <a:ea typeface="Calibri"/>
                <a:cs typeface="Times New Roman"/>
              </a:rPr>
              <a:t> </a:t>
            </a:r>
            <a:r>
              <a:rPr lang="pt-PT" dirty="0">
                <a:ea typeface="Calibri"/>
                <a:cs typeface="Times New Roman"/>
              </a:rPr>
              <a:t>tutela os</a:t>
            </a:r>
            <a:r>
              <a:rPr lang="pt-PT" b="1" dirty="0">
                <a:ea typeface="Calibri"/>
                <a:cs typeface="Times New Roman"/>
              </a:rPr>
              <a:t> direitos de personalidade dos candidatos a emprego</a:t>
            </a:r>
            <a:r>
              <a:rPr lang="pt-PT" dirty="0">
                <a:ea typeface="Calibri"/>
                <a:cs typeface="Times New Roman"/>
              </a:rPr>
              <a:t> e garante a </a:t>
            </a:r>
            <a:r>
              <a:rPr lang="pt-PT" b="1" dirty="0">
                <a:ea typeface="Calibri"/>
                <a:cs typeface="Times New Roman"/>
              </a:rPr>
              <a:t>igualdade de oportunidades no acesso ao emprego</a:t>
            </a:r>
            <a:r>
              <a:rPr lang="pt-PT" dirty="0">
                <a:ea typeface="Calibri"/>
                <a:cs typeface="Times New Roman"/>
              </a:rPr>
              <a:t>, através da proibição do tratamento discriminatório dos candidatos e das regras sobre  </a:t>
            </a:r>
            <a:r>
              <a:rPr lang="pt-PT" b="1" dirty="0">
                <a:ea typeface="Calibri"/>
                <a:cs typeface="Times New Roman"/>
              </a:rPr>
              <a:t>recolha e tratamento de dados pessoais</a:t>
            </a:r>
            <a:r>
              <a:rPr lang="pt-PT" dirty="0">
                <a:ea typeface="Calibri"/>
                <a:cs typeface="Times New Roman"/>
              </a:rPr>
              <a:t>, que devem ser articuladas </a:t>
            </a:r>
            <a:r>
              <a:rPr lang="pt-PT" dirty="0"/>
              <a:t>com o Novo Regulamento Geral de Proteção de Dados</a:t>
            </a:r>
            <a:r>
              <a:rPr lang="pt-PT" b="1" dirty="0"/>
              <a:t>  </a:t>
            </a:r>
            <a:endParaRPr lang="pt-PT" dirty="0">
              <a:effectLst/>
            </a:endParaRPr>
          </a:p>
        </p:txBody>
      </p:sp>
      <p:sp>
        <p:nvSpPr>
          <p:cNvPr id="7" name="Seta: Para a Direita 6">
            <a:extLst>
              <a:ext uri="{FF2B5EF4-FFF2-40B4-BE49-F238E27FC236}">
                <a16:creationId xmlns:a16="http://schemas.microsoft.com/office/drawing/2014/main" id="{F8262631-B08B-4F45-8130-9C5635E1A1C6}"/>
              </a:ext>
            </a:extLst>
          </p:cNvPr>
          <p:cNvSpPr/>
          <p:nvPr/>
        </p:nvSpPr>
        <p:spPr>
          <a:xfrm>
            <a:off x="5652120" y="2890844"/>
            <a:ext cx="346266" cy="2686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25192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540</TotalTime>
  <Words>2641</Words>
  <Application>Microsoft Office PowerPoint</Application>
  <PresentationFormat>Apresentação no Ecrã (4:3)</PresentationFormat>
  <Paragraphs>242</Paragraphs>
  <Slides>26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26</vt:i4>
      </vt:variant>
    </vt:vector>
  </HeadingPairs>
  <TitlesOfParts>
    <vt:vector size="31" baseType="lpstr">
      <vt:lpstr>Arial</vt:lpstr>
      <vt:lpstr>Calibri</vt:lpstr>
      <vt:lpstr>Symbol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II, IP - MTSS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Rita.C.Antunes</dc:creator>
  <cp:lastModifiedBy>Cristina.Garrido</cp:lastModifiedBy>
  <cp:revision>120</cp:revision>
  <dcterms:created xsi:type="dcterms:W3CDTF">2019-01-21T11:25:40Z</dcterms:created>
  <dcterms:modified xsi:type="dcterms:W3CDTF">2019-02-05T10:43:01Z</dcterms:modified>
</cp:coreProperties>
</file>