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9">
  <p:sldMasterIdLst>
    <p:sldMasterId id="2147483648" r:id="rId1"/>
  </p:sldMasterIdLst>
  <p:notesMasterIdLst>
    <p:notesMasterId r:id="rId26"/>
  </p:notesMasterIdLst>
  <p:sldIdLst>
    <p:sldId id="256" r:id="rId2"/>
    <p:sldId id="392" r:id="rId3"/>
    <p:sldId id="434" r:id="rId4"/>
    <p:sldId id="393" r:id="rId5"/>
    <p:sldId id="394" r:id="rId6"/>
    <p:sldId id="395" r:id="rId7"/>
    <p:sldId id="396" r:id="rId8"/>
    <p:sldId id="415" r:id="rId9"/>
    <p:sldId id="416" r:id="rId10"/>
    <p:sldId id="417" r:id="rId11"/>
    <p:sldId id="435" r:id="rId12"/>
    <p:sldId id="402" r:id="rId13"/>
    <p:sldId id="404" r:id="rId14"/>
    <p:sldId id="405" r:id="rId15"/>
    <p:sldId id="424" r:id="rId16"/>
    <p:sldId id="425" r:id="rId17"/>
    <p:sldId id="426" r:id="rId18"/>
    <p:sldId id="428" r:id="rId19"/>
    <p:sldId id="429" r:id="rId20"/>
    <p:sldId id="431" r:id="rId21"/>
    <p:sldId id="401" r:id="rId22"/>
    <p:sldId id="432" r:id="rId23"/>
    <p:sldId id="433" r:id="rId24"/>
    <p:sldId id="318" r:id="rId2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D10FD2B-115F-4F76-B9C4-C91C8FDB9030}">
          <p14:sldIdLst>
            <p14:sldId id="256"/>
            <p14:sldId id="392"/>
            <p14:sldId id="434"/>
            <p14:sldId id="393"/>
            <p14:sldId id="394"/>
            <p14:sldId id="395"/>
            <p14:sldId id="396"/>
            <p14:sldId id="415"/>
            <p14:sldId id="416"/>
            <p14:sldId id="417"/>
            <p14:sldId id="435"/>
            <p14:sldId id="402"/>
            <p14:sldId id="404"/>
            <p14:sldId id="405"/>
            <p14:sldId id="424"/>
            <p14:sldId id="425"/>
            <p14:sldId id="426"/>
            <p14:sldId id="428"/>
            <p14:sldId id="429"/>
            <p14:sldId id="431"/>
            <p14:sldId id="401"/>
            <p14:sldId id="432"/>
            <p14:sldId id="433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3D6"/>
    <a:srgbClr val="F4AE74"/>
    <a:srgbClr val="FFFF8B"/>
    <a:srgbClr val="CEEAB0"/>
    <a:srgbClr val="BCE292"/>
    <a:srgbClr val="F09142"/>
    <a:srgbClr val="FFFF6D"/>
    <a:srgbClr val="FFFFAF"/>
    <a:srgbClr val="FF9F9F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540" y="22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s\Desktop\june%20GW\PARA%20A%20FIGURA%20NYTIMES\Book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SB32BBDC\fs\shared\CRL\07%20-%20RELAT&#211;RIOS%20CRL\0701%20-%20RELAT&#211;RIOS%20sobre%20Emprego%20e%20Forma&#231;&#227;o%20Profissional\Relat&#243;rio%202020\INE\Anexo%20INE%20A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LSB32BBDC\fs\crl-tamaro\Perfil\Desktop\Anual%202020\Anexo%20IEFP%20f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s\Desktop\CLR\ABRIL%202020\AMECO\JO&#195;O%20CEREJEIRA_gr&#225;ficos_2_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s\Desktop\CLR\ABRIL%202020\AMECO\JO&#195;O%20CEREJEIRA_gr&#225;ficos_2_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s\Desktop\CLR\ABRIL%202020\AMECO\JO&#195;O%20CEREJEIRA_gr&#225;ficos_2_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s\Desktop\CLR\ABRIL%202020\AMECO\JO&#195;O%20CEREJEIRA_gr&#225;ficos_2_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es\Desktop\CLR\ABRIL%202020\AMECO\JO&#195;O%20CEREJEIRA_gr&#225;ficos_2_20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SB32BBDC\fs\shared\CRL\07%20-%20RELAT&#211;RIOS%20CRL\0701%20-%20RELAT&#211;RIOS%20sobre%20Emprego%20e%20Forma&#231;&#227;o%20Profissional\Relat&#243;rio%202020\EUROSTAT\Anexos%20Eurostat_2020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SB32BBDC\fs\shared\CRL\07%20-%20RELAT&#211;RIOS%20CRL\0701%20-%20RELAT&#211;RIOS%20sobre%20Emprego%20e%20Forma&#231;&#227;o%20Profissional\Relat&#243;rio%202020\EUROSTAT\Anexos%20Eurostat_20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B32BBDC\fs\shared\CRL\07%20-%20RELAT&#211;RIOS%20CRL\0701%20-%20RELAT&#211;RIOS%20sobre%20Emprego%20e%20Forma&#231;&#227;o%20Profissional\Relat&#243;rio%202020\INE\Anexo%20INE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Sheet2!$U$54</c:f>
              <c:strCache>
                <c:ptCount val="1"/>
                <c:pt idx="0">
                  <c:v>U.S.A.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U.S.A.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6E-45F8-BF2B-4FEE55A204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Sheet2!$V$53:$AA$53</c:f>
              <c:strCache>
                <c:ptCount val="6"/>
                <c:pt idx="0">
                  <c:v>4T 2019</c:v>
                </c:pt>
                <c:pt idx="1">
                  <c:v>1T 2020</c:v>
                </c:pt>
                <c:pt idx="2">
                  <c:v>2T 2020</c:v>
                </c:pt>
                <c:pt idx="3">
                  <c:v>3T 2020</c:v>
                </c:pt>
                <c:pt idx="4">
                  <c:v>4T 2020</c:v>
                </c:pt>
                <c:pt idx="5">
                  <c:v>1T 2021</c:v>
                </c:pt>
              </c:strCache>
            </c:strRef>
          </c:cat>
          <c:val>
            <c:numRef>
              <c:f>Sheet2!$V$54:$AA$54</c:f>
              <c:numCache>
                <c:formatCode>General</c:formatCode>
                <c:ptCount val="6"/>
                <c:pt idx="0">
                  <c:v>0</c:v>
                </c:pt>
                <c:pt idx="1">
                  <c:v>-1.3</c:v>
                </c:pt>
                <c:pt idx="2">
                  <c:v>-10.1</c:v>
                </c:pt>
                <c:pt idx="3">
                  <c:v>-3.4</c:v>
                </c:pt>
                <c:pt idx="4">
                  <c:v>-2.4</c:v>
                </c:pt>
                <c:pt idx="5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12-4F9C-9281-F37C6502CFE2}"/>
            </c:ext>
          </c:extLst>
        </c:ser>
        <c:ser>
          <c:idx val="2"/>
          <c:order val="1"/>
          <c:tx>
            <c:strRef>
              <c:f>Sheet2!$U$56</c:f>
              <c:strCache>
                <c:ptCount val="1"/>
                <c:pt idx="0">
                  <c:v>Portugal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6E-45F8-BF2B-4FEE55A204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Sheet2!$V$53:$AA$53</c:f>
              <c:strCache>
                <c:ptCount val="6"/>
                <c:pt idx="0">
                  <c:v>4T 2019</c:v>
                </c:pt>
                <c:pt idx="1">
                  <c:v>1T 2020</c:v>
                </c:pt>
                <c:pt idx="2">
                  <c:v>2T 2020</c:v>
                </c:pt>
                <c:pt idx="3">
                  <c:v>3T 2020</c:v>
                </c:pt>
                <c:pt idx="4">
                  <c:v>4T 2020</c:v>
                </c:pt>
                <c:pt idx="5">
                  <c:v>1T 2021</c:v>
                </c:pt>
              </c:strCache>
            </c:strRef>
          </c:cat>
          <c:val>
            <c:numRef>
              <c:f>Sheet2!$V$56:$AA$56</c:f>
              <c:numCache>
                <c:formatCode>General</c:formatCode>
                <c:ptCount val="6"/>
                <c:pt idx="0">
                  <c:v>0</c:v>
                </c:pt>
                <c:pt idx="1">
                  <c:v>-4</c:v>
                </c:pt>
                <c:pt idx="2">
                  <c:v>-17.399999999999999</c:v>
                </c:pt>
                <c:pt idx="3">
                  <c:v>-6.3</c:v>
                </c:pt>
                <c:pt idx="4">
                  <c:v>-6.1</c:v>
                </c:pt>
                <c:pt idx="5">
                  <c:v>-9.1999999999999993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12-4F9C-9281-F37C6502CFE2}"/>
            </c:ext>
          </c:extLst>
        </c:ser>
        <c:ser>
          <c:idx val="3"/>
          <c:order val="2"/>
          <c:tx>
            <c:strRef>
              <c:f>Sheet2!$U$57</c:f>
              <c:strCache>
                <c:ptCount val="1"/>
                <c:pt idx="0">
                  <c:v>EU-27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UE-27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6E-45F8-BF2B-4FEE55A204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Sheet2!$V$53:$AA$53</c:f>
              <c:strCache>
                <c:ptCount val="6"/>
                <c:pt idx="0">
                  <c:v>4T 2019</c:v>
                </c:pt>
                <c:pt idx="1">
                  <c:v>1T 2020</c:v>
                </c:pt>
                <c:pt idx="2">
                  <c:v>2T 2020</c:v>
                </c:pt>
                <c:pt idx="3">
                  <c:v>3T 2020</c:v>
                </c:pt>
                <c:pt idx="4">
                  <c:v>4T 2020</c:v>
                </c:pt>
                <c:pt idx="5">
                  <c:v>1T 2021</c:v>
                </c:pt>
              </c:strCache>
            </c:strRef>
          </c:cat>
          <c:val>
            <c:numRef>
              <c:f>Sheet2!$V$57:$AA$57</c:f>
              <c:numCache>
                <c:formatCode>General</c:formatCode>
                <c:ptCount val="6"/>
                <c:pt idx="0">
                  <c:v>0</c:v>
                </c:pt>
                <c:pt idx="1">
                  <c:v>-3.3</c:v>
                </c:pt>
                <c:pt idx="2">
                  <c:v>-14.2</c:v>
                </c:pt>
                <c:pt idx="3">
                  <c:v>-4.0999999999999996</c:v>
                </c:pt>
                <c:pt idx="4">
                  <c:v>-4.5999999999999996</c:v>
                </c:pt>
                <c:pt idx="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12-4F9C-9281-F37C6502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440896"/>
        <c:axId val="183442432"/>
      </c:lineChart>
      <c:catAx>
        <c:axId val="1834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442432"/>
        <c:crosses val="autoZero"/>
        <c:auto val="1"/>
        <c:lblAlgn val="ctr"/>
        <c:lblOffset val="100"/>
        <c:noMultiLvlLbl val="0"/>
      </c:catAx>
      <c:valAx>
        <c:axId val="183442432"/>
        <c:scaling>
          <c:orientation val="minMax"/>
          <c:min val="-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44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50837879770061"/>
          <c:y val="5.0499384259432026E-2"/>
          <c:w val="0.63842692255920008"/>
          <c:h val="0.80215316280731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'graficos 2'!$B$47</c:f>
              <c:strCache>
                <c:ptCount val="1"/>
                <c:pt idx="0">
                  <c:v>Contratos sem termo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numRef>
              <c:f>'graficos 2'!$C$46:$L$46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'graficos 2'!$C$47:$L$47</c:f>
              <c:numCache>
                <c:formatCode>General</c:formatCode>
                <c:ptCount val="10"/>
                <c:pt idx="0">
                  <c:v>2751.9</c:v>
                </c:pt>
                <c:pt idx="1">
                  <c:v>2674.9</c:v>
                </c:pt>
                <c:pt idx="2">
                  <c:v>2580.1999999999998</c:v>
                </c:pt>
                <c:pt idx="3">
                  <c:v>2696.3</c:v>
                </c:pt>
                <c:pt idx="4">
                  <c:v>2751.2</c:v>
                </c:pt>
                <c:pt idx="5">
                  <c:v>2799</c:v>
                </c:pt>
                <c:pt idx="6">
                  <c:v>2930.8</c:v>
                </c:pt>
                <c:pt idx="7">
                  <c:v>3014.1</c:v>
                </c:pt>
                <c:pt idx="8">
                  <c:v>3079</c:v>
                </c:pt>
                <c:pt idx="9">
                  <c:v>3142.4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5-495E-89D0-A6A06E70E84E}"/>
            </c:ext>
          </c:extLst>
        </c:ser>
        <c:ser>
          <c:idx val="1"/>
          <c:order val="1"/>
          <c:tx>
            <c:strRef>
              <c:f>'graficos 2'!$B$48</c:f>
              <c:strCache>
                <c:ptCount val="1"/>
                <c:pt idx="0">
                  <c:v>Contratos com termo</c:v>
                </c:pt>
              </c:strCache>
            </c:strRef>
          </c:tx>
          <c:spPr>
            <a:pattFill prst="wdUp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'graficos 2'!$C$46:$L$46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'graficos 2'!$C$48:$L$48</c:f>
              <c:numCache>
                <c:formatCode>General</c:formatCode>
                <c:ptCount val="10"/>
                <c:pt idx="0">
                  <c:v>653.6</c:v>
                </c:pt>
                <c:pt idx="1">
                  <c:v>572.70000000000005</c:v>
                </c:pt>
                <c:pt idx="2">
                  <c:v>582.1</c:v>
                </c:pt>
                <c:pt idx="3">
                  <c:v>615.6</c:v>
                </c:pt>
                <c:pt idx="4">
                  <c:v>655.9</c:v>
                </c:pt>
                <c:pt idx="5">
                  <c:v>669.2</c:v>
                </c:pt>
                <c:pt idx="6">
                  <c:v>691.6</c:v>
                </c:pt>
                <c:pt idx="7">
                  <c:v>705.3</c:v>
                </c:pt>
                <c:pt idx="8">
                  <c:v>679.4</c:v>
                </c:pt>
                <c:pt idx="9">
                  <c:v>560.20000000000005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5-495E-89D0-A6A06E70E84E}"/>
            </c:ext>
          </c:extLst>
        </c:ser>
        <c:ser>
          <c:idx val="2"/>
          <c:order val="2"/>
          <c:tx>
            <c:strRef>
              <c:f>'graficos 2'!$B$49</c:f>
              <c:strCache>
                <c:ptCount val="1"/>
                <c:pt idx="0">
                  <c:v>Outros (sazonais e ocasionais)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'graficos 2'!$C$46:$L$46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'graficos 2'!$C$49:$L$49</c:f>
              <c:numCache>
                <c:formatCode>General</c:formatCode>
                <c:ptCount val="10"/>
                <c:pt idx="0">
                  <c:v>128.4</c:v>
                </c:pt>
                <c:pt idx="1">
                  <c:v>122.7</c:v>
                </c:pt>
                <c:pt idx="2">
                  <c:v>125.8</c:v>
                </c:pt>
                <c:pt idx="3">
                  <c:v>124.7</c:v>
                </c:pt>
                <c:pt idx="4">
                  <c:v>122.3</c:v>
                </c:pt>
                <c:pt idx="5">
                  <c:v>132.69999999999999</c:v>
                </c:pt>
                <c:pt idx="6">
                  <c:v>134</c:v>
                </c:pt>
                <c:pt idx="7">
                  <c:v>140.19999999999999</c:v>
                </c:pt>
                <c:pt idx="8">
                  <c:v>124.1</c:v>
                </c:pt>
                <c:pt idx="9">
                  <c:v>110.1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5-495E-89D0-A6A06E70E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416512"/>
        <c:axId val="184422400"/>
      </c:barChart>
      <c:catAx>
        <c:axId val="18441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422400"/>
        <c:crosses val="autoZero"/>
        <c:auto val="1"/>
        <c:lblAlgn val="ctr"/>
        <c:lblOffset val="100"/>
        <c:noMultiLvlLbl val="0"/>
      </c:catAx>
      <c:valAx>
        <c:axId val="18442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416512"/>
        <c:crosses val="autoZero"/>
        <c:crossBetween val="between"/>
      </c:valAx>
      <c:spPr>
        <a:gradFill>
          <a:gsLst>
            <a:gs pos="22917">
              <a:schemeClr val="bg1"/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l"/>
      <c:layout>
        <c:manualLayout>
          <c:xMode val="edge"/>
          <c:yMode val="edge"/>
          <c:x val="2.5507246376811593E-2"/>
          <c:y val="0.34097249692129716"/>
          <c:w val="0.17366363117653769"/>
          <c:h val="0.54554315781617346"/>
        </c:manualLayout>
      </c:layout>
      <c:overlay val="0"/>
      <c:txPr>
        <a:bodyPr/>
        <a:lstStyle/>
        <a:p>
          <a:pPr>
            <a:defRPr sz="1100"/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26144097629671E-2"/>
          <c:y val="0.13449747962852493"/>
          <c:w val="0.7954271479276197"/>
          <c:h val="0.643961336600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gráficosemp!$E$11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gráficosemp!$B$12:$B$16</c:f>
              <c:strCache>
                <c:ptCount val="5"/>
                <c:pt idx="0">
                  <c:v>até aos 24 anos</c:v>
                </c:pt>
                <c:pt idx="1">
                  <c:v>25 aos 34 anos</c:v>
                </c:pt>
                <c:pt idx="2">
                  <c:v>35 aos 44 anos</c:v>
                </c:pt>
                <c:pt idx="3">
                  <c:v>45 aos 49 anos</c:v>
                </c:pt>
                <c:pt idx="4">
                  <c:v>50 e mais anos</c:v>
                </c:pt>
              </c:strCache>
            </c:strRef>
          </c:cat>
          <c:val>
            <c:numRef>
              <c:f>gráficosemp!$E$12:$E$16</c:f>
              <c:numCache>
                <c:formatCode>#,##0.0</c:formatCode>
                <c:ptCount val="5"/>
                <c:pt idx="0">
                  <c:v>25.832442734933291</c:v>
                </c:pt>
                <c:pt idx="1">
                  <c:v>31.493693578334081</c:v>
                </c:pt>
                <c:pt idx="2">
                  <c:v>17.957911222524832</c:v>
                </c:pt>
                <c:pt idx="3">
                  <c:v>9.1845730298896306</c:v>
                </c:pt>
                <c:pt idx="4">
                  <c:v>15.531379434318163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C-463B-A050-0A2BB53D6409}"/>
            </c:ext>
          </c:extLst>
        </c:ser>
        <c:ser>
          <c:idx val="1"/>
          <c:order val="1"/>
          <c:tx>
            <c:strRef>
              <c:f>gráficosemp!$F$11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c:spPr>
          <c:invertIfNegative val="0"/>
          <c:cat>
            <c:strRef>
              <c:f>gráficosemp!$B$12:$B$16</c:f>
              <c:strCache>
                <c:ptCount val="5"/>
                <c:pt idx="0">
                  <c:v>até aos 24 anos</c:v>
                </c:pt>
                <c:pt idx="1">
                  <c:v>25 aos 34 anos</c:v>
                </c:pt>
                <c:pt idx="2">
                  <c:v>35 aos 44 anos</c:v>
                </c:pt>
                <c:pt idx="3">
                  <c:v>45 aos 49 anos</c:v>
                </c:pt>
                <c:pt idx="4">
                  <c:v>50 e mais anos</c:v>
                </c:pt>
              </c:strCache>
            </c:strRef>
          </c:cat>
          <c:val>
            <c:numRef>
              <c:f>gráficosemp!$F$12:$F$16</c:f>
              <c:numCache>
                <c:formatCode>#,##0.0</c:formatCode>
                <c:ptCount val="5"/>
                <c:pt idx="0">
                  <c:v>26.341415911968056</c:v>
                </c:pt>
                <c:pt idx="1">
                  <c:v>28.936605316973413</c:v>
                </c:pt>
                <c:pt idx="2">
                  <c:v>17.427045801278933</c:v>
                </c:pt>
                <c:pt idx="3">
                  <c:v>9.2568247476222947</c:v>
                </c:pt>
                <c:pt idx="4">
                  <c:v>18.038108222157302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C-463B-A050-0A2BB53D6409}"/>
            </c:ext>
          </c:extLst>
        </c:ser>
        <c:ser>
          <c:idx val="2"/>
          <c:order val="2"/>
          <c:tx>
            <c:strRef>
              <c:f>gráficosemp!$G$11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gráficosemp!$B$12:$B$16</c:f>
              <c:strCache>
                <c:ptCount val="5"/>
                <c:pt idx="0">
                  <c:v>até aos 24 anos</c:v>
                </c:pt>
                <c:pt idx="1">
                  <c:v>25 aos 34 anos</c:v>
                </c:pt>
                <c:pt idx="2">
                  <c:v>35 aos 44 anos</c:v>
                </c:pt>
                <c:pt idx="3">
                  <c:v>45 aos 49 anos</c:v>
                </c:pt>
                <c:pt idx="4">
                  <c:v>50 e mais anos</c:v>
                </c:pt>
              </c:strCache>
            </c:strRef>
          </c:cat>
          <c:val>
            <c:numRef>
              <c:f>gráficosemp!$G$12:$G$16</c:f>
              <c:numCache>
                <c:formatCode>#,##0.0</c:formatCode>
                <c:ptCount val="5"/>
                <c:pt idx="0">
                  <c:v>24.176084787622052</c:v>
                </c:pt>
                <c:pt idx="1">
                  <c:v>30.343795489115323</c:v>
                </c:pt>
                <c:pt idx="2">
                  <c:v>17.708248147724113</c:v>
                </c:pt>
                <c:pt idx="3">
                  <c:v>9.0896452462341149</c:v>
                </c:pt>
                <c:pt idx="4">
                  <c:v>18.682226329304395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4C-463B-A050-0A2BB53D6409}"/>
            </c:ext>
          </c:extLst>
        </c:ser>
        <c:ser>
          <c:idx val="3"/>
          <c:order val="3"/>
          <c:tx>
            <c:strRef>
              <c:f>gráficosemp!$H$11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strRef>
              <c:f>gráficosemp!$B$12:$B$16</c:f>
              <c:strCache>
                <c:ptCount val="5"/>
                <c:pt idx="0">
                  <c:v>até aos 24 anos</c:v>
                </c:pt>
                <c:pt idx="1">
                  <c:v>25 aos 34 anos</c:v>
                </c:pt>
                <c:pt idx="2">
                  <c:v>35 aos 44 anos</c:v>
                </c:pt>
                <c:pt idx="3">
                  <c:v>45 aos 49 anos</c:v>
                </c:pt>
                <c:pt idx="4">
                  <c:v>50 e mais anos</c:v>
                </c:pt>
              </c:strCache>
            </c:strRef>
          </c:cat>
          <c:val>
            <c:numRef>
              <c:f>gráficosemp!$H$12:$H$16</c:f>
              <c:numCache>
                <c:formatCode>#,##0.0</c:formatCode>
                <c:ptCount val="5"/>
                <c:pt idx="0">
                  <c:v>26.122623168476455</c:v>
                </c:pt>
                <c:pt idx="1">
                  <c:v>28.513680117596852</c:v>
                </c:pt>
                <c:pt idx="2">
                  <c:v>16.637820664801556</c:v>
                </c:pt>
                <c:pt idx="3">
                  <c:v>8.7462658257859545</c:v>
                </c:pt>
                <c:pt idx="4">
                  <c:v>19.979610223339179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4C-463B-A050-0A2BB53D6409}"/>
            </c:ext>
          </c:extLst>
        </c:ser>
        <c:ser>
          <c:idx val="4"/>
          <c:order val="4"/>
          <c:tx>
            <c:strRef>
              <c:f>gráficosemp!$I$11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gráficosemp!$B$12:$B$16</c:f>
              <c:strCache>
                <c:ptCount val="5"/>
                <c:pt idx="0">
                  <c:v>até aos 24 anos</c:v>
                </c:pt>
                <c:pt idx="1">
                  <c:v>25 aos 34 anos</c:v>
                </c:pt>
                <c:pt idx="2">
                  <c:v>35 aos 44 anos</c:v>
                </c:pt>
                <c:pt idx="3">
                  <c:v>45 aos 49 anos</c:v>
                </c:pt>
                <c:pt idx="4">
                  <c:v>50 e mais anos</c:v>
                </c:pt>
              </c:strCache>
            </c:strRef>
          </c:cat>
          <c:val>
            <c:numRef>
              <c:f>gráficosemp!$I$12:$I$16</c:f>
              <c:numCache>
                <c:formatCode>#,##0.0</c:formatCode>
                <c:ptCount val="5"/>
                <c:pt idx="0">
                  <c:v>31.839759318397594</c:v>
                </c:pt>
                <c:pt idx="1">
                  <c:v>27.611802276118024</c:v>
                </c:pt>
                <c:pt idx="2">
                  <c:v>14.861349148613492</c:v>
                </c:pt>
                <c:pt idx="3">
                  <c:v>7.956549079565491</c:v>
                </c:pt>
                <c:pt idx="4">
                  <c:v>17.7305401773054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4C-463B-A050-0A2BB53D6409}"/>
            </c:ext>
          </c:extLst>
        </c:ser>
        <c:ser>
          <c:idx val="5"/>
          <c:order val="5"/>
          <c:tx>
            <c:strRef>
              <c:f>gráficosemp!$J$11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gráficosemp!$B$12:$B$16</c:f>
              <c:strCache>
                <c:ptCount val="5"/>
                <c:pt idx="0">
                  <c:v>até aos 24 anos</c:v>
                </c:pt>
                <c:pt idx="1">
                  <c:v>25 aos 34 anos</c:v>
                </c:pt>
                <c:pt idx="2">
                  <c:v>35 aos 44 anos</c:v>
                </c:pt>
                <c:pt idx="3">
                  <c:v>45 aos 49 anos</c:v>
                </c:pt>
                <c:pt idx="4">
                  <c:v>50 e mais anos</c:v>
                </c:pt>
              </c:strCache>
            </c:strRef>
          </c:cat>
          <c:val>
            <c:numRef>
              <c:f>gráficosemp!$J$12:$J$16</c:f>
              <c:numCache>
                <c:formatCode>#,##0.0</c:formatCode>
                <c:ptCount val="5"/>
                <c:pt idx="0">
                  <c:v>26.08094556571351</c:v>
                </c:pt>
                <c:pt idx="1">
                  <c:v>28.792437032060832</c:v>
                </c:pt>
                <c:pt idx="2">
                  <c:v>18.983361081091608</c:v>
                </c:pt>
                <c:pt idx="3">
                  <c:v>8.873441014107545</c:v>
                </c:pt>
                <c:pt idx="4">
                  <c:v>17.269815307026512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7-4883-9BBC-9E19C6B68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32800"/>
        <c:axId val="205938688"/>
      </c:barChart>
      <c:catAx>
        <c:axId val="2059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205938688"/>
        <c:crosses val="autoZero"/>
        <c:auto val="1"/>
        <c:lblAlgn val="ctr"/>
        <c:lblOffset val="100"/>
        <c:noMultiLvlLbl val="0"/>
      </c:catAx>
      <c:valAx>
        <c:axId val="2059386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5932800"/>
        <c:crosses val="autoZero"/>
        <c:crossBetween val="between"/>
      </c:valAx>
      <c:sp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'Fig 9'!$P$8</c:f>
              <c:strCache>
                <c:ptCount val="1"/>
                <c:pt idx="0">
                  <c:v>Dívida Pública - UE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numRef>
              <c:f>'Fig 9'!$Q$5:$AC$5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 formatCode="General">
                  <c:v>2020</c:v>
                </c:pt>
              </c:numCache>
            </c:numRef>
          </c:cat>
          <c:val>
            <c:numRef>
              <c:f>'Fig 9'!$Q$8:$AC$8</c:f>
              <c:numCache>
                <c:formatCode>0.00</c:formatCode>
                <c:ptCount val="13"/>
                <c:pt idx="0">
                  <c:v>64.900000000000006</c:v>
                </c:pt>
                <c:pt idx="1">
                  <c:v>75.7</c:v>
                </c:pt>
                <c:pt idx="2">
                  <c:v>80.7</c:v>
                </c:pt>
                <c:pt idx="3">
                  <c:v>82.4</c:v>
                </c:pt>
                <c:pt idx="4">
                  <c:v>86.4</c:v>
                </c:pt>
                <c:pt idx="5">
                  <c:v>88.4</c:v>
                </c:pt>
                <c:pt idx="6">
                  <c:v>88.600000000000009</c:v>
                </c:pt>
                <c:pt idx="7">
                  <c:v>86.600000000000009</c:v>
                </c:pt>
                <c:pt idx="8">
                  <c:v>85.800000000000011</c:v>
                </c:pt>
                <c:pt idx="9">
                  <c:v>83.2</c:v>
                </c:pt>
                <c:pt idx="10">
                  <c:v>81.2</c:v>
                </c:pt>
                <c:pt idx="11">
                  <c:v>79.2</c:v>
                </c:pt>
                <c:pt idx="12">
                  <c:v>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2-4332-A8DC-D8BDBD80A387}"/>
            </c:ext>
          </c:extLst>
        </c:ser>
        <c:ser>
          <c:idx val="3"/>
          <c:order val="3"/>
          <c:tx>
            <c:strRef>
              <c:f>'Fig 9'!$P$9</c:f>
              <c:strCache>
                <c:ptCount val="1"/>
                <c:pt idx="0">
                  <c:v>Dívida Pública - PT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numRef>
              <c:f>'Fig 9'!$Q$5:$AC$5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 formatCode="General">
                  <c:v>2020</c:v>
                </c:pt>
              </c:numCache>
            </c:numRef>
          </c:cat>
          <c:val>
            <c:numRef>
              <c:f>'Fig 9'!$Q$9:$AC$9</c:f>
              <c:numCache>
                <c:formatCode>0.00</c:formatCode>
                <c:ptCount val="13"/>
                <c:pt idx="0">
                  <c:v>75.600000000000009</c:v>
                </c:pt>
                <c:pt idx="1">
                  <c:v>87.800000000000011</c:v>
                </c:pt>
                <c:pt idx="2">
                  <c:v>100.2</c:v>
                </c:pt>
                <c:pt idx="3">
                  <c:v>114.4</c:v>
                </c:pt>
                <c:pt idx="4">
                  <c:v>129</c:v>
                </c:pt>
                <c:pt idx="5">
                  <c:v>131.4</c:v>
                </c:pt>
                <c:pt idx="6">
                  <c:v>132.9</c:v>
                </c:pt>
                <c:pt idx="7">
                  <c:v>131.19999999999999</c:v>
                </c:pt>
                <c:pt idx="8">
                  <c:v>131.5</c:v>
                </c:pt>
                <c:pt idx="9">
                  <c:v>126.1</c:v>
                </c:pt>
                <c:pt idx="10">
                  <c:v>121.5</c:v>
                </c:pt>
                <c:pt idx="11">
                  <c:v>117.2</c:v>
                </c:pt>
                <c:pt idx="12">
                  <c:v>135.1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2-4332-A8DC-D8BDBD80A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85792"/>
        <c:axId val="183591680"/>
      </c:barChart>
      <c:lineChart>
        <c:grouping val="standard"/>
        <c:varyColors val="0"/>
        <c:ser>
          <c:idx val="0"/>
          <c:order val="0"/>
          <c:tx>
            <c:strRef>
              <c:f>'Fig 9'!$P$6</c:f>
              <c:strCache>
                <c:ptCount val="1"/>
                <c:pt idx="0">
                  <c:v>Défice Público - UE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 9'!$Q$5:$AC$5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 formatCode="General">
                  <c:v>2020</c:v>
                </c:pt>
              </c:numCache>
            </c:numRef>
          </c:cat>
          <c:val>
            <c:numRef>
              <c:f>'Fig 9'!$Q$6:$AC$6</c:f>
              <c:numCache>
                <c:formatCode>0.00</c:formatCode>
                <c:ptCount val="13"/>
                <c:pt idx="0">
                  <c:v>-2</c:v>
                </c:pt>
                <c:pt idx="1">
                  <c:v>-6</c:v>
                </c:pt>
                <c:pt idx="2">
                  <c:v>-6</c:v>
                </c:pt>
                <c:pt idx="3">
                  <c:v>-4.1000000000000014</c:v>
                </c:pt>
                <c:pt idx="4">
                  <c:v>-3.6</c:v>
                </c:pt>
                <c:pt idx="5">
                  <c:v>-2.9000000000000008</c:v>
                </c:pt>
                <c:pt idx="6">
                  <c:v>-2.4</c:v>
                </c:pt>
                <c:pt idx="7">
                  <c:v>-1.9</c:v>
                </c:pt>
                <c:pt idx="8">
                  <c:v>-1.4</c:v>
                </c:pt>
                <c:pt idx="9">
                  <c:v>-0.8</c:v>
                </c:pt>
                <c:pt idx="10">
                  <c:v>-0.4</c:v>
                </c:pt>
                <c:pt idx="11">
                  <c:v>-0.5</c:v>
                </c:pt>
                <c:pt idx="12">
                  <c:v>-8.4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2-4332-A8DC-D8BDBD80A387}"/>
            </c:ext>
          </c:extLst>
        </c:ser>
        <c:ser>
          <c:idx val="1"/>
          <c:order val="1"/>
          <c:tx>
            <c:strRef>
              <c:f>'Fig 9'!$P$7</c:f>
              <c:strCache>
                <c:ptCount val="1"/>
                <c:pt idx="0">
                  <c:v>Défice Público - PT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 9'!$Q$5:$AC$5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 formatCode="General">
                  <c:v>2020</c:v>
                </c:pt>
              </c:numCache>
            </c:numRef>
          </c:cat>
          <c:val>
            <c:numRef>
              <c:f>'Fig 9'!$Q$7:$AC$7</c:f>
              <c:numCache>
                <c:formatCode>0.00</c:formatCode>
                <c:ptCount val="13"/>
                <c:pt idx="0">
                  <c:v>-3.7</c:v>
                </c:pt>
                <c:pt idx="1">
                  <c:v>-9.9</c:v>
                </c:pt>
                <c:pt idx="2">
                  <c:v>-11.4</c:v>
                </c:pt>
                <c:pt idx="3">
                  <c:v>-7.7</c:v>
                </c:pt>
                <c:pt idx="4">
                  <c:v>-6.2</c:v>
                </c:pt>
                <c:pt idx="5">
                  <c:v>-5.1000000000000014</c:v>
                </c:pt>
                <c:pt idx="6">
                  <c:v>-7.4</c:v>
                </c:pt>
                <c:pt idx="7">
                  <c:v>-4.4000000000000004</c:v>
                </c:pt>
                <c:pt idx="8">
                  <c:v>-1.9</c:v>
                </c:pt>
                <c:pt idx="9">
                  <c:v>-3</c:v>
                </c:pt>
                <c:pt idx="10">
                  <c:v>-0.3</c:v>
                </c:pt>
                <c:pt idx="11">
                  <c:v>0.1</c:v>
                </c:pt>
                <c:pt idx="12">
                  <c:v>-7.3000000000000016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42-4332-A8DC-D8BDBD80A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03200"/>
        <c:axId val="183593216"/>
      </c:lineChart>
      <c:catAx>
        <c:axId val="1835857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591680"/>
        <c:crosses val="autoZero"/>
        <c:auto val="1"/>
        <c:lblAlgn val="ctr"/>
        <c:lblOffset val="100"/>
        <c:noMultiLvlLbl val="0"/>
      </c:catAx>
      <c:valAx>
        <c:axId val="1835916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585792"/>
        <c:crosses val="autoZero"/>
        <c:crossBetween val="between"/>
      </c:valAx>
      <c:valAx>
        <c:axId val="18359321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603200"/>
        <c:crosses val="max"/>
        <c:crossBetween val="between"/>
      </c:valAx>
      <c:catAx>
        <c:axId val="18360320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8359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2"/>
          <c:tx>
            <c:strRef>
              <c:f>'Fig 11'!$D$6</c:f>
              <c:strCache>
                <c:ptCount val="1"/>
                <c:pt idx="0">
                  <c:v>População Desempregada (15 a 74 anos)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11'!$E$3:$P$3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'Fig 11'!$E$6:$Q$6</c:f>
              <c:numCache>
                <c:formatCode>0</c:formatCode>
                <c:ptCount val="13"/>
                <c:pt idx="0" formatCode="General">
                  <c:v>418</c:v>
                </c:pt>
                <c:pt idx="1">
                  <c:v>517.4</c:v>
                </c:pt>
                <c:pt idx="2">
                  <c:v>591.20000000000005</c:v>
                </c:pt>
                <c:pt idx="3">
                  <c:v>688.2</c:v>
                </c:pt>
                <c:pt idx="4">
                  <c:v>835.7</c:v>
                </c:pt>
                <c:pt idx="5">
                  <c:v>855.2</c:v>
                </c:pt>
                <c:pt idx="6">
                  <c:v>726</c:v>
                </c:pt>
                <c:pt idx="7">
                  <c:v>646.5</c:v>
                </c:pt>
                <c:pt idx="8">
                  <c:v>573</c:v>
                </c:pt>
                <c:pt idx="9">
                  <c:v>462.8</c:v>
                </c:pt>
                <c:pt idx="10">
                  <c:v>365.9</c:v>
                </c:pt>
                <c:pt idx="11">
                  <c:v>339</c:v>
                </c:pt>
                <c:pt idx="12" formatCode="General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E-4D63-B937-578A1F419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6288"/>
        <c:axId val="183686272"/>
      </c:barChart>
      <c:lineChart>
        <c:grouping val="standard"/>
        <c:varyColors val="0"/>
        <c:ser>
          <c:idx val="2"/>
          <c:order val="0"/>
          <c:tx>
            <c:strRef>
              <c:f>'Fig 11'!$D$4</c:f>
              <c:strCache>
                <c:ptCount val="1"/>
                <c:pt idx="0">
                  <c:v>População Ativa (15 a 64 anos)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10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11'!$E$3:$Q$3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11'!$E$4:$Q$4</c:f>
              <c:numCache>
                <c:formatCode>0</c:formatCode>
                <c:ptCount val="13"/>
                <c:pt idx="0">
                  <c:v>5203</c:v>
                </c:pt>
                <c:pt idx="1">
                  <c:v>5161</c:v>
                </c:pt>
                <c:pt idx="2">
                  <c:v>5166</c:v>
                </c:pt>
                <c:pt idx="3">
                  <c:v>5138</c:v>
                </c:pt>
                <c:pt idx="4">
                  <c:v>5087</c:v>
                </c:pt>
                <c:pt idx="5">
                  <c:v>5010</c:v>
                </c:pt>
                <c:pt idx="6">
                  <c:v>4976</c:v>
                </c:pt>
                <c:pt idx="7">
                  <c:v>4949</c:v>
                </c:pt>
                <c:pt idx="8">
                  <c:v>4940</c:v>
                </c:pt>
                <c:pt idx="9">
                  <c:v>4972</c:v>
                </c:pt>
                <c:pt idx="10">
                  <c:v>4976</c:v>
                </c:pt>
                <c:pt idx="11">
                  <c:v>4987</c:v>
                </c:pt>
                <c:pt idx="12" formatCode="General">
                  <c:v>4904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6E-4D63-B937-578A1F419088}"/>
            </c:ext>
          </c:extLst>
        </c:ser>
        <c:ser>
          <c:idx val="0"/>
          <c:order val="1"/>
          <c:tx>
            <c:strRef>
              <c:f>'Fig 11'!$D$5</c:f>
              <c:strCache>
                <c:ptCount val="1"/>
                <c:pt idx="0">
                  <c:v>População Empregada (15 a 64 anos)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10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11'!$E$3:$Q$3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11'!$E$5:$Q$5</c:f>
              <c:numCache>
                <c:formatCode>0</c:formatCode>
                <c:ptCount val="13"/>
                <c:pt idx="0">
                  <c:v>4786</c:v>
                </c:pt>
                <c:pt idx="1">
                  <c:v>4645</c:v>
                </c:pt>
                <c:pt idx="2">
                  <c:v>4577</c:v>
                </c:pt>
                <c:pt idx="3">
                  <c:v>4453</c:v>
                </c:pt>
                <c:pt idx="4">
                  <c:v>4256</c:v>
                </c:pt>
                <c:pt idx="5">
                  <c:v>4158</c:v>
                </c:pt>
                <c:pt idx="6">
                  <c:v>4254</c:v>
                </c:pt>
                <c:pt idx="7">
                  <c:v>4309</c:v>
                </c:pt>
                <c:pt idx="8">
                  <c:v>4371</c:v>
                </c:pt>
                <c:pt idx="9">
                  <c:v>4515</c:v>
                </c:pt>
                <c:pt idx="10">
                  <c:v>4615</c:v>
                </c:pt>
                <c:pt idx="11">
                  <c:v>4653</c:v>
                </c:pt>
                <c:pt idx="12" formatCode="General">
                  <c:v>4557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6E-4D63-B937-578A1F419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76288"/>
        <c:axId val="183686272"/>
      </c:lineChart>
      <c:catAx>
        <c:axId val="1836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686272"/>
        <c:crosses val="autoZero"/>
        <c:auto val="1"/>
        <c:lblAlgn val="ctr"/>
        <c:lblOffset val="100"/>
        <c:noMultiLvlLbl val="0"/>
      </c:catAx>
      <c:valAx>
        <c:axId val="1836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6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'Fig 12'!$Q$8</c:f>
              <c:strCache>
                <c:ptCount val="1"/>
                <c:pt idx="0">
                  <c:v>Construção - PT</c:v>
                </c:pt>
              </c:strCache>
            </c:strRef>
          </c:tx>
          <c:spPr>
            <a:solidFill>
              <a:srgbClr val="F4AE74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numRef>
              <c:f>'Fig 12'!$R$6:$AD$6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12'!$R$8:$AD$8</c:f>
              <c:numCache>
                <c:formatCode>0.0%</c:formatCode>
                <c:ptCount val="13"/>
                <c:pt idx="0">
                  <c:v>1</c:v>
                </c:pt>
                <c:pt idx="1">
                  <c:v>0.92975206611570249</c:v>
                </c:pt>
                <c:pt idx="2">
                  <c:v>0.89256198347107452</c:v>
                </c:pt>
                <c:pt idx="3">
                  <c:v>0.7975206611570248</c:v>
                </c:pt>
                <c:pt idx="4">
                  <c:v>0.63636363636363635</c:v>
                </c:pt>
                <c:pt idx="5">
                  <c:v>0.56611570247933884</c:v>
                </c:pt>
                <c:pt idx="6">
                  <c:v>0.54545454545454541</c:v>
                </c:pt>
                <c:pt idx="7">
                  <c:v>0.57438016528925628</c:v>
                </c:pt>
                <c:pt idx="8">
                  <c:v>0.56611570247933884</c:v>
                </c:pt>
                <c:pt idx="9">
                  <c:v>0.63636363636363635</c:v>
                </c:pt>
                <c:pt idx="10">
                  <c:v>0.66528925619834722</c:v>
                </c:pt>
                <c:pt idx="11">
                  <c:v>0.71074380165289253</c:v>
                </c:pt>
                <c:pt idx="12">
                  <c:v>0.73140495867768596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F-477F-B00F-2B76A4D8BF4A}"/>
            </c:ext>
          </c:extLst>
        </c:ser>
        <c:ser>
          <c:idx val="3"/>
          <c:order val="3"/>
          <c:tx>
            <c:strRef>
              <c:f>'Fig 12'!$Q$10</c:f>
              <c:strCache>
                <c:ptCount val="1"/>
                <c:pt idx="0">
                  <c:v>Maquinaria e Equipamento - PT</c:v>
                </c:pt>
              </c:strCache>
            </c:strRef>
          </c:tx>
          <c:spPr>
            <a:solidFill>
              <a:srgbClr val="FFFF8B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'Fig 12'!$R$6:$AD$6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12'!$R$10:$AD$10</c:f>
              <c:numCache>
                <c:formatCode>0.0%</c:formatCode>
                <c:ptCount val="13"/>
                <c:pt idx="0">
                  <c:v>1</c:v>
                </c:pt>
                <c:pt idx="1">
                  <c:v>0.86956521739130432</c:v>
                </c:pt>
                <c:pt idx="2">
                  <c:v>0.90434782608695652</c:v>
                </c:pt>
                <c:pt idx="3">
                  <c:v>0.68695652173913047</c:v>
                </c:pt>
                <c:pt idx="4">
                  <c:v>0.57391304347826089</c:v>
                </c:pt>
                <c:pt idx="5">
                  <c:v>0.62608695652173918</c:v>
                </c:pt>
                <c:pt idx="6">
                  <c:v>0.70434782608695645</c:v>
                </c:pt>
                <c:pt idx="7">
                  <c:v>0.78260869565217395</c:v>
                </c:pt>
                <c:pt idx="8">
                  <c:v>0.84347826086956534</c:v>
                </c:pt>
                <c:pt idx="9">
                  <c:v>0.94782608695652182</c:v>
                </c:pt>
                <c:pt idx="10">
                  <c:v>1.0347826086956522</c:v>
                </c:pt>
                <c:pt idx="11">
                  <c:v>1.0608695652173912</c:v>
                </c:pt>
                <c:pt idx="12">
                  <c:v>0.73043478260869565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F-477F-B00F-2B76A4D8BF4A}"/>
            </c:ext>
          </c:extLst>
        </c:ser>
        <c:ser>
          <c:idx val="5"/>
          <c:order val="5"/>
          <c:tx>
            <c:strRef>
              <c:f>'Fig 12'!$Q$12</c:f>
              <c:strCache>
                <c:ptCount val="1"/>
                <c:pt idx="0">
                  <c:v>Equip. Transporte - PT</c:v>
                </c:pt>
              </c:strCache>
            </c:strRef>
          </c:tx>
          <c:spPr>
            <a:solidFill>
              <a:srgbClr val="CEEAB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'Fig 12'!$R$6:$AD$6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12'!$R$12:$AC$12</c:f>
              <c:numCache>
                <c:formatCode>0.0%</c:formatCode>
                <c:ptCount val="12"/>
                <c:pt idx="0">
                  <c:v>1</c:v>
                </c:pt>
                <c:pt idx="1">
                  <c:v>0.74285714285714288</c:v>
                </c:pt>
                <c:pt idx="2">
                  <c:v>0.68571428571428572</c:v>
                </c:pt>
                <c:pt idx="3">
                  <c:v>0.51428571428571435</c:v>
                </c:pt>
                <c:pt idx="4">
                  <c:v>0.34285714285714286</c:v>
                </c:pt>
                <c:pt idx="5">
                  <c:v>0.45714285714285718</c:v>
                </c:pt>
                <c:pt idx="6">
                  <c:v>0.51428571428571435</c:v>
                </c:pt>
                <c:pt idx="7">
                  <c:v>0.62857142857142867</c:v>
                </c:pt>
                <c:pt idx="8">
                  <c:v>0.77142857142857146</c:v>
                </c:pt>
                <c:pt idx="9">
                  <c:v>0.82857142857142885</c:v>
                </c:pt>
                <c:pt idx="10">
                  <c:v>0.91428571428571437</c:v>
                </c:pt>
                <c:pt idx="11">
                  <c:v>0.88571428571428579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EF-477F-B00F-2B76A4D8B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56672"/>
        <c:axId val="183758208"/>
      </c:barChart>
      <c:lineChart>
        <c:grouping val="standard"/>
        <c:varyColors val="0"/>
        <c:ser>
          <c:idx val="7"/>
          <c:order val="6"/>
          <c:tx>
            <c:strRef>
              <c:f>'Fig 12'!$Q$14</c:f>
              <c:strCache>
                <c:ptCount val="1"/>
                <c:pt idx="0">
                  <c:v>Formação Bruta de Capital - PT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'Fig 12'!$R$6:$AD$6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12'!$R$14:$AD$14</c:f>
              <c:numCache>
                <c:formatCode>0.0%</c:formatCode>
                <c:ptCount val="13"/>
                <c:pt idx="0">
                  <c:v>1</c:v>
                </c:pt>
                <c:pt idx="1">
                  <c:v>0.92610837438423643</c:v>
                </c:pt>
                <c:pt idx="2">
                  <c:v>0.91379310344827591</c:v>
                </c:pt>
                <c:pt idx="3">
                  <c:v>0.80049261083743839</c:v>
                </c:pt>
                <c:pt idx="4">
                  <c:v>0.66502463054187189</c:v>
                </c:pt>
                <c:pt idx="5">
                  <c:v>0.63300492610837433</c:v>
                </c:pt>
                <c:pt idx="6">
                  <c:v>0.64778325123152714</c:v>
                </c:pt>
                <c:pt idx="7">
                  <c:v>0.68719211822660098</c:v>
                </c:pt>
                <c:pt idx="8">
                  <c:v>0.70443349753694584</c:v>
                </c:pt>
                <c:pt idx="9">
                  <c:v>0.7857142857142857</c:v>
                </c:pt>
                <c:pt idx="10">
                  <c:v>0.834975369458128</c:v>
                </c:pt>
                <c:pt idx="11">
                  <c:v>0.8793103448275863</c:v>
                </c:pt>
                <c:pt idx="12">
                  <c:v>0.78817733990147776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EF-477F-B00F-2B76A4D8BF4A}"/>
            </c:ext>
          </c:extLst>
        </c:ser>
        <c:ser>
          <c:idx val="6"/>
          <c:order val="7"/>
          <c:tx>
            <c:strRef>
              <c:f>'Fig 12'!$Q$13</c:f>
              <c:strCache>
                <c:ptCount val="1"/>
                <c:pt idx="0">
                  <c:v>Formação Bruta de Capital–UE-27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'Fig 12'!$R$6:$AD$6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12'!$R$13:$AD$13</c:f>
              <c:numCache>
                <c:formatCode>0.0%</c:formatCode>
                <c:ptCount val="13"/>
                <c:pt idx="0">
                  <c:v>1</c:v>
                </c:pt>
                <c:pt idx="1">
                  <c:v>0.84069511420428411</c:v>
                </c:pt>
                <c:pt idx="2">
                  <c:v>0.88472566096359073</c:v>
                </c:pt>
                <c:pt idx="3">
                  <c:v>0.91118270698177373</c:v>
                </c:pt>
                <c:pt idx="4">
                  <c:v>0.85628337711089997</c:v>
                </c:pt>
                <c:pt idx="5">
                  <c:v>0.85776836516315336</c:v>
                </c:pt>
                <c:pt idx="6">
                  <c:v>0.89379320222220549</c:v>
                </c:pt>
                <c:pt idx="7">
                  <c:v>0.93403624138354013</c:v>
                </c:pt>
                <c:pt idx="8">
                  <c:v>0.9647885827923669</c:v>
                </c:pt>
                <c:pt idx="9">
                  <c:v>0.99898476705149364</c:v>
                </c:pt>
                <c:pt idx="10">
                  <c:v>1.0246719080965769</c:v>
                </c:pt>
                <c:pt idx="11">
                  <c:v>1.0431814926768228</c:v>
                </c:pt>
                <c:pt idx="12">
                  <c:v>1.05968425330182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EF-477F-B00F-2B76A4D8B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56672"/>
        <c:axId val="1837582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 12'!$Q$7</c15:sqref>
                        </c15:formulaRef>
                      </c:ext>
                    </c:extLst>
                    <c:strCache>
                      <c:ptCount val="1"/>
                      <c:pt idx="0">
                        <c:v>Construção - UE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'Fig 12'!$R$6:$AD$6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'Fig 12'!$R$7:$AA$7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1</c:v>
                      </c:pt>
                      <c:pt idx="1">
                        <c:v>0.896033819170024</c:v>
                      </c:pt>
                      <c:pt idx="2">
                        <c:v>0.86755786718635508</c:v>
                      </c:pt>
                      <c:pt idx="3">
                        <c:v>0.86976572884502157</c:v>
                      </c:pt>
                      <c:pt idx="4">
                        <c:v>0.83825469017948273</c:v>
                      </c:pt>
                      <c:pt idx="5">
                        <c:v>0.8197877110484354</c:v>
                      </c:pt>
                      <c:pt idx="6">
                        <c:v>0.82446310717802496</c:v>
                      </c:pt>
                      <c:pt idx="7">
                        <c:v>0.83382418350897669</c:v>
                      </c:pt>
                      <c:pt idx="8">
                        <c:v>0.8590741507284978</c:v>
                      </c:pt>
                      <c:pt idx="9">
                        <c:v>0.88510763566618933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A6EF-477F-B00F-2B76A4D8BF4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12'!$Q$9</c15:sqref>
                        </c15:formulaRef>
                      </c:ext>
                    </c:extLst>
                    <c:strCache>
                      <c:ptCount val="1"/>
                      <c:pt idx="0">
                        <c:v>Maquinaria e Equipamento - UE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12'!$R$6:$AD$6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12'!$R$9:$AA$9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1</c:v>
                      </c:pt>
                      <c:pt idx="1">
                        <c:v>0.81890753357614654</c:v>
                      </c:pt>
                      <c:pt idx="2">
                        <c:v>0.86084768743308338</c:v>
                      </c:pt>
                      <c:pt idx="3">
                        <c:v>0.88315911842827144</c:v>
                      </c:pt>
                      <c:pt idx="4">
                        <c:v>0.857887886968564</c:v>
                      </c:pt>
                      <c:pt idx="5">
                        <c:v>0.83773833203226011</c:v>
                      </c:pt>
                      <c:pt idx="6">
                        <c:v>0.88075990728947384</c:v>
                      </c:pt>
                      <c:pt idx="7">
                        <c:v>0.9238201522134758</c:v>
                      </c:pt>
                      <c:pt idx="8">
                        <c:v>0.98031508527869948</c:v>
                      </c:pt>
                      <c:pt idx="9">
                        <c:v>1.0219891434910491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6EF-477F-B00F-2B76A4D8BF4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12'!$Q$11</c15:sqref>
                        </c15:formulaRef>
                      </c:ext>
                    </c:extLst>
                    <c:strCache>
                      <c:ptCount val="1"/>
                      <c:pt idx="0">
                        <c:v>Equip. Transporte - UE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12'!$R$6:$AD$6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12'!$R$11:$AA$11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1</c:v>
                      </c:pt>
                      <c:pt idx="1">
                        <c:v>0.95572597517790525</c:v>
                      </c:pt>
                      <c:pt idx="2">
                        <c:v>0.74682445104982709</c:v>
                      </c:pt>
                      <c:pt idx="3">
                        <c:v>0.8284826935967663</c:v>
                      </c:pt>
                      <c:pt idx="4">
                        <c:v>0.82081254104854062</c:v>
                      </c:pt>
                      <c:pt idx="5">
                        <c:v>0.77586100371722044</c:v>
                      </c:pt>
                      <c:pt idx="6">
                        <c:v>0.74631917313851215</c:v>
                      </c:pt>
                      <c:pt idx="7">
                        <c:v>0.82518442220582167</c:v>
                      </c:pt>
                      <c:pt idx="8">
                        <c:v>0.91127548394959745</c:v>
                      </c:pt>
                      <c:pt idx="9">
                        <c:v>1.0091707517722814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EF-477F-B00F-2B76A4D8BF4A}"/>
                  </c:ext>
                </c:extLst>
              </c15:ser>
            </c15:filteredLineSeries>
          </c:ext>
        </c:extLst>
      </c:lineChart>
      <c:catAx>
        <c:axId val="1837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758208"/>
        <c:crosses val="autoZero"/>
        <c:auto val="1"/>
        <c:lblAlgn val="ctr"/>
        <c:lblOffset val="100"/>
        <c:noMultiLvlLbl val="0"/>
      </c:catAx>
      <c:valAx>
        <c:axId val="18375820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75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13 15 16'!$R$7</c:f>
              <c:strCache>
                <c:ptCount val="1"/>
                <c:pt idx="0">
                  <c:v>UE-27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10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13 15 16'!$S$6:$AD$6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'Fig 13 15 16'!$S$7:$AD$7</c:f>
              <c:numCache>
                <c:formatCode>General</c:formatCode>
                <c:ptCount val="12"/>
                <c:pt idx="0">
                  <c:v>180</c:v>
                </c:pt>
                <c:pt idx="1">
                  <c:v>184.1</c:v>
                </c:pt>
                <c:pt idx="2">
                  <c:v>186.3</c:v>
                </c:pt>
                <c:pt idx="3">
                  <c:v>188.9</c:v>
                </c:pt>
                <c:pt idx="4">
                  <c:v>191.2</c:v>
                </c:pt>
                <c:pt idx="5">
                  <c:v>191</c:v>
                </c:pt>
                <c:pt idx="6">
                  <c:v>190.9</c:v>
                </c:pt>
                <c:pt idx="7">
                  <c:v>190.3</c:v>
                </c:pt>
                <c:pt idx="8">
                  <c:v>189.5</c:v>
                </c:pt>
                <c:pt idx="9">
                  <c:v>189.4</c:v>
                </c:pt>
                <c:pt idx="10">
                  <c:v>190.5</c:v>
                </c:pt>
                <c:pt idx="11">
                  <c:v>200.8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40-4774-A4F9-DF3AC67610BD}"/>
            </c:ext>
          </c:extLst>
        </c:ser>
        <c:ser>
          <c:idx val="1"/>
          <c:order val="1"/>
          <c:tx>
            <c:strRef>
              <c:f>'Fig 13 15 16'!$R$8</c:f>
              <c:strCache>
                <c:ptCount val="1"/>
                <c:pt idx="0">
                  <c:v>PT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10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13 15 16'!$S$6:$AD$6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'Fig 13 15 16'!$S$8:$AD$8</c:f>
              <c:numCache>
                <c:formatCode>General</c:formatCode>
                <c:ptCount val="12"/>
                <c:pt idx="0">
                  <c:v>112.2</c:v>
                </c:pt>
                <c:pt idx="1">
                  <c:v>115.2</c:v>
                </c:pt>
                <c:pt idx="2">
                  <c:v>117.8</c:v>
                </c:pt>
                <c:pt idx="3">
                  <c:v>122</c:v>
                </c:pt>
                <c:pt idx="4">
                  <c:v>124.6</c:v>
                </c:pt>
                <c:pt idx="5">
                  <c:v>121.9</c:v>
                </c:pt>
                <c:pt idx="6">
                  <c:v>119.5</c:v>
                </c:pt>
                <c:pt idx="7">
                  <c:v>116.9</c:v>
                </c:pt>
                <c:pt idx="8">
                  <c:v>113</c:v>
                </c:pt>
                <c:pt idx="9">
                  <c:v>110.5</c:v>
                </c:pt>
                <c:pt idx="10">
                  <c:v>109.9</c:v>
                </c:pt>
                <c:pt idx="11">
                  <c:v>113.7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40-4774-A4F9-DF3AC6761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09152"/>
        <c:axId val="183810688"/>
      </c:lineChart>
      <c:catAx>
        <c:axId val="1838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810688"/>
        <c:crosses val="autoZero"/>
        <c:auto val="1"/>
        <c:lblAlgn val="ctr"/>
        <c:lblOffset val="100"/>
        <c:noMultiLvlLbl val="0"/>
      </c:catAx>
      <c:valAx>
        <c:axId val="18381068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8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14'!$B$10</c:f>
              <c:strCache>
                <c:ptCount val="1"/>
                <c:pt idx="0">
                  <c:v>Por hora trabalhada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10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14'!$C$9:$O$9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14'!$C$10:$O$10</c:f>
              <c:numCache>
                <c:formatCode>0.0%</c:formatCode>
                <c:ptCount val="13"/>
                <c:pt idx="0">
                  <c:v>0.69575200918484492</c:v>
                </c:pt>
                <c:pt idx="1">
                  <c:v>0.70045558086560356</c:v>
                </c:pt>
                <c:pt idx="2">
                  <c:v>0.70294784580498859</c:v>
                </c:pt>
                <c:pt idx="3">
                  <c:v>0.6797752808988764</c:v>
                </c:pt>
                <c:pt idx="4">
                  <c:v>0.68421052631578938</c:v>
                </c:pt>
                <c:pt idx="5">
                  <c:v>0.70469798657718119</c:v>
                </c:pt>
                <c:pt idx="6">
                  <c:v>0.69385474860335195</c:v>
                </c:pt>
                <c:pt idx="7">
                  <c:v>0.6830357142857143</c:v>
                </c:pt>
                <c:pt idx="8">
                  <c:v>0.68</c:v>
                </c:pt>
                <c:pt idx="9">
                  <c:v>0.65966850828729284</c:v>
                </c:pt>
                <c:pt idx="10">
                  <c:v>0.65093304061470902</c:v>
                </c:pt>
                <c:pt idx="11">
                  <c:v>0.65468409586056642</c:v>
                </c:pt>
                <c:pt idx="12">
                  <c:v>0.65070729053318821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5B-41FF-BECD-98BB78516277}"/>
            </c:ext>
          </c:extLst>
        </c:ser>
        <c:ser>
          <c:idx val="1"/>
          <c:order val="1"/>
          <c:tx>
            <c:strRef>
              <c:f>'Fig 14'!$B$11</c:f>
              <c:strCache>
                <c:ptCount val="1"/>
                <c:pt idx="0">
                  <c:v>Por trabalhador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10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14'!$C$9:$O$9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'Fig 14'!$C$11:$O$11</c:f>
              <c:numCache>
                <c:formatCode>0.0%</c:formatCode>
                <c:ptCount val="13"/>
                <c:pt idx="0">
                  <c:v>0.78097345132743368</c:v>
                </c:pt>
                <c:pt idx="1">
                  <c:v>0.79780219780219785</c:v>
                </c:pt>
                <c:pt idx="2">
                  <c:v>0.79912663755458513</c:v>
                </c:pt>
                <c:pt idx="3">
                  <c:v>0.76273022751895991</c:v>
                </c:pt>
                <c:pt idx="4">
                  <c:v>0.76923076923076916</c:v>
                </c:pt>
                <c:pt idx="5">
                  <c:v>0.80065005417118085</c:v>
                </c:pt>
                <c:pt idx="6">
                  <c:v>0.79220779220779214</c:v>
                </c:pt>
                <c:pt idx="7">
                  <c:v>0.78401727861771064</c:v>
                </c:pt>
                <c:pt idx="8">
                  <c:v>0.77956989247311825</c:v>
                </c:pt>
                <c:pt idx="9">
                  <c:v>0.75777063236870301</c:v>
                </c:pt>
                <c:pt idx="10">
                  <c:v>0.75159914712153508</c:v>
                </c:pt>
                <c:pt idx="11">
                  <c:v>0.76271186440677963</c:v>
                </c:pt>
                <c:pt idx="12">
                  <c:v>0.76125654450261782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5B-41FF-BECD-98BB78516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911168"/>
        <c:axId val="183912704"/>
      </c:lineChart>
      <c:catAx>
        <c:axId val="1839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912704"/>
        <c:crosses val="autoZero"/>
        <c:auto val="1"/>
        <c:lblAlgn val="ctr"/>
        <c:lblOffset val="100"/>
        <c:noMultiLvlLbl val="0"/>
      </c:catAx>
      <c:valAx>
        <c:axId val="18391270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39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3801797502587"/>
          <c:y val="3.6641979158545779E-2"/>
          <c:w val="0.84322898274079372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'Ind Chave'!$C$195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 Chave'!$D$192:$P$192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'Ind Chave'!$D$195:$P$195</c:f>
              <c:numCache>
                <c:formatCode>_-* #,##0.0\ _€_-;\-* #,##0.0\ _€_-;_-* "-"??\ _€_-;_-@_-</c:formatCode>
                <c:ptCount val="10"/>
                <c:pt idx="0">
                  <c:v>21.8</c:v>
                </c:pt>
                <c:pt idx="1">
                  <c:v>23.3</c:v>
                </c:pt>
                <c:pt idx="2">
                  <c:v>23.8</c:v>
                </c:pt>
                <c:pt idx="3">
                  <c:v>22.2</c:v>
                </c:pt>
                <c:pt idx="4">
                  <c:v>20.399999999999999</c:v>
                </c:pt>
                <c:pt idx="5">
                  <c:v>18.7</c:v>
                </c:pt>
                <c:pt idx="6">
                  <c:v>16.8</c:v>
                </c:pt>
                <c:pt idx="7">
                  <c:v>15.2</c:v>
                </c:pt>
                <c:pt idx="8">
                  <c:v>14.3</c:v>
                </c:pt>
                <c:pt idx="9">
                  <c:v>16.8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12C-4B71-9B59-0A28BBC4A5B7}"/>
            </c:ext>
          </c:extLst>
        </c:ser>
        <c:ser>
          <c:idx val="1"/>
          <c:order val="1"/>
          <c:tx>
            <c:strRef>
              <c:f>'Ind Chave'!$C$196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 Chave'!$D$192:$P$192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'Ind Chave'!$D$196:$P$196</c:f>
              <c:numCache>
                <c:formatCode>_-* #,##0.0\ _€_-;\-* #,##0.0\ _€_-;_-* "-"??\ _€_-;_-@_-</c:formatCode>
                <c:ptCount val="10"/>
                <c:pt idx="0">
                  <c:v>30.2</c:v>
                </c:pt>
                <c:pt idx="1">
                  <c:v>38</c:v>
                </c:pt>
                <c:pt idx="2">
                  <c:v>38.1</c:v>
                </c:pt>
                <c:pt idx="3">
                  <c:v>34.700000000000003</c:v>
                </c:pt>
                <c:pt idx="4">
                  <c:v>32</c:v>
                </c:pt>
                <c:pt idx="5">
                  <c:v>28.2</c:v>
                </c:pt>
                <c:pt idx="6">
                  <c:v>23.8</c:v>
                </c:pt>
                <c:pt idx="7">
                  <c:v>20.3</c:v>
                </c:pt>
                <c:pt idx="8">
                  <c:v>18.3</c:v>
                </c:pt>
                <c:pt idx="9">
                  <c:v>22.6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12C-4B71-9B59-0A28BBC4A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84128"/>
        <c:axId val="183985664"/>
      </c:lineChart>
      <c:catAx>
        <c:axId val="18398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83985664"/>
        <c:crosses val="autoZero"/>
        <c:auto val="1"/>
        <c:lblAlgn val="ctr"/>
        <c:lblOffset val="100"/>
        <c:noMultiLvlLbl val="0"/>
      </c:catAx>
      <c:valAx>
        <c:axId val="183985664"/>
        <c:scaling>
          <c:orientation val="minMax"/>
          <c:min val="4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_-* #,##0.0\ _€_-;\-* #,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83984128"/>
        <c:crosses val="autoZero"/>
        <c:crossBetween val="between"/>
      </c:valAx>
      <c:spPr>
        <a:gradFill flip="none" rotWithShape="1">
          <a:gsLst>
            <a:gs pos="13000">
              <a:schemeClr val="accent3">
                <a:lumMod val="40000"/>
                <a:lumOff val="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7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7839492238849"/>
          <c:y val="3.6641979158545779E-2"/>
          <c:w val="0.83918860901240633"/>
          <c:h val="0.78139575374860326"/>
        </c:manualLayout>
      </c:layout>
      <c:lineChart>
        <c:grouping val="standard"/>
        <c:varyColors val="0"/>
        <c:ser>
          <c:idx val="0"/>
          <c:order val="0"/>
          <c:tx>
            <c:strRef>
              <c:f>'Ind Chave'!$C$193</c:f>
              <c:strCache>
                <c:ptCount val="1"/>
                <c:pt idx="0">
                  <c:v>UE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9"/>
              <c:layout>
                <c:manualLayout>
                  <c:x val="-2.5734549138804456E-2"/>
                  <c:y val="-3.5772894895833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4E-42E7-A3DD-7A4199DA2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 Chave'!$D$192:$P$192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'Ind Chave'!$D$193:$P$193</c:f>
              <c:numCache>
                <c:formatCode>_-* #,##0.0\ _€_-;\-* #,##0.0\ _€_-;_-* "-"??\ _€_-;_-@_-</c:formatCode>
                <c:ptCount val="10"/>
                <c:pt idx="0">
                  <c:v>9.6999999999999993</c:v>
                </c:pt>
                <c:pt idx="1">
                  <c:v>10.5</c:v>
                </c:pt>
                <c:pt idx="2">
                  <c:v>10.9</c:v>
                </c:pt>
                <c:pt idx="3">
                  <c:v>10.199999999999999</c:v>
                </c:pt>
                <c:pt idx="4">
                  <c:v>9.4</c:v>
                </c:pt>
                <c:pt idx="5">
                  <c:v>8.6</c:v>
                </c:pt>
                <c:pt idx="6">
                  <c:v>7.6</c:v>
                </c:pt>
                <c:pt idx="7">
                  <c:v>6.8</c:v>
                </c:pt>
                <c:pt idx="8">
                  <c:v>6.3</c:v>
                </c:pt>
                <c:pt idx="9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D4E-42E7-A3DD-7A4199DA259E}"/>
            </c:ext>
          </c:extLst>
        </c:ser>
        <c:ser>
          <c:idx val="1"/>
          <c:order val="1"/>
          <c:tx>
            <c:strRef>
              <c:f>'Ind Chave'!$C$194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9"/>
              <c:layout>
                <c:manualLayout>
                  <c:x val="-1.9655521783181359E-2"/>
                  <c:y val="3.2523023547237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4E-42E7-A3DD-7A4199DA2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 Chave'!$D$192:$P$192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'Ind Chave'!$D$194:$P$194</c:f>
              <c:numCache>
                <c:formatCode>_-* #,##0.0\ _€_-;\-* #,##0.0\ _€_-;_-* "-"??\ _€_-;_-@_-</c:formatCode>
                <c:ptCount val="10"/>
                <c:pt idx="0">
                  <c:v>12.9</c:v>
                </c:pt>
                <c:pt idx="1">
                  <c:v>15.8</c:v>
                </c:pt>
                <c:pt idx="2">
                  <c:v>16.399999999999999</c:v>
                </c:pt>
                <c:pt idx="3">
                  <c:v>14.1</c:v>
                </c:pt>
                <c:pt idx="4">
                  <c:v>12.6</c:v>
                </c:pt>
                <c:pt idx="5">
                  <c:v>11.2</c:v>
                </c:pt>
                <c:pt idx="6">
                  <c:v>9</c:v>
                </c:pt>
                <c:pt idx="7">
                  <c:v>7</c:v>
                </c:pt>
                <c:pt idx="8">
                  <c:v>6.5</c:v>
                </c:pt>
                <c:pt idx="9">
                  <c:v>6.9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D4E-42E7-A3DD-7A4199DA2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110080"/>
        <c:axId val="184148736"/>
      </c:lineChart>
      <c:catAx>
        <c:axId val="18411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84148736"/>
        <c:crosses val="autoZero"/>
        <c:auto val="1"/>
        <c:lblAlgn val="ctr"/>
        <c:lblOffset val="100"/>
        <c:noMultiLvlLbl val="0"/>
      </c:catAx>
      <c:valAx>
        <c:axId val="184148736"/>
        <c:scaling>
          <c:orientation val="minMax"/>
          <c:min val="4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_-* #,##0.0\ _€_-;\-* #,##0.0\ _€_-;_-* &quot;-&quot;??\ _€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84110080"/>
        <c:crosses val="autoZero"/>
        <c:crossBetween val="between"/>
      </c:valAx>
      <c:spPr>
        <a:gradFill flip="none" rotWithShape="1">
          <a:gsLst>
            <a:gs pos="13000">
              <a:schemeClr val="accent3">
                <a:lumMod val="40000"/>
                <a:lumOff val="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7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c:spPr>
    </c:plotArea>
    <c:legend>
      <c:legendPos val="b"/>
      <c:overlay val="0"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29443518164645E-2"/>
          <c:y val="5.7363870549887959E-2"/>
          <c:w val="0.64902891112893679"/>
          <c:h val="0.81320066329594287"/>
        </c:manualLayout>
      </c:layout>
      <c:lineChart>
        <c:grouping val="standard"/>
        <c:varyColors val="0"/>
        <c:ser>
          <c:idx val="0"/>
          <c:order val="0"/>
          <c:tx>
            <c:strRef>
              <c:f>'graficos 2'!$B$31</c:f>
              <c:strCache>
                <c:ptCount val="1"/>
                <c:pt idx="0">
                  <c:v>Trabalhadores conta de outrem</c:v>
                </c:pt>
              </c:strCache>
            </c:strRef>
          </c:tx>
          <c:spPr>
            <a:ln w="34925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'graficos 2'!$C$30:$L$30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'graficos 2'!$C$31:$L$31</c:f>
              <c:numCache>
                <c:formatCode>General</c:formatCode>
                <c:ptCount val="10"/>
                <c:pt idx="0">
                  <c:v>3533.9</c:v>
                </c:pt>
                <c:pt idx="1">
                  <c:v>3370.3</c:v>
                </c:pt>
                <c:pt idx="2">
                  <c:v>3288</c:v>
                </c:pt>
                <c:pt idx="3">
                  <c:v>3436.6</c:v>
                </c:pt>
                <c:pt idx="4">
                  <c:v>3529.4</c:v>
                </c:pt>
                <c:pt idx="5">
                  <c:v>3600.9</c:v>
                </c:pt>
                <c:pt idx="6">
                  <c:v>3756.4</c:v>
                </c:pt>
                <c:pt idx="7">
                  <c:v>3859.6</c:v>
                </c:pt>
                <c:pt idx="8">
                  <c:v>3882.5</c:v>
                </c:pt>
                <c:pt idx="9">
                  <c:v>3812.6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24-4F89-8041-C57902E30ACC}"/>
            </c:ext>
          </c:extLst>
        </c:ser>
        <c:ser>
          <c:idx val="1"/>
          <c:order val="1"/>
          <c:tx>
            <c:strRef>
              <c:f>'graficos 2'!$B$32</c:f>
              <c:strCache>
                <c:ptCount val="1"/>
                <c:pt idx="0">
                  <c:v>Trabalhadores por conta própria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'graficos 2'!$C$30:$L$30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'graficos 2'!$C$32:$L$32</c:f>
              <c:numCache>
                <c:formatCode>General</c:formatCode>
                <c:ptCount val="10"/>
                <c:pt idx="0">
                  <c:v>954.09999999999991</c:v>
                </c:pt>
                <c:pt idx="1">
                  <c:v>934.4</c:v>
                </c:pt>
                <c:pt idx="2">
                  <c:v>905.1</c:v>
                </c:pt>
                <c:pt idx="3">
                  <c:v>827.1</c:v>
                </c:pt>
                <c:pt idx="4">
                  <c:v>778.7</c:v>
                </c:pt>
                <c:pt idx="5">
                  <c:v>754.90000000000009</c:v>
                </c:pt>
                <c:pt idx="6">
                  <c:v>749.7</c:v>
                </c:pt>
                <c:pt idx="7">
                  <c:v>752.7</c:v>
                </c:pt>
                <c:pt idx="8">
                  <c:v>771.2</c:v>
                </c:pt>
                <c:pt idx="9">
                  <c:v>749.5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24-4F89-8041-C57902E3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71456"/>
        <c:axId val="184389632"/>
      </c:lineChart>
      <c:catAx>
        <c:axId val="18437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389632"/>
        <c:crosses val="autoZero"/>
        <c:auto val="1"/>
        <c:lblAlgn val="ctr"/>
        <c:lblOffset val="100"/>
        <c:noMultiLvlLbl val="0"/>
      </c:catAx>
      <c:valAx>
        <c:axId val="1843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71456"/>
        <c:crosses val="autoZero"/>
        <c:crossBetween val="between"/>
      </c:valAx>
      <c:spPr>
        <a:gradFill>
          <a:gsLst>
            <a:gs pos="82926">
              <a:schemeClr val="accent5">
                <a:lumMod val="40000"/>
                <a:lumOff val="60000"/>
              </a:schemeClr>
            </a:gs>
            <a:gs pos="13000">
              <a:schemeClr val="bg1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5804918475712102"/>
          <c:y val="0.23047255767631619"/>
          <c:w val="0.22861658596133144"/>
          <c:h val="0.4253865293641895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0.01543</cdr:x>
      <cdr:y>0.03587</cdr:y>
    </cdr:from>
    <cdr:to>
      <cdr:x>0.06602</cdr:x>
      <cdr:y>0.09527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3982" y="112516"/>
          <a:ext cx="242566" cy="1863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 dirty="0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0.01349</cdr:x>
      <cdr:y>0.05941</cdr:y>
    </cdr:from>
    <cdr:to>
      <cdr:x>0.06408</cdr:x>
      <cdr:y>0.11881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76201" y="228601"/>
          <a:ext cx="28575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1200" b="1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0.00793</cdr:x>
      <cdr:y>0.01578</cdr:y>
    </cdr:from>
    <cdr:to>
      <cdr:x>0.17745</cdr:x>
      <cdr:y>0.10059</cdr:y>
    </cdr:to>
    <cdr:sp macro="" textlink="">
      <cdr:nvSpPr>
        <cdr:cNvPr id="3" name="Rectângulo 2"/>
        <cdr:cNvSpPr/>
      </cdr:nvSpPr>
      <cdr:spPr>
        <a:xfrm xmlns:a="http://schemas.openxmlformats.org/drawingml/2006/main">
          <a:off x="50800" y="50800"/>
          <a:ext cx="1085850" cy="273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PT" sz="1050" b="0">
              <a:solidFill>
                <a:sysClr val="windowText" lastClr="000000"/>
              </a:solidFill>
            </a:rPr>
            <a:t>milhares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0.02158</cdr:x>
      <cdr:y>0.02722</cdr:y>
    </cdr:from>
    <cdr:to>
      <cdr:x>0.06831</cdr:x>
      <cdr:y>0.12499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142743" y="79434"/>
          <a:ext cx="308963" cy="2853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sz="900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57FC-ACE0-4FF9-96B2-416F3FBA2DDA}" type="datetimeFigureOut">
              <a:rPr lang="pt-PT" smtClean="0"/>
              <a:t>23/07/2021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DB25-4361-4FE9-87E9-22BE9AAD5F1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331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09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35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09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174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70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 smtClean="0"/>
          </a:p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085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359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72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08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9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87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337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668-2570-974A-8577-00AA427E03C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1.emf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L_Capa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593" y="2698813"/>
            <a:ext cx="6968970" cy="3464388"/>
          </a:xfrm>
        </p:spPr>
        <p:txBody>
          <a:bodyPr anchor="t">
            <a:normAutofit/>
          </a:bodyPr>
          <a:lstStyle/>
          <a:p>
            <a:pPr algn="r"/>
            <a:r>
              <a:rPr lang="pt-P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Relatório sobre Emprego </a:t>
            </a:r>
            <a: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e Formação - 2020</a:t>
            </a:r>
            <a: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pt-PT" sz="32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1600" b="1" dirty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pt-PT" sz="16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Principais indicadores do </a:t>
            </a:r>
            <a:b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mercado de trabalho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1800" b="1" dirty="0" smtClean="0">
                <a:solidFill>
                  <a:schemeClr val="bg1"/>
                </a:solidFill>
                <a:latin typeface="Helvetica"/>
                <a:cs typeface="Helvetica"/>
              </a:rPr>
              <a:t>Lisboa, 23 de </a:t>
            </a:r>
            <a:r>
              <a:rPr lang="en-US" sz="1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Julho</a:t>
            </a:r>
            <a:r>
              <a:rPr lang="en-US" sz="1800" b="1" dirty="0" smtClean="0">
                <a:solidFill>
                  <a:schemeClr val="bg1"/>
                </a:solidFill>
                <a:latin typeface="Helvetica"/>
                <a:cs typeface="Helvetica"/>
              </a:rPr>
              <a:t> de 2021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2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44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-129120" y="818871"/>
            <a:ext cx="9070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i="1" dirty="0">
                <a:solidFill>
                  <a:srgbClr val="4F81BD"/>
                </a:solidFill>
                <a:ea typeface="Calibri"/>
                <a:cs typeface="Times New Roman"/>
              </a:rPr>
              <a:t>Stock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de capital (líquido) por pessoa empregada, Portugal e UE-27, a preços de 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2546" y="5973097"/>
            <a:ext cx="285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/>
              <a:t>: </a:t>
            </a:r>
            <a:r>
              <a:rPr lang="en-US" sz="1200" dirty="0" smtClean="0"/>
              <a:t>AMECO</a:t>
            </a:r>
            <a:endParaRPr lang="pt-PT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Chart 1"/>
          <p:cNvGraphicFramePr/>
          <p:nvPr>
            <p:extLst>
              <p:ext uri="{D42A27DB-BD31-4B8C-83A1-F6EECF244321}">
                <p14:modId xmlns:p14="http://schemas.microsoft.com/office/powerpoint/2010/main" val="3063303193"/>
              </p:ext>
            </p:extLst>
          </p:nvPr>
        </p:nvGraphicFramePr>
        <p:xfrm>
          <a:off x="65451" y="1188203"/>
          <a:ext cx="4340558" cy="230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3"/>
          <p:cNvGraphicFramePr/>
          <p:nvPr>
            <p:extLst>
              <p:ext uri="{D42A27DB-BD31-4B8C-83A1-F6EECF244321}">
                <p14:modId xmlns:p14="http://schemas.microsoft.com/office/powerpoint/2010/main" val="3906325936"/>
              </p:ext>
            </p:extLst>
          </p:nvPr>
        </p:nvGraphicFramePr>
        <p:xfrm>
          <a:off x="4406009" y="3924296"/>
          <a:ext cx="4737991" cy="286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tângulo 9"/>
          <p:cNvSpPr/>
          <p:nvPr/>
        </p:nvSpPr>
        <p:spPr>
          <a:xfrm>
            <a:off x="986300" y="3340047"/>
            <a:ext cx="815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Produtividade aparente do trabalho, por trabalhador e por hora trabalhada </a:t>
            </a:r>
            <a:b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</a:b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(PPC: UE-27=100%)</a:t>
            </a:r>
          </a:p>
        </p:txBody>
      </p:sp>
    </p:spTree>
    <p:extLst>
      <p:ext uri="{BB962C8B-B14F-4D97-AF65-F5344CB8AC3E}">
        <p14:creationId xmlns:p14="http://schemas.microsoft.com/office/powerpoint/2010/main" val="13217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65703"/>
            <a:ext cx="851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Fluxos de mão de obra em </a:t>
            </a: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2020 - PORTUGAL</a:t>
            </a: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04112" y="635087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Fonte: INE</a:t>
            </a:r>
            <a:endParaRPr lang="pt-PT" sz="1200" dirty="0"/>
          </a:p>
        </p:txBody>
      </p:sp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2" y="1556018"/>
            <a:ext cx="7477432" cy="456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79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26" y="-302525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384" y="928516"/>
            <a:ext cx="478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Taxa de </a:t>
            </a: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Emprego</a:t>
            </a: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519880"/>
            <a:ext cx="441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Nota: a partir do ano de 2020, apenas se encontram disponíveis os valores da UE </a:t>
            </a:r>
            <a:r>
              <a:rPr lang="pt-PT" sz="1200" dirty="0" smtClean="0"/>
              <a:t>27</a:t>
            </a:r>
          </a:p>
          <a:p>
            <a:r>
              <a:rPr lang="pt-PT" sz="1200" dirty="0" smtClean="0"/>
              <a:t>.</a:t>
            </a:r>
            <a:endParaRPr lang="pt-PT" sz="1200" dirty="0"/>
          </a:p>
          <a:p>
            <a:r>
              <a:rPr lang="pt-PT" sz="1200" dirty="0"/>
              <a:t>Fonte: </a:t>
            </a:r>
            <a:r>
              <a:rPr lang="pt-PT" sz="1200" dirty="0" smtClean="0"/>
              <a:t>Eurostat</a:t>
            </a:r>
            <a:endParaRPr lang="pt-PT" sz="1200" dirty="0"/>
          </a:p>
        </p:txBody>
      </p:sp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647"/>
            <a:ext cx="4587402" cy="307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02" y="3295736"/>
            <a:ext cx="4385582" cy="33692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5"/>
          <p:cNvSpPr/>
          <p:nvPr/>
        </p:nvSpPr>
        <p:spPr>
          <a:xfrm>
            <a:off x="4847741" y="2649405"/>
            <a:ext cx="383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Taxa de Emprego Jovem</a:t>
            </a:r>
          </a:p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(% população de 15 a 24 anos)</a:t>
            </a:r>
          </a:p>
        </p:txBody>
      </p:sp>
    </p:spTree>
    <p:extLst>
      <p:ext uri="{BB962C8B-B14F-4D97-AF65-F5344CB8AC3E}">
        <p14:creationId xmlns:p14="http://schemas.microsoft.com/office/powerpoint/2010/main" val="3136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6" name="Retângulo 5"/>
          <p:cNvSpPr/>
          <p:nvPr/>
        </p:nvSpPr>
        <p:spPr>
          <a:xfrm>
            <a:off x="4807974" y="2674046"/>
            <a:ext cx="428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Taxa de Desemprego Jovem </a:t>
            </a: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/>
            </a:r>
            <a:b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</a:b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(%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população de 15 a 24 anos)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860" y="5519880"/>
            <a:ext cx="441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Nota: a partir do ano de 2020, apenas se encontram disponíveis os valores da UE 27</a:t>
            </a:r>
            <a:r>
              <a:rPr lang="pt-PT" sz="1200" dirty="0" smtClean="0"/>
              <a:t>.</a:t>
            </a:r>
          </a:p>
          <a:p>
            <a:endParaRPr lang="pt-PT" sz="1200" dirty="0"/>
          </a:p>
          <a:p>
            <a:r>
              <a:rPr lang="pt-PT" sz="1200" dirty="0"/>
              <a:t>Fonte: </a:t>
            </a:r>
            <a:r>
              <a:rPr lang="pt-PT" sz="1200" dirty="0" smtClean="0"/>
              <a:t>Eurostat</a:t>
            </a:r>
            <a:endParaRPr lang="pt-PT" sz="12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908634"/>
              </p:ext>
            </p:extLst>
          </p:nvPr>
        </p:nvGraphicFramePr>
        <p:xfrm>
          <a:off x="4587402" y="3480620"/>
          <a:ext cx="4509869" cy="331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23104"/>
              </p:ext>
            </p:extLst>
          </p:nvPr>
        </p:nvGraphicFramePr>
        <p:xfrm>
          <a:off x="-132734" y="1199603"/>
          <a:ext cx="4720136" cy="319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tângulo 15"/>
          <p:cNvSpPr/>
          <p:nvPr/>
        </p:nvSpPr>
        <p:spPr>
          <a:xfrm>
            <a:off x="401307" y="830271"/>
            <a:ext cx="369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Taxa de Desemprego </a:t>
            </a:r>
          </a:p>
        </p:txBody>
      </p:sp>
    </p:spTree>
    <p:extLst>
      <p:ext uri="{BB962C8B-B14F-4D97-AF65-F5344CB8AC3E}">
        <p14:creationId xmlns:p14="http://schemas.microsoft.com/office/powerpoint/2010/main" val="195566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871377" y="5783126"/>
            <a:ext cx="106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Fonte</a:t>
            </a:r>
            <a:r>
              <a:rPr lang="pt-PT" sz="1200" dirty="0"/>
              <a:t>: </a:t>
            </a:r>
            <a:r>
              <a:rPr lang="pt-PT" sz="1200" dirty="0" smtClean="0"/>
              <a:t>INE</a:t>
            </a:r>
            <a:endParaRPr lang="pt-PT" sz="1200" dirty="0"/>
          </a:p>
        </p:txBody>
      </p:sp>
      <p:sp>
        <p:nvSpPr>
          <p:cNvPr id="12" name="Retângulo 15"/>
          <p:cNvSpPr/>
          <p:nvPr/>
        </p:nvSpPr>
        <p:spPr>
          <a:xfrm>
            <a:off x="60383" y="796425"/>
            <a:ext cx="643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População Empregada por situação na profissão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84406"/>
              </p:ext>
            </p:extLst>
          </p:nvPr>
        </p:nvGraphicFramePr>
        <p:xfrm>
          <a:off x="120599" y="1329438"/>
          <a:ext cx="5714616" cy="245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15"/>
          <p:cNvSpPr/>
          <p:nvPr/>
        </p:nvSpPr>
        <p:spPr>
          <a:xfrm>
            <a:off x="4704736" y="3075073"/>
            <a:ext cx="427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TCO com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contratos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a termo e sem termo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121605" y="1172798"/>
            <a:ext cx="755167" cy="25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50" b="0" dirty="0">
                <a:solidFill>
                  <a:sysClr val="windowText" lastClr="000000"/>
                </a:solidFill>
              </a:rPr>
              <a:t>milhares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724521"/>
              </p:ext>
            </p:extLst>
          </p:nvPr>
        </p:nvGraphicFramePr>
        <p:xfrm>
          <a:off x="3982065" y="3635912"/>
          <a:ext cx="4999703" cy="305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4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70423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Medidas de apoio </a:t>
            </a:r>
            <a:r>
              <a:rPr lang="pt-PT" sz="2800" b="1" dirty="0" err="1">
                <a:solidFill>
                  <a:schemeClr val="bg1"/>
                </a:solidFill>
              </a:rPr>
              <a:t>excecionais</a:t>
            </a:r>
            <a:r>
              <a:rPr lang="pt-PT" sz="2800" b="1" dirty="0">
                <a:solidFill>
                  <a:schemeClr val="bg1"/>
                </a:solidFill>
              </a:rPr>
              <a:t> em contexto de pandemia </a:t>
            </a:r>
            <a:r>
              <a:rPr lang="pt-PT" sz="2800" b="1" i="1" dirty="0">
                <a:solidFill>
                  <a:schemeClr val="bg1"/>
                </a:solidFill>
              </a:rPr>
              <a:t>(covid-19)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-577" y="781037"/>
            <a:ext cx="939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750" b="1" dirty="0">
                <a:solidFill>
                  <a:srgbClr val="4F81BD"/>
                </a:solidFill>
                <a:ea typeface="Calibri"/>
                <a:cs typeface="Times New Roman"/>
              </a:rPr>
              <a:t>Entidades empregadoras que requereram o </a:t>
            </a:r>
            <a:r>
              <a:rPr lang="pt-PT" sz="1750" b="1" dirty="0" err="1">
                <a:solidFill>
                  <a:srgbClr val="4F81BD"/>
                </a:solidFill>
                <a:ea typeface="Calibri"/>
                <a:cs typeface="Times New Roman"/>
              </a:rPr>
              <a:t>Lay-off</a:t>
            </a:r>
            <a:r>
              <a:rPr lang="pt-PT" sz="1750" b="1" dirty="0">
                <a:solidFill>
                  <a:srgbClr val="4F81BD"/>
                </a:solidFill>
                <a:ea typeface="Calibri"/>
                <a:cs typeface="Times New Roman"/>
              </a:rPr>
              <a:t> simplificado e nº de trabalhadores </a:t>
            </a:r>
            <a:r>
              <a:rPr lang="pt-PT" sz="1750" b="1" dirty="0" smtClean="0">
                <a:solidFill>
                  <a:srgbClr val="4F81BD"/>
                </a:solidFill>
                <a:ea typeface="Calibri"/>
                <a:cs typeface="Times New Roman"/>
              </a:rPr>
              <a:t>abrangidos</a:t>
            </a:r>
            <a:endParaRPr lang="pt-PT" sz="1750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pic>
        <p:nvPicPr>
          <p:cNvPr id="16" name="Imagem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06" y="2579886"/>
            <a:ext cx="5808453" cy="383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9" y="1150368"/>
            <a:ext cx="4232119" cy="2803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ângulo 17"/>
          <p:cNvSpPr/>
          <p:nvPr/>
        </p:nvSpPr>
        <p:spPr>
          <a:xfrm>
            <a:off x="60383" y="6499549"/>
            <a:ext cx="7916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Estatísticas da Segurança Social disponibilizadas pelo GEP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7165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Medidas de apoio </a:t>
            </a:r>
            <a:r>
              <a:rPr lang="pt-PT" sz="2800" b="1" dirty="0" err="1">
                <a:solidFill>
                  <a:schemeClr val="bg1"/>
                </a:solidFill>
              </a:rPr>
              <a:t>excecionais</a:t>
            </a:r>
            <a:r>
              <a:rPr lang="pt-PT" sz="2800" b="1" dirty="0">
                <a:solidFill>
                  <a:schemeClr val="bg1"/>
                </a:solidFill>
              </a:rPr>
              <a:t> em contexto de pandemia </a:t>
            </a:r>
            <a:r>
              <a:rPr lang="pt-PT" sz="2800" b="1" i="1" dirty="0">
                <a:solidFill>
                  <a:schemeClr val="bg1"/>
                </a:solidFill>
              </a:rPr>
              <a:t>(covid-19)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02425" y="843065"/>
            <a:ext cx="868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Beneficiários de apoio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excecional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à família para trabalhadores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998720" y="2449058"/>
            <a:ext cx="4012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Nº de pedidos de apoio extraordinário à redução da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atividade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económica</a:t>
            </a:r>
          </a:p>
        </p:txBody>
      </p:sp>
      <p:pic>
        <p:nvPicPr>
          <p:cNvPr id="12" name="Image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13" y="1319646"/>
            <a:ext cx="4643186" cy="338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34" y="3566160"/>
            <a:ext cx="4838065" cy="27847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ângulo 14"/>
          <p:cNvSpPr/>
          <p:nvPr/>
        </p:nvSpPr>
        <p:spPr>
          <a:xfrm>
            <a:off x="192659" y="6470300"/>
            <a:ext cx="7916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Estatísticas da Segurança Social disponibilizadas pelo GEP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823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Medidas de apoio </a:t>
            </a:r>
            <a:r>
              <a:rPr lang="pt-PT" sz="2800" b="1" dirty="0" err="1">
                <a:solidFill>
                  <a:schemeClr val="bg1"/>
                </a:solidFill>
              </a:rPr>
              <a:t>excecionais</a:t>
            </a:r>
            <a:r>
              <a:rPr lang="pt-PT" sz="2800" b="1" dirty="0">
                <a:solidFill>
                  <a:schemeClr val="bg1"/>
                </a:solidFill>
              </a:rPr>
              <a:t> em contexto de pandemia </a:t>
            </a:r>
            <a:r>
              <a:rPr lang="pt-PT" sz="2800" b="1" i="1" dirty="0">
                <a:solidFill>
                  <a:schemeClr val="bg1"/>
                </a:solidFill>
              </a:rPr>
              <a:t>(covid-19)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39739" y="843065"/>
            <a:ext cx="91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Beneficiários do apoio </a:t>
            </a:r>
            <a:r>
              <a:rPr lang="pt-PT" sz="1600" b="1" dirty="0" err="1">
                <a:solidFill>
                  <a:srgbClr val="4F81BD"/>
                </a:solidFill>
                <a:ea typeface="Calibri"/>
                <a:cs typeface="Times New Roman"/>
              </a:rPr>
              <a:t>excecional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 a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desempregados</a:t>
            </a:r>
            <a:endParaRPr lang="pt-PT" sz="1600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952999" y="2261211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Beneficiários da prorrogação de prestações de Rendimento Social de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Inserção</a:t>
            </a:r>
            <a:endParaRPr lang="pt-PT" sz="1600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pic>
        <p:nvPicPr>
          <p:cNvPr id="11" name="Image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8" y="1212396"/>
            <a:ext cx="4584571" cy="255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17" y="2845986"/>
            <a:ext cx="3995321" cy="270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ângulo 14"/>
          <p:cNvSpPr/>
          <p:nvPr/>
        </p:nvSpPr>
        <p:spPr>
          <a:xfrm>
            <a:off x="4410973" y="6350167"/>
            <a:ext cx="4595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Estatísticas da Segurança Social disponibilizadas pelo GEP </a:t>
            </a:r>
            <a:endParaRPr lang="pt-PT" sz="1200" dirty="0"/>
          </a:p>
        </p:txBody>
      </p:sp>
      <p:pic>
        <p:nvPicPr>
          <p:cNvPr id="16" name="Imagem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8" y="4360643"/>
            <a:ext cx="4077781" cy="24973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ângulo 5"/>
          <p:cNvSpPr/>
          <p:nvPr/>
        </p:nvSpPr>
        <p:spPr>
          <a:xfrm>
            <a:off x="-309439" y="3775868"/>
            <a:ext cx="5283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Beneficiários do complemento de estabilização para trabalhadores abrangidos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pelo </a:t>
            </a:r>
            <a:r>
              <a:rPr lang="pt-PT" sz="1600" b="1" dirty="0" err="1">
                <a:solidFill>
                  <a:srgbClr val="4F81BD"/>
                </a:solidFill>
                <a:ea typeface="Calibri"/>
                <a:cs typeface="Times New Roman"/>
              </a:rPr>
              <a:t>lay-off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simplificado</a:t>
            </a:r>
            <a:endParaRPr lang="pt-PT" sz="1600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0" y="926187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Medidas de apoio </a:t>
            </a:r>
            <a:r>
              <a:rPr lang="pt-PT" sz="2800" b="1" dirty="0" err="1">
                <a:solidFill>
                  <a:schemeClr val="bg1"/>
                </a:solidFill>
              </a:rPr>
              <a:t>excecionais</a:t>
            </a:r>
            <a:r>
              <a:rPr lang="pt-PT" sz="2800" b="1" dirty="0">
                <a:solidFill>
                  <a:schemeClr val="bg1"/>
                </a:solidFill>
              </a:rPr>
              <a:t> em contexto de pandemia </a:t>
            </a:r>
            <a:r>
              <a:rPr lang="pt-PT" sz="2800" b="1" i="1" dirty="0">
                <a:solidFill>
                  <a:schemeClr val="bg1"/>
                </a:solidFill>
              </a:rPr>
              <a:t>(covid-19)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-15241" y="843065"/>
            <a:ext cx="912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Entidades</a:t>
            </a:r>
            <a:r>
              <a:rPr lang="pt-PT" dirty="0"/>
              <a:t>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empregadoras que solicitaram apoio extraordinário à retoma progressiva da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atividade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empresarial e nº de trabalhadores </a:t>
            </a: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abrangidos</a:t>
            </a:r>
            <a:endParaRPr lang="pt-PT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087880"/>
            <a:ext cx="6889431" cy="463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1556018"/>
            <a:ext cx="3545162" cy="23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ângulo 12"/>
          <p:cNvSpPr/>
          <p:nvPr/>
        </p:nvSpPr>
        <p:spPr>
          <a:xfrm>
            <a:off x="0" y="6581000"/>
            <a:ext cx="7916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Estatísticas da Segurança Social disponibilizadas pelo GEP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9472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Medidas de apoio </a:t>
            </a:r>
            <a:r>
              <a:rPr lang="pt-PT" sz="2800" b="1" dirty="0" err="1">
                <a:solidFill>
                  <a:schemeClr val="bg1"/>
                </a:solidFill>
              </a:rPr>
              <a:t>excecionais</a:t>
            </a:r>
            <a:r>
              <a:rPr lang="pt-PT" sz="2800" b="1" dirty="0">
                <a:solidFill>
                  <a:schemeClr val="bg1"/>
                </a:solidFill>
              </a:rPr>
              <a:t> em contexto de pandemia </a:t>
            </a:r>
            <a:r>
              <a:rPr lang="pt-PT" sz="2800" b="1" i="1" dirty="0">
                <a:solidFill>
                  <a:schemeClr val="bg1"/>
                </a:solidFill>
              </a:rPr>
              <a:t>(covid-19)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" y="796425"/>
            <a:ext cx="91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Candidaturas ao Incentivo extraordinário à normalização </a:t>
            </a: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da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atividade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empresarial</a:t>
            </a:r>
            <a:endParaRPr lang="pt-PT" sz="1600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pic>
        <p:nvPicPr>
          <p:cNvPr id="13" name="Imagem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3412139"/>
            <a:ext cx="5867401" cy="341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ângulo 13"/>
          <p:cNvSpPr/>
          <p:nvPr/>
        </p:nvSpPr>
        <p:spPr>
          <a:xfrm>
            <a:off x="0" y="6400606"/>
            <a:ext cx="3911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ea typeface="Times New Roman"/>
                <a:cs typeface="Gautami"/>
              </a:rPr>
              <a:t>Fonte: Estatísticas </a:t>
            </a:r>
            <a:r>
              <a:rPr lang="pt-PT" sz="1200" dirty="0" smtClean="0">
                <a:ea typeface="Times New Roman"/>
                <a:cs typeface="Gautami"/>
              </a:rPr>
              <a:t>do </a:t>
            </a:r>
            <a:r>
              <a:rPr lang="pt-PT" sz="1200" dirty="0" err="1" smtClean="0">
                <a:ea typeface="Times New Roman"/>
                <a:cs typeface="Gautami"/>
              </a:rPr>
              <a:t>IEFPl</a:t>
            </a:r>
            <a:r>
              <a:rPr lang="pt-PT" sz="1200" dirty="0" smtClean="0">
                <a:ea typeface="Times New Roman"/>
                <a:cs typeface="Gautami"/>
              </a:rPr>
              <a:t> </a:t>
            </a:r>
            <a:r>
              <a:rPr lang="pt-PT" sz="1200" dirty="0">
                <a:ea typeface="Times New Roman"/>
                <a:cs typeface="Gautami"/>
              </a:rPr>
              <a:t>disponibilizadas pelo GEP </a:t>
            </a:r>
            <a:endParaRPr lang="pt-PT" sz="1200" dirty="0"/>
          </a:p>
        </p:txBody>
      </p:sp>
      <p:pic>
        <p:nvPicPr>
          <p:cNvPr id="15" name="Imagem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647"/>
            <a:ext cx="5593080" cy="21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4619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693174" y="1556018"/>
            <a:ext cx="7696203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ÍNDICE DA APRESENTAÇÃO</a:t>
            </a:r>
            <a:r>
              <a:rPr lang="pt-PT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</a:p>
          <a:p>
            <a:pPr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Enquadramento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macroeconómico</a:t>
            </a:r>
          </a:p>
          <a:p>
            <a:pPr marL="400050" indent="-400050">
              <a:buFont typeface="+mj-lt"/>
              <a:buAutoNum type="romanUcPeriod"/>
            </a:pP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mercado de trabalho em Portugal e na União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Europeia</a:t>
            </a:r>
          </a:p>
          <a:p>
            <a:pPr marL="400050" indent="-400050">
              <a:buFont typeface="+mj-lt"/>
              <a:buAutoNum type="romanUcPeriod"/>
            </a:pP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Medidas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de Apoio </a:t>
            </a:r>
            <a:r>
              <a:rPr lang="pt-PT" sz="2000" b="1" dirty="0" err="1">
                <a:solidFill>
                  <a:schemeClr val="accent1">
                    <a:lumMod val="75000"/>
                  </a:schemeClr>
                </a:solidFill>
              </a:rPr>
              <a:t>Excecionais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 em contexto de pandemia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Covid-19</a:t>
            </a:r>
          </a:p>
          <a:p>
            <a:pPr marL="400050" indent="-400050">
              <a:buFont typeface="+mj-lt"/>
              <a:buAutoNum type="romanUcPeriod"/>
            </a:pP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Formação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profissional</a:t>
            </a:r>
            <a:endParaRPr lang="pt-PT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76632" y="-48353"/>
            <a:ext cx="8067368" cy="102944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Relatório </a:t>
            </a:r>
            <a:r>
              <a:rPr lang="pt-PT" sz="3000" b="1" dirty="0">
                <a:solidFill>
                  <a:schemeClr val="bg1"/>
                </a:solidFill>
                <a:latin typeface="Helvetica"/>
                <a:cs typeface="Helvetica"/>
              </a:rPr>
              <a:t>sobre Emprego </a:t>
            </a:r>
            <a:r>
              <a:rPr lang="pt-PT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e </a:t>
            </a:r>
            <a:r>
              <a:rPr lang="pt-PT" sz="3000" b="1" dirty="0">
                <a:solidFill>
                  <a:schemeClr val="bg1"/>
                </a:solidFill>
                <a:latin typeface="Helvetica"/>
                <a:cs typeface="Helvetica"/>
              </a:rPr>
              <a:t>Formação </a:t>
            </a:r>
            <a:r>
              <a:rPr lang="pt-PT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– 2020</a:t>
            </a:r>
          </a:p>
          <a:p>
            <a:endParaRPr lang="pt-PT" sz="2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Principais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indicadores do 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mercado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de trabalho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859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Medidas de apoio </a:t>
            </a:r>
            <a:r>
              <a:rPr lang="pt-PT" sz="2800" b="1" dirty="0" err="1">
                <a:solidFill>
                  <a:schemeClr val="bg1"/>
                </a:solidFill>
              </a:rPr>
              <a:t>excecionais</a:t>
            </a:r>
            <a:r>
              <a:rPr lang="pt-PT" sz="2800" b="1" dirty="0">
                <a:solidFill>
                  <a:schemeClr val="bg1"/>
                </a:solidFill>
              </a:rPr>
              <a:t> em contexto de pandemia </a:t>
            </a:r>
            <a:r>
              <a:rPr lang="pt-PT" sz="2800" b="1" i="1" dirty="0">
                <a:solidFill>
                  <a:schemeClr val="bg1"/>
                </a:solidFill>
              </a:rPr>
              <a:t>(covid-19)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75227" y="6037600"/>
            <a:ext cx="1068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</a:t>
            </a:r>
            <a:r>
              <a:rPr lang="pt-PT" sz="1200" dirty="0" smtClean="0"/>
              <a:t>IEFP</a:t>
            </a:r>
            <a:endParaRPr lang="pt-PT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19647"/>
            <a:ext cx="8855698" cy="41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O MERCADO DE TRABALHO</a:t>
            </a:r>
          </a:p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180172" y="859520"/>
            <a:ext cx="851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Evolução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dos níveis de educação da população dos 15 aos 64 anos</a:t>
            </a:r>
          </a:p>
        </p:txBody>
      </p:sp>
      <p:pic>
        <p:nvPicPr>
          <p:cNvPr id="1025" name="Imagem 1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5" y="1242843"/>
            <a:ext cx="8302965" cy="51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1065" y="6309062"/>
            <a:ext cx="4826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Nota: a partir do ano de 2020, apenas se encontram disponíveis os valores da UE 27.</a:t>
            </a:r>
            <a:endParaRPr kumimoji="0" lang="pt-PT" altLang="pt-P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Fonte: Eurostat, Base de dados </a:t>
            </a:r>
            <a:r>
              <a:rPr kumimoji="0" lang="pt-PT" altLang="pt-P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Labour Force </a:t>
            </a:r>
            <a:r>
              <a:rPr kumimoji="0" lang="pt-PT" altLang="pt-PT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Survey</a:t>
            </a:r>
            <a:endParaRPr kumimoji="0" lang="pt-PT" alt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7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27676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08889" y="805380"/>
            <a:ext cx="855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Formandos em ações de formação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inseridas 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no Catálogo Nacional de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Qualificações</a:t>
            </a:r>
            <a:endParaRPr lang="pt-PT" sz="1600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86361" y="3708396"/>
            <a:ext cx="119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</a:t>
            </a:r>
            <a:r>
              <a:rPr lang="pt-PT" sz="1200" dirty="0" smtClean="0"/>
              <a:t>SIGO</a:t>
            </a:r>
            <a:endParaRPr lang="pt-PT" sz="1200" dirty="0"/>
          </a:p>
        </p:txBody>
      </p:sp>
      <p:sp>
        <p:nvSpPr>
          <p:cNvPr id="6" name="Rectângulo 5"/>
          <p:cNvSpPr/>
          <p:nvPr/>
        </p:nvSpPr>
        <p:spPr>
          <a:xfrm>
            <a:off x="2048773" y="3746707"/>
            <a:ext cx="6940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N.º </a:t>
            </a:r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de formandos abrangidos por cursos de </a:t>
            </a:r>
            <a:r>
              <a:rPr lang="pt-PT" sz="1600" b="1" dirty="0" smtClean="0">
                <a:solidFill>
                  <a:srgbClr val="4F81BD"/>
                </a:solidFill>
                <a:ea typeface="Calibri"/>
                <a:cs typeface="Times New Roman"/>
              </a:rPr>
              <a:t>formação promovidos pelo IEFP</a:t>
            </a:r>
            <a:endParaRPr lang="pt-PT" sz="1600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018487" y="6500407"/>
            <a:ext cx="119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</a:t>
            </a:r>
            <a:r>
              <a:rPr lang="pt-PT" sz="1200" dirty="0" smtClean="0"/>
              <a:t>IEFP</a:t>
            </a:r>
            <a:endParaRPr lang="pt-PT" sz="1200" dirty="0"/>
          </a:p>
        </p:txBody>
      </p:sp>
      <p:pic>
        <p:nvPicPr>
          <p:cNvPr id="18" name="Imagem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91" y="4085261"/>
            <a:ext cx="5215030" cy="26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" y="1139092"/>
            <a:ext cx="8835111" cy="26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0383" y="954876"/>
            <a:ext cx="6953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600" b="1" dirty="0">
                <a:solidFill>
                  <a:srgbClr val="4F81BD"/>
                </a:solidFill>
                <a:ea typeface="Calibri"/>
                <a:cs typeface="Times New Roman"/>
              </a:rPr>
              <a:t>Evolução da percentagem de abrangidos pelas medidas de Apoio ao Emprego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380999" y="6212377"/>
            <a:ext cx="1051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</a:t>
            </a:r>
            <a:r>
              <a:rPr lang="pt-PT" sz="1200" dirty="0" smtClean="0"/>
              <a:t>IEFP</a:t>
            </a:r>
            <a:endParaRPr lang="pt-PT" sz="1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92514"/>
              </p:ext>
            </p:extLst>
          </p:nvPr>
        </p:nvGraphicFramePr>
        <p:xfrm>
          <a:off x="2734966" y="4196429"/>
          <a:ext cx="6141720" cy="2480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4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 Regime </a:t>
                      </a:r>
                      <a:r>
                        <a:rPr lang="pt-PT" sz="1400" dirty="0">
                          <a:effectLst/>
                        </a:rPr>
                        <a:t>de Formação </a:t>
                      </a:r>
                      <a:r>
                        <a:rPr lang="pt-PT" sz="1400" dirty="0" smtClean="0">
                          <a:effectLst/>
                        </a:rPr>
                        <a:t>Profissional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400" b="0" dirty="0" smtClean="0">
                          <a:effectLst/>
                        </a:rPr>
                        <a:t>(Formação </a:t>
                      </a:r>
                      <a:r>
                        <a:rPr lang="pt-PT" sz="1400" b="0" dirty="0">
                          <a:effectLst/>
                        </a:rPr>
                        <a:t>realizada durante o ano de 2020 </a:t>
                      </a:r>
                      <a:r>
                        <a:rPr lang="pt-PT" sz="1400" b="0" dirty="0" smtClean="0">
                          <a:effectLst/>
                        </a:rPr>
                        <a:t>)</a:t>
                      </a:r>
                      <a:endParaRPr lang="pt-PT" sz="1400" b="0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Acções de formação </a:t>
                      </a:r>
                      <a:r>
                        <a:rPr lang="pt-PT" sz="1400" baseline="0" dirty="0" smtClean="0">
                          <a:effectLst/>
                        </a:rPr>
                        <a:t> </a:t>
                      </a:r>
                      <a:r>
                        <a:rPr lang="pt-PT" sz="1400" dirty="0" smtClean="0">
                          <a:effectLst/>
                        </a:rPr>
                        <a:t>(%)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Formandos abrangidos </a:t>
                      </a:r>
                      <a:r>
                        <a:rPr lang="pt-PT" sz="1400" baseline="0" dirty="0" smtClean="0">
                          <a:effectLst/>
                        </a:rPr>
                        <a:t> </a:t>
                      </a:r>
                      <a:r>
                        <a:rPr lang="pt-PT" sz="1400" dirty="0" smtClean="0">
                          <a:effectLst/>
                        </a:rPr>
                        <a:t>(%)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Volume </a:t>
                      </a:r>
                      <a:r>
                        <a:rPr lang="pt-PT" sz="1400" dirty="0">
                          <a:effectLst/>
                        </a:rPr>
                        <a:t>de formação </a:t>
                      </a:r>
                      <a:r>
                        <a:rPr lang="pt-PT" sz="1400" baseline="0" dirty="0" smtClean="0">
                          <a:effectLst/>
                        </a:rPr>
                        <a:t>  </a:t>
                      </a:r>
                      <a:r>
                        <a:rPr lang="pt-PT" sz="1400" dirty="0" smtClean="0">
                          <a:effectLst/>
                        </a:rPr>
                        <a:t>(%)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A distância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>
                          <a:effectLst/>
                        </a:rPr>
                        <a:t>26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28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>
                          <a:effectLst/>
                        </a:rPr>
                        <a:t>9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A distância e presencial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>
                          <a:effectLst/>
                        </a:rPr>
                        <a:t>18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19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38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Presencial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>
                          <a:effectLst/>
                        </a:rPr>
                        <a:t>57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>
                          <a:effectLst/>
                        </a:rPr>
                        <a:t>53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400" dirty="0">
                          <a:effectLst/>
                        </a:rPr>
                        <a:t>53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36453"/>
              </p:ext>
            </p:extLst>
          </p:nvPr>
        </p:nvGraphicFramePr>
        <p:xfrm>
          <a:off x="0" y="1278010"/>
          <a:ext cx="6888480" cy="315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59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540"/>
            <a:ext cx="9466053" cy="7099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itle 1"/>
          <p:cNvSpPr txBox="1">
            <a:spLocks/>
          </p:cNvSpPr>
          <p:nvPr/>
        </p:nvSpPr>
        <p:spPr>
          <a:xfrm>
            <a:off x="530775" y="-120063"/>
            <a:ext cx="9103954" cy="11989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4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    Relatório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sobre Emprego 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e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Formação - </a:t>
            </a:r>
            <a:r>
              <a:rPr lang="pt-PT" sz="2400" b="1" dirty="0" smtClean="0">
                <a:solidFill>
                  <a:schemeClr val="bg1"/>
                </a:solidFill>
                <a:latin typeface="Helvetica"/>
                <a:cs typeface="Helvetica"/>
              </a:rPr>
              <a:t>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800" b="1" dirty="0" smtClean="0">
                <a:solidFill>
                  <a:srgbClr val="4F81BD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pt-PT" sz="6000" b="1" dirty="0" smtClean="0">
                <a:solidFill>
                  <a:srgbClr val="7CC3D6"/>
                </a:solidFill>
                <a:latin typeface="+mn-lt"/>
                <a:ea typeface="Calibri"/>
                <a:cs typeface="Times New Roman"/>
              </a:rPr>
              <a:t>MUITO OBRIGADO!</a:t>
            </a:r>
            <a:endParaRPr lang="pt-PT" sz="6000" b="1" dirty="0">
              <a:solidFill>
                <a:srgbClr val="7CC3D6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4400" dirty="0" smtClean="0">
                <a:solidFill>
                  <a:schemeClr val="accent5">
                    <a:lumMod val="50000"/>
                  </a:schemeClr>
                </a:solidFill>
              </a:rPr>
              <a:t>www.crlaborais.pt</a:t>
            </a:r>
            <a:endParaRPr lang="pt-PT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4619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634180" y="1150369"/>
            <a:ext cx="7904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Variação da </a:t>
            </a:r>
            <a:r>
              <a:rPr lang="pt-PT" b="1" dirty="0" err="1">
                <a:solidFill>
                  <a:srgbClr val="4F81BD"/>
                </a:solidFill>
                <a:ea typeface="Calibri"/>
                <a:cs typeface="Times New Roman"/>
              </a:rPr>
              <a:t>atividade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 económica desde a pandemia, em percentagem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29646" y="6171748"/>
            <a:ext cx="6592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U.S. Bureau of Economic Analysis e Eurostat (NAMQ_10_GDP)</a:t>
            </a:r>
            <a:endParaRPr lang="pt-PT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Chart 10"/>
          <p:cNvGraphicFramePr/>
          <p:nvPr>
            <p:extLst>
              <p:ext uri="{D42A27DB-BD31-4B8C-83A1-F6EECF244321}">
                <p14:modId xmlns:p14="http://schemas.microsoft.com/office/powerpoint/2010/main" val="1138795163"/>
              </p:ext>
            </p:extLst>
          </p:nvPr>
        </p:nvGraphicFramePr>
        <p:xfrm>
          <a:off x="988142" y="1843548"/>
          <a:ext cx="7108722" cy="432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61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6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337777" y="1018060"/>
            <a:ext cx="8499250" cy="743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Contributo para o crescimento do PIB a preços constantes, por componente da despesa</a:t>
            </a:r>
          </a:p>
          <a:p>
            <a:pPr algn="ctr">
              <a:spcAft>
                <a:spcPts val="1000"/>
              </a:spcAft>
            </a:pPr>
            <a:r>
              <a:rPr lang="pt-PT" sz="1600" b="1" dirty="0"/>
              <a:t>Contributo das componentes da procura interna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79039" y="6053767"/>
            <a:ext cx="651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pic>
        <p:nvPicPr>
          <p:cNvPr id="15" name="Image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3" y="1777243"/>
            <a:ext cx="7316531" cy="4136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0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76404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914401" y="1158031"/>
            <a:ext cx="758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 smtClean="0">
                <a:solidFill>
                  <a:srgbClr val="4F81BD"/>
                </a:solidFill>
                <a:ea typeface="Calibri"/>
                <a:cs typeface="Times New Roman"/>
              </a:rPr>
              <a:t>Taxas </a:t>
            </a: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de crescimento real do PIB e do PIB per capita, em Portugal e na UE-27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0774" y="6073878"/>
            <a:ext cx="214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Banco de Portugal</a:t>
            </a:r>
          </a:p>
        </p:txBody>
      </p:sp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39" y="1784556"/>
            <a:ext cx="6726740" cy="405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70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76239" y="1005467"/>
            <a:ext cx="788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PIB per capita de Portugal em percentagem da média da UE-27, a preços de 2015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0318" y="6046116"/>
            <a:ext cx="722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9" y="1556019"/>
            <a:ext cx="7506929" cy="415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742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0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2403" y="1005467"/>
            <a:ext cx="815770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Défice e dívida pública em Percentagem do PIB, Portugal e média da UE</a:t>
            </a:r>
          </a:p>
          <a:p>
            <a:pPr>
              <a:spcAft>
                <a:spcPts val="1000"/>
              </a:spcAft>
            </a:pPr>
            <a:endParaRPr lang="pt-PT" sz="105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2461" y="6027711"/>
            <a:ext cx="65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2" name="Chart 26"/>
          <p:cNvGraphicFramePr/>
          <p:nvPr>
            <p:extLst>
              <p:ext uri="{D42A27DB-BD31-4B8C-83A1-F6EECF244321}">
                <p14:modId xmlns:p14="http://schemas.microsoft.com/office/powerpoint/2010/main" val="73222591"/>
              </p:ext>
            </p:extLst>
          </p:nvPr>
        </p:nvGraphicFramePr>
        <p:xfrm>
          <a:off x="530774" y="1350433"/>
          <a:ext cx="7241626" cy="438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04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286839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2403" y="1005467"/>
            <a:ext cx="8157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População ativa, empregada e desempregada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01455" y="6304710"/>
            <a:ext cx="65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Eurostat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Chart 29"/>
          <p:cNvGraphicFramePr/>
          <p:nvPr>
            <p:extLst>
              <p:ext uri="{D42A27DB-BD31-4B8C-83A1-F6EECF244321}">
                <p14:modId xmlns:p14="http://schemas.microsoft.com/office/powerpoint/2010/main" val="4048076667"/>
              </p:ext>
            </p:extLst>
          </p:nvPr>
        </p:nvGraphicFramePr>
        <p:xfrm>
          <a:off x="530774" y="1682576"/>
          <a:ext cx="7462852" cy="46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01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2403" y="1005467"/>
            <a:ext cx="815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Formação bruta de capital e principais componentes, Portugal e UE-27, a preços de 2015 (2008=100)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1125" y="6285582"/>
            <a:ext cx="65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Enquadramento macroeconómico</a:t>
            </a:r>
          </a:p>
          <a:p>
            <a:r>
              <a:rPr lang="pt-PT" sz="2000" b="1" dirty="0" smtClean="0">
                <a:solidFill>
                  <a:schemeClr val="bg1"/>
                </a:solidFill>
              </a:rPr>
              <a:t> NO </a:t>
            </a:r>
            <a:r>
              <a:rPr lang="pt-PT" sz="2000" b="1" dirty="0">
                <a:solidFill>
                  <a:schemeClr val="bg1"/>
                </a:solidFill>
              </a:rPr>
              <a:t>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1" name="Chart 13"/>
          <p:cNvGraphicFramePr/>
          <p:nvPr>
            <p:extLst>
              <p:ext uri="{D42A27DB-BD31-4B8C-83A1-F6EECF244321}">
                <p14:modId xmlns:p14="http://schemas.microsoft.com/office/powerpoint/2010/main" val="2768066059"/>
              </p:ext>
            </p:extLst>
          </p:nvPr>
        </p:nvGraphicFramePr>
        <p:xfrm>
          <a:off x="530773" y="1828799"/>
          <a:ext cx="7448104" cy="445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91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6717</TotalTime>
  <Words>867</Words>
  <Application>Microsoft Office PowerPoint</Application>
  <PresentationFormat>Apresentação no Ecrã (4:3)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Gautami</vt:lpstr>
      <vt:lpstr>Helvetica</vt:lpstr>
      <vt:lpstr>Times New Roman</vt:lpstr>
      <vt:lpstr>Office Theme</vt:lpstr>
      <vt:lpstr>Relatório sobre Emprego  e Formação - 2020  Principais indicadores do  mercado de trabalho   Lisboa, 23 de Julho de 2021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MUITO OBRIGADO!</vt:lpstr>
    </vt:vector>
  </TitlesOfParts>
  <Company>4 Elementos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COLETIVOS  RELATÓRIO N.º 2 / 2014</dc:title>
  <dc:creator>Ana</dc:creator>
  <cp:lastModifiedBy>Micael Pereira</cp:lastModifiedBy>
  <cp:revision>368</cp:revision>
  <cp:lastPrinted>2019-07-02T10:57:35Z</cp:lastPrinted>
  <dcterms:created xsi:type="dcterms:W3CDTF">2014-12-19T17:13:10Z</dcterms:created>
  <dcterms:modified xsi:type="dcterms:W3CDTF">2021-07-23T13:18:56Z</dcterms:modified>
</cp:coreProperties>
</file>