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54" r:id="rId2"/>
    <p:sldId id="402" r:id="rId3"/>
    <p:sldId id="485" r:id="rId4"/>
    <p:sldId id="486" r:id="rId5"/>
    <p:sldId id="487" r:id="rId6"/>
    <p:sldId id="488" r:id="rId7"/>
    <p:sldId id="406" r:id="rId8"/>
    <p:sldId id="458" r:id="rId9"/>
    <p:sldId id="490" r:id="rId10"/>
    <p:sldId id="476" r:id="rId11"/>
    <p:sldId id="471" r:id="rId12"/>
    <p:sldId id="475" r:id="rId13"/>
    <p:sldId id="462" r:id="rId14"/>
    <p:sldId id="465" r:id="rId15"/>
    <p:sldId id="443" r:id="rId16"/>
    <p:sldId id="447" r:id="rId17"/>
    <p:sldId id="376" r:id="rId18"/>
    <p:sldId id="341" r:id="rId19"/>
    <p:sldId id="473" r:id="rId20"/>
    <p:sldId id="474" r:id="rId21"/>
    <p:sldId id="491" r:id="rId22"/>
    <p:sldId id="327" r:id="rId23"/>
  </p:sldIdLst>
  <p:sldSz cx="9144000" cy="6858000" type="screen4x3"/>
  <p:notesSz cx="6858000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6A7326-CB8F-47C3-95A5-6AC7F17526B9}">
          <p14:sldIdLst>
            <p14:sldId id="354"/>
            <p14:sldId id="402"/>
            <p14:sldId id="485"/>
            <p14:sldId id="486"/>
            <p14:sldId id="487"/>
            <p14:sldId id="488"/>
            <p14:sldId id="406"/>
            <p14:sldId id="458"/>
            <p14:sldId id="490"/>
            <p14:sldId id="476"/>
            <p14:sldId id="471"/>
            <p14:sldId id="475"/>
            <p14:sldId id="462"/>
            <p14:sldId id="465"/>
          </p14:sldIdLst>
        </p14:section>
        <p14:section name="Untitled Section" id="{F0300500-7DE1-4153-B84E-529DF5279CCB}">
          <p14:sldIdLst>
            <p14:sldId id="443"/>
            <p14:sldId id="447"/>
            <p14:sldId id="376"/>
            <p14:sldId id="341"/>
            <p14:sldId id="473"/>
            <p14:sldId id="474"/>
            <p14:sldId id="491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o Félix de Oliveira" initials="PFdO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5949" autoAdjust="0"/>
  </p:normalViewPr>
  <p:slideViewPr>
    <p:cSldViewPr snapToGrid="0" snapToObjects="1">
      <p:cViewPr varScale="1">
        <p:scale>
          <a:sx n="99" d="100"/>
          <a:sy n="99" d="100"/>
        </p:scale>
        <p:origin x="18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7179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6" y="1"/>
            <a:ext cx="297179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087A2-3B41-4ED3-ADD6-207514A8A67A}" type="datetimeFigureOut">
              <a:rPr lang="pt-PT" smtClean="0"/>
              <a:t>29/07/2021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377317"/>
            <a:ext cx="297179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6" y="9377317"/>
            <a:ext cx="297179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26017-9946-48BA-98B1-EF4F6E20054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6566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7179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6" y="1"/>
            <a:ext cx="297179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52A11-14ED-4D71-AC10-64E7680DDAE3}" type="datetimeFigureOut">
              <a:rPr lang="pt-PT" smtClean="0"/>
              <a:t>29/07/2021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1" y="4689517"/>
            <a:ext cx="548640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3" y="9377317"/>
            <a:ext cx="297179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6" y="9377317"/>
            <a:ext cx="297179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7B22E-17DE-47D6-B311-28BB650AB1C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729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23136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54978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>
                <a:solidFill>
                  <a:prstClr val="black"/>
                </a:solidFill>
              </a:rPr>
              <a:pPr/>
              <a:t>11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94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>
                <a:solidFill>
                  <a:prstClr val="black"/>
                </a:solidFill>
              </a:rPr>
              <a:pPr/>
              <a:t>12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85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>
                <a:solidFill>
                  <a:prstClr val="black"/>
                </a:solidFill>
              </a:rPr>
              <a:pPr/>
              <a:t>13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85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697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4895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3259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22455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0049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3259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32198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3259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33544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>
                <a:solidFill>
                  <a:prstClr val="black"/>
                </a:solidFill>
              </a:rPr>
              <a:pPr/>
              <a:t>22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11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39625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90669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43533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63839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52368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57626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>
                <a:solidFill>
                  <a:prstClr val="black"/>
                </a:solidFill>
              </a:rPr>
              <a:pPr/>
              <a:t>9</a:t>
            </a:fld>
            <a:endParaRPr lang="pt-P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9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1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2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1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5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9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5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82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7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9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88668-2570-974A-8577-00AA427E03C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5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L_Capa_PP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6872" y="2853298"/>
            <a:ext cx="7874493" cy="3862661"/>
          </a:xfrm>
          <a:noFill/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Relatório Anual Sobre a Evolução da Negociação Coletiva em </a:t>
            </a:r>
            <a:r>
              <a:rPr lang="pt-PT" sz="3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2020</a:t>
            </a:r>
            <a:r>
              <a:rPr lang="pt-PT" sz="3600" dirty="0"/>
              <a:t/>
            </a:r>
            <a:br>
              <a:rPr lang="pt-PT" sz="3600" dirty="0"/>
            </a:br>
            <a:r>
              <a:rPr lang="pt-PT" sz="3200" dirty="0"/>
              <a:t/>
            </a:r>
            <a:br>
              <a:rPr lang="pt-PT" sz="3200" dirty="0"/>
            </a:br>
            <a:r>
              <a:rPr lang="pt-PT" sz="2000" b="1" dirty="0">
                <a:solidFill>
                  <a:schemeClr val="bg1"/>
                </a:solidFill>
              </a:rPr>
              <a:t>Lisboa, </a:t>
            </a:r>
            <a:r>
              <a:rPr lang="pt-PT" sz="2000" b="1" dirty="0" smtClean="0">
                <a:solidFill>
                  <a:schemeClr val="bg1"/>
                </a:solidFill>
              </a:rPr>
              <a:t>18 </a:t>
            </a:r>
            <a:r>
              <a:rPr lang="pt-PT" sz="2000" b="1" dirty="0">
                <a:solidFill>
                  <a:schemeClr val="bg1"/>
                </a:solidFill>
              </a:rPr>
              <a:t>de </a:t>
            </a:r>
            <a:r>
              <a:rPr lang="pt-PT" sz="2000" b="1" dirty="0" smtClean="0">
                <a:solidFill>
                  <a:schemeClr val="bg1"/>
                </a:solidFill>
              </a:rPr>
              <a:t>junho </a:t>
            </a:r>
            <a:r>
              <a:rPr lang="pt-PT" sz="2000" b="1" dirty="0">
                <a:solidFill>
                  <a:schemeClr val="bg1"/>
                </a:solidFill>
              </a:rPr>
              <a:t>de </a:t>
            </a:r>
            <a:r>
              <a:rPr lang="pt-PT" sz="2000" b="1" dirty="0" smtClean="0">
                <a:solidFill>
                  <a:schemeClr val="bg1"/>
                </a:solidFill>
              </a:rPr>
              <a:t>2021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/>
            </a:r>
            <a:b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</a:br>
            <a:endParaRPr lang="en-US" sz="2000" dirty="0">
              <a:solidFill>
                <a:schemeClr val="accent1">
                  <a:lumMod val="7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996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" y="0"/>
            <a:ext cx="9144000" cy="6858000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/>
              <a:t> </a:t>
            </a:r>
          </a:p>
        </p:txBody>
      </p:sp>
      <p:sp>
        <p:nvSpPr>
          <p:cNvPr id="7" name="Rectângulo 6"/>
          <p:cNvSpPr/>
          <p:nvPr/>
        </p:nvSpPr>
        <p:spPr>
          <a:xfrm>
            <a:off x="1308100" y="1703726"/>
            <a:ext cx="733107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  <a:p>
            <a:endParaRPr lang="pt-PT" sz="1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pt-PT" sz="16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pt-PT" sz="1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pt-PT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pt-PT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BREVE EXCURSO SOBRE CONTEÚDOS ENCONTRADOS NA CONTRATAÇÃO COLETIVA PUBLICADA EM 2020 (2019) </a:t>
            </a:r>
            <a:endParaRPr lang="pt-PT" dirty="0">
              <a:latin typeface="+mj-lt"/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403902" y="3155950"/>
            <a:ext cx="762000" cy="5461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08100" y="0"/>
            <a:ext cx="6823530" cy="136207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</a:t>
            </a:r>
            <a:r>
              <a:rPr lang="pt-PT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ANUAL SOBRE A EVOLUÇÃO DA NEGOCIAÇÃO COLETIVA – </a:t>
            </a:r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2020</a:t>
            </a:r>
            <a:endParaRPr lang="pt-PT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pt-PT" sz="1400" b="1" i="1" dirty="0">
              <a:solidFill>
                <a:prstClr val="white">
                  <a:lumMod val="95000"/>
                </a:prstClr>
              </a:solidFill>
              <a:cs typeface="Helvetica"/>
            </a:endParaRPr>
          </a:p>
          <a:p>
            <a:pPr algn="l">
              <a:lnSpc>
                <a:spcPct val="170000"/>
              </a:lnSpc>
              <a:spcBef>
                <a:spcPts val="0"/>
              </a:spcBef>
            </a:pPr>
            <a:r>
              <a:rPr lang="pt-PT" sz="14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 </a:t>
            </a:r>
            <a:r>
              <a:rPr lang="pt-PT" sz="14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       </a:t>
            </a:r>
            <a:r>
              <a:rPr lang="pt-PT" sz="1600" b="1" dirty="0" smtClean="0">
                <a:solidFill>
                  <a:schemeClr val="bg1"/>
                </a:solidFill>
              </a:rPr>
              <a:t>ANÁLISE TEMÁTICA DAS CONVENÇOES COLETIVAS 2020</a:t>
            </a:r>
            <a:endParaRPr lang="pt-PT" sz="1600" b="1" dirty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pt-PT" sz="1600" b="1" i="1" dirty="0">
              <a:solidFill>
                <a:srgbClr val="0070C0"/>
              </a:solidFill>
              <a:latin typeface="Calibri" panose="020F0502020204030204" pitchFamily="34" charset="0"/>
              <a:cs typeface="Helvetica"/>
            </a:endParaRPr>
          </a:p>
          <a:p>
            <a:pPr lvl="0">
              <a:lnSpc>
                <a:spcPct val="170000"/>
              </a:lnSpc>
              <a:spcBef>
                <a:spcPts val="0"/>
              </a:spcBef>
            </a:pPr>
            <a:endParaRPr lang="pt-PT" sz="1800" i="1" dirty="0">
              <a:solidFill>
                <a:srgbClr val="00206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08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" y="2346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3792" y="1254533"/>
            <a:ext cx="8113256" cy="550240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PT" sz="2000" dirty="0">
              <a:solidFill>
                <a:prstClr val="black"/>
              </a:solidFill>
            </a:endParaRPr>
          </a:p>
          <a:p>
            <a:pPr algn="just"/>
            <a:endParaRPr lang="pt-PT" sz="2400" dirty="0">
              <a:solidFill>
                <a:prstClr val="black"/>
              </a:solidFill>
            </a:endParaRPr>
          </a:p>
          <a:p>
            <a:pPr algn="just"/>
            <a:endParaRPr lang="pt-PT" sz="3100" dirty="0">
              <a:solidFill>
                <a:prstClr val="black"/>
              </a:solidFill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30774" y="1219205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1600" dirty="0">
                <a:solidFill>
                  <a:srgbClr val="4F81BD">
                    <a:lumMod val="50000"/>
                  </a:srgbClr>
                </a:solidFill>
              </a:rPr>
              <a:t>			  RELATÓRIO ANUAL SOBRE A EVOLUÇÃO DA NEGOCIAÇÃO COLETIVA – </a:t>
            </a:r>
            <a:r>
              <a:rPr lang="pt-PT" sz="1600" dirty="0" smtClean="0">
                <a:solidFill>
                  <a:srgbClr val="4F81BD">
                    <a:lumMod val="50000"/>
                  </a:srgbClr>
                </a:solidFill>
              </a:rPr>
              <a:t>2020</a:t>
            </a:r>
            <a:endParaRPr lang="pt-PT" sz="1600" dirty="0">
              <a:solidFill>
                <a:srgbClr val="4F81BD">
                  <a:lumMod val="50000"/>
                </a:srgbClr>
              </a:solidFill>
            </a:endParaRPr>
          </a:p>
          <a:p>
            <a:pPr algn="r"/>
            <a:endParaRPr lang="pt-PT" sz="1600" dirty="0">
              <a:solidFill>
                <a:srgbClr val="4F81BD">
                  <a:lumMod val="50000"/>
                </a:srgbClr>
              </a:solidFill>
            </a:endParaRPr>
          </a:p>
          <a:p>
            <a:pPr algn="l"/>
            <a:r>
              <a:rPr lang="pt-PT" sz="2200" b="1" i="1" dirty="0">
                <a:solidFill>
                  <a:srgbClr val="4F81BD">
                    <a:lumMod val="20000"/>
                    <a:lumOff val="80000"/>
                  </a:srgbClr>
                </a:solidFill>
                <a:cs typeface="Helvetica"/>
              </a:rPr>
              <a:t>			</a:t>
            </a:r>
            <a:r>
              <a:rPr lang="pt-PT" sz="1700" b="1" i="1" dirty="0">
                <a:solidFill>
                  <a:srgbClr val="4F81BD">
                    <a:lumMod val="20000"/>
                    <a:lumOff val="80000"/>
                  </a:srgbClr>
                </a:solidFill>
                <a:cs typeface="Helvetica"/>
              </a:rPr>
              <a:t> </a:t>
            </a:r>
            <a:r>
              <a:rPr lang="pt-PT" sz="1700" b="1" i="1" dirty="0" smtClean="0">
                <a:solidFill>
                  <a:srgbClr val="4F81BD">
                    <a:lumMod val="20000"/>
                    <a:lumOff val="80000"/>
                  </a:srgbClr>
                </a:solidFill>
                <a:cs typeface="Helvetica"/>
              </a:rPr>
              <a:t>     </a:t>
            </a:r>
            <a:r>
              <a:rPr lang="pt-PT" sz="17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Análise </a:t>
            </a:r>
            <a:r>
              <a:rPr lang="pt-PT" sz="17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Temática: </a:t>
            </a:r>
            <a:r>
              <a:rPr lang="pt-PT" sz="17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Contratação </a:t>
            </a:r>
            <a:r>
              <a:rPr lang="pt-PT" sz="17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Coletiva </a:t>
            </a:r>
            <a:r>
              <a:rPr lang="pt-PT" sz="1700" b="1" i="1" dirty="0">
                <a:solidFill>
                  <a:schemeClr val="bg1"/>
                </a:solidFill>
                <a:cs typeface="Helvetica"/>
              </a:rPr>
              <a:t>em </a:t>
            </a:r>
            <a:r>
              <a:rPr lang="pt-PT" sz="1700" b="1" i="1" dirty="0" smtClean="0">
                <a:solidFill>
                  <a:schemeClr val="bg1"/>
                </a:solidFill>
                <a:cs typeface="Helvetica"/>
              </a:rPr>
              <a:t>2020 </a:t>
            </a:r>
            <a:r>
              <a:rPr lang="pt-PT" sz="17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- art. 492.º, n.º 2 e 3  Código do </a:t>
            </a:r>
            <a:r>
              <a:rPr lang="pt-PT" sz="17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				</a:t>
            </a:r>
            <a:r>
              <a:rPr lang="pt-PT" sz="17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 </a:t>
            </a:r>
            <a:r>
              <a:rPr lang="pt-PT" sz="17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    Trabalho  </a:t>
            </a:r>
            <a:endParaRPr lang="pt-PT" sz="1700" b="1" i="1" dirty="0">
              <a:solidFill>
                <a:prstClr val="white">
                  <a:lumMod val="95000"/>
                </a:prstClr>
              </a:solidFill>
              <a:cs typeface="Helvetica"/>
            </a:endParaRPr>
          </a:p>
          <a:p>
            <a:pPr algn="l"/>
            <a:endParaRPr lang="pt-PT" sz="2200" b="1" i="1" dirty="0">
              <a:solidFill>
                <a:srgbClr val="4F81BD">
                  <a:lumMod val="20000"/>
                  <a:lumOff val="80000"/>
                </a:srgbClr>
              </a:solidFill>
              <a:cs typeface="Helvetica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351595"/>
              </p:ext>
            </p:extLst>
          </p:nvPr>
        </p:nvGraphicFramePr>
        <p:xfrm>
          <a:off x="1146947" y="1254533"/>
          <a:ext cx="7220677" cy="4993864"/>
        </p:xfrm>
        <a:graphic>
          <a:graphicData uri="http://schemas.openxmlformats.org/drawingml/2006/table">
            <a:tbl>
              <a:tblPr/>
              <a:tblGrid>
                <a:gridCol w="4562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47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68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Conteúdos  previstos no art.492.º.CT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32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Relações entre outorgantes, cumprimento da convenção e meios de resolução de conflitos </a:t>
                      </a:r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colet</a:t>
                      </a: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29%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37%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Ações de  Formação profissional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53%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Condições de prestação do trabalho - segurança e saúde no trabalho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Princípio da igualdade e não discriminação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Outros direitos e deveres - trabalhadores e  empregadores, ex retribuição base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Processos de resolução dos litígios de contratos de trabalho 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Serviços mínimos em situação de greve (art. 537.ºCT )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Efeitos decorrentes da convenção em caso de caducidade, aos trabalhadores  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Previsão de uma comissão paritária interpretar e integrar convenção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82%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89%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26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4908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effectLst/>
                          <a:latin typeface="Arial"/>
                        </a:rPr>
                        <a:t>TOTAL 1ªs convenções e Revisões Globais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09" marR="9409" marT="94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6881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Fonte(s): CRL / BTE online (https://www.crlaborais.pt || http://bte.gep.mtsss.gov.pt)</a:t>
                      </a:r>
                    </a:p>
                  </a:txBody>
                  <a:tcPr marL="9409" marR="9409" marT="94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65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" y="0"/>
            <a:ext cx="9144000" cy="6858000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rgbClr val="4F81BD">
                    <a:lumMod val="50000"/>
                  </a:srgbClr>
                </a:solidFill>
              </a:rPr>
              <a:t>  RELATÓRIO ANUAL SOBRE A EVOLUÇÃO DA NEGOCIAÇÃO COLETIVA – 2020</a:t>
            </a:r>
          </a:p>
          <a:p>
            <a:pPr algn="r"/>
            <a:endParaRPr lang="pt-PT" sz="1600" dirty="0" smtClean="0">
              <a:solidFill>
                <a:srgbClr val="4F81BD">
                  <a:lumMod val="50000"/>
                </a:srgbClr>
              </a:solidFill>
            </a:endParaRPr>
          </a:p>
          <a:p>
            <a:pPr algn="l"/>
            <a:r>
              <a:rPr lang="pt-PT" sz="2200" b="1" i="1" dirty="0" smtClean="0">
                <a:solidFill>
                  <a:srgbClr val="4F81BD">
                    <a:lumMod val="20000"/>
                    <a:lumOff val="80000"/>
                  </a:srgbClr>
                </a:solidFill>
                <a:cs typeface="Helvetica"/>
              </a:rPr>
              <a:t>			    </a:t>
            </a:r>
            <a:r>
              <a:rPr lang="pt-PT" sz="17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Análise Temática - aplicação das convenções </a:t>
            </a:r>
            <a:endParaRPr lang="pt-PT" sz="1700" b="1" i="1" dirty="0">
              <a:solidFill>
                <a:prstClr val="white">
                  <a:lumMod val="95000"/>
                </a:prstClr>
              </a:solidFill>
              <a:cs typeface="Helvetica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3649" y="4815168"/>
            <a:ext cx="8131904" cy="16158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>
                <a:latin typeface="+mj-lt"/>
              </a:rPr>
              <a:t>Predominância de regulação da vigência e do âmbito geográfico.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>
                <a:latin typeface="+mj-lt"/>
              </a:rPr>
              <a:t>várias convenções preservam regalias anteriores de certos grupos de trabalhadores.</a:t>
            </a:r>
          </a:p>
          <a:p>
            <a:pPr algn="just"/>
            <a:endParaRPr lang="pt-PT" dirty="0" smtClean="0">
              <a:latin typeface="+mj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687" y="1703727"/>
            <a:ext cx="5762625" cy="312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" y="0"/>
            <a:ext cx="9256568" cy="6858000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>
                <a:solidFill>
                  <a:srgbClr val="4F81BD">
                    <a:lumMod val="50000"/>
                  </a:srgbClr>
                </a:solidFill>
              </a:rPr>
              <a:t>  RELATÓRIO ANUAL SOBRE A EVOLUÇÃO DA NEGOCIAÇÃO COLETIVA – </a:t>
            </a:r>
            <a:r>
              <a:rPr lang="pt-PT" sz="1600" dirty="0" smtClean="0">
                <a:solidFill>
                  <a:srgbClr val="4F81BD">
                    <a:lumMod val="50000"/>
                  </a:srgbClr>
                </a:solidFill>
              </a:rPr>
              <a:t>2020</a:t>
            </a:r>
            <a:endParaRPr lang="pt-PT" sz="1600" dirty="0">
              <a:solidFill>
                <a:srgbClr val="4F81BD">
                  <a:lumMod val="50000"/>
                </a:srgbClr>
              </a:solidFill>
            </a:endParaRPr>
          </a:p>
          <a:p>
            <a:pPr algn="r"/>
            <a:endParaRPr lang="pt-PT" sz="1600" dirty="0">
              <a:solidFill>
                <a:srgbClr val="4F81BD">
                  <a:lumMod val="50000"/>
                </a:srgbClr>
              </a:solidFill>
            </a:endParaRPr>
          </a:p>
          <a:p>
            <a:pPr algn="l"/>
            <a:r>
              <a:rPr lang="pt-PT" sz="2200" b="1" i="1" dirty="0">
                <a:solidFill>
                  <a:srgbClr val="4F81BD">
                    <a:lumMod val="20000"/>
                    <a:lumOff val="80000"/>
                  </a:srgbClr>
                </a:solidFill>
                <a:cs typeface="Helvetica"/>
              </a:rPr>
              <a:t>			</a:t>
            </a:r>
            <a:r>
              <a:rPr lang="pt-PT" sz="2400" b="1" i="1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Helvetica"/>
              </a:rPr>
              <a:t> </a:t>
            </a:r>
            <a:r>
              <a:rPr lang="pt-PT" sz="2400" b="1" i="1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Helvetica"/>
              </a:rPr>
              <a:t>	Análise </a:t>
            </a:r>
            <a:r>
              <a:rPr lang="pt-PT" sz="2400" b="1" i="1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Helvetica"/>
              </a:rPr>
              <a:t>temática:</a:t>
            </a:r>
            <a:r>
              <a:rPr lang="pt-PT" sz="17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 conteúdos  </a:t>
            </a:r>
            <a:r>
              <a:rPr lang="pt-PT" sz="17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RETRIBUTIVOS</a:t>
            </a:r>
          </a:p>
        </p:txBody>
      </p:sp>
      <p:sp>
        <p:nvSpPr>
          <p:cNvPr id="7" name="Rectângulo 6"/>
          <p:cNvSpPr/>
          <p:nvPr/>
        </p:nvSpPr>
        <p:spPr>
          <a:xfrm>
            <a:off x="1022818" y="4547864"/>
            <a:ext cx="7677585" cy="1670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</a:rPr>
              <a:t>Subida </a:t>
            </a:r>
            <a:r>
              <a:rPr lang="pt-PT" dirty="0">
                <a:solidFill>
                  <a:schemeClr val="tx1"/>
                </a:solidFill>
              </a:rPr>
              <a:t>do período </a:t>
            </a:r>
            <a:r>
              <a:rPr lang="pt-PT" dirty="0" smtClean="0">
                <a:solidFill>
                  <a:schemeClr val="tx1"/>
                </a:solidFill>
              </a:rPr>
              <a:t>médio </a:t>
            </a:r>
            <a:r>
              <a:rPr lang="pt-PT" dirty="0">
                <a:solidFill>
                  <a:schemeClr val="tx1"/>
                </a:solidFill>
              </a:rPr>
              <a:t>de eficácia </a:t>
            </a:r>
            <a:r>
              <a:rPr lang="pt-PT" dirty="0" err="1">
                <a:solidFill>
                  <a:schemeClr val="tx1"/>
                </a:solidFill>
              </a:rPr>
              <a:t>intertabelas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smtClean="0">
                <a:solidFill>
                  <a:schemeClr val="tx1"/>
                </a:solidFill>
              </a:rPr>
              <a:t>(22,5m)/ 2019 (16,3 m);</a:t>
            </a:r>
            <a:endParaRPr lang="pt-PT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</a:rPr>
              <a:t>Crescimento da variação salarial </a:t>
            </a:r>
            <a:r>
              <a:rPr lang="pt-PT" dirty="0" smtClean="0">
                <a:solidFill>
                  <a:schemeClr val="tx1"/>
                </a:solidFill>
              </a:rPr>
              <a:t>real e nominal;</a:t>
            </a:r>
            <a:endParaRPr lang="pt-PT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</a:rPr>
              <a:t>Previsão de eficácia retroativa da tabela salarial (2019 ou janeiro de 2020)</a:t>
            </a:r>
            <a:endParaRPr lang="pt-PT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43" y="1703726"/>
            <a:ext cx="7558937" cy="286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6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" y="0"/>
            <a:ext cx="91445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205558"/>
            <a:ext cx="8113256" cy="51453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endParaRPr lang="pt-PT" sz="2000" dirty="0">
              <a:latin typeface="Calibri" panose="020F0502020204030204" pitchFamily="34" charset="0"/>
            </a:endParaRPr>
          </a:p>
          <a:p>
            <a:pPr lvl="0" algn="just"/>
            <a:endParaRPr lang="pt-PT" sz="2000" dirty="0">
              <a:latin typeface="Calibri" panose="020F050202020403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30774" y="1205557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-43892" y="4433548"/>
            <a:ext cx="91878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t-PT" sz="2200" dirty="0">
              <a:latin typeface="+mj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ANUAL SOBRE A EVOLUÇÃO DA NEGOCIAÇÃO COLETIVA – </a:t>
            </a:r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2020</a:t>
            </a:r>
            <a:endParaRPr lang="pt-PT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pt-PT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pt-PT" sz="22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			    </a:t>
            </a:r>
            <a:r>
              <a:rPr lang="pt-PT" sz="1600" b="1" i="1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ea typeface="+mn-ea"/>
                <a:cs typeface="Helvetica"/>
              </a:rPr>
              <a:t>Análise temática: Tempos de trabalho </a:t>
            </a:r>
            <a:endParaRPr lang="pt-PT" sz="1700" b="1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Helvetica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071413"/>
              </p:ext>
            </p:extLst>
          </p:nvPr>
        </p:nvGraphicFramePr>
        <p:xfrm>
          <a:off x="1095376" y="1552577"/>
          <a:ext cx="7677148" cy="4439443"/>
        </p:xfrm>
        <a:graphic>
          <a:graphicData uri="http://schemas.openxmlformats.org/drawingml/2006/table">
            <a:tbl>
              <a:tblPr/>
              <a:tblGrid>
                <a:gridCol w="3394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2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85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TEMPOS DE TRABALHO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2020 (169)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 2019 (240)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81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3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53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1" u="none" strike="noStrike">
                          <a:effectLst/>
                          <a:latin typeface="Calibri"/>
                        </a:rPr>
                        <a:t>Tempo de trabalho  em geral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53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1" u="none" strike="noStrike">
                          <a:effectLst/>
                          <a:latin typeface="Calibri"/>
                        </a:rPr>
                        <a:t>Adaptabilidade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53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1" u="none" strike="noStrike">
                          <a:effectLst/>
                          <a:latin typeface="Calibri"/>
                        </a:rPr>
                        <a:t> Banco de Horas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53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1" u="none" strike="noStrike">
                          <a:effectLst/>
                          <a:latin typeface="Calibri"/>
                        </a:rPr>
                        <a:t>Horario Concentrado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53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1" u="none" strike="noStrike">
                          <a:effectLst/>
                          <a:latin typeface="Calibri"/>
                        </a:rPr>
                        <a:t> Horários Flexíveis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53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1" u="none" strike="noStrike">
                          <a:effectLst/>
                          <a:latin typeface="Calibri"/>
                        </a:rPr>
                        <a:t>Isenção do Horário de Trabalho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53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1" u="none" strike="noStrike">
                          <a:effectLst/>
                          <a:latin typeface="Calibri"/>
                        </a:rPr>
                        <a:t>Trabalho  Noturno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53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1" u="none" strike="noStrike">
                          <a:effectLst/>
                          <a:latin typeface="Calibri"/>
                        </a:rPr>
                        <a:t>Trabalho Suplementar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53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1" u="none" strike="noStrike">
                          <a:effectLst/>
                          <a:latin typeface="Calibri"/>
                        </a:rPr>
                        <a:t>Trabalho  por Turnos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53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1" u="none" strike="noStrike">
                          <a:effectLst/>
                          <a:latin typeface="Calibri"/>
                        </a:rPr>
                        <a:t>Regime de Disponibilidade ou prevenção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8838">
                <a:tc gridSpan="3">
                  <a:txBody>
                    <a:bodyPr/>
                    <a:lstStyle/>
                    <a:p>
                      <a:pPr algn="l" fontAlgn="t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Fonte(s): CRL / BTE online (https://www.crlaborais.pt || http://bte.gep.mtsss.gov.pt)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636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1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/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ANUAL SOBRE A EVOLUÇÃO DA NEGOCIAÇÃO COLETIVA – 2020</a:t>
            </a:r>
          </a:p>
          <a:p>
            <a:pPr algn="r"/>
            <a:endParaRPr lang="pt-PT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pt-PT" sz="22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			 </a:t>
            </a:r>
            <a:r>
              <a:rPr lang="pt-PT" sz="2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  </a:t>
            </a:r>
            <a:r>
              <a:rPr lang="pt-PT" sz="1700" b="1" i="1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Helvetica"/>
              </a:rPr>
              <a:t>Análise </a:t>
            </a:r>
            <a:r>
              <a:rPr lang="pt-PT" sz="1700" b="1" i="1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Helvetica"/>
              </a:rPr>
              <a:t>temática: </a:t>
            </a:r>
            <a:r>
              <a:rPr lang="pt-PT" sz="17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Helvetica"/>
              </a:rPr>
              <a:t>Promoção das Qualificações dos Trabalhadores </a:t>
            </a:r>
            <a:endParaRPr lang="pt-PT" sz="1700" b="1" i="1" dirty="0">
              <a:solidFill>
                <a:schemeClr val="bg1"/>
              </a:solidFill>
              <a:latin typeface="Calibri" panose="020F0502020204030204" pitchFamily="34" charset="0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137" y="3561348"/>
            <a:ext cx="7934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latin typeface="+mj-lt"/>
              </a:rPr>
              <a:t> </a:t>
            </a:r>
            <a:endParaRPr lang="pt-PT" sz="2200" dirty="0">
              <a:latin typeface="+mj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60" y="1852303"/>
            <a:ext cx="7200400" cy="341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3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-5241"/>
            <a:ext cx="9143997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340359"/>
            <a:ext cx="8113256" cy="96469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just"/>
            <a:endParaRPr lang="pt-PT" b="1" i="1" dirty="0"/>
          </a:p>
        </p:txBody>
      </p:sp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/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ANUAL SOBRE A EVOLUÇÃO DA NEGOCIAÇÃO COLETIVA – </a:t>
            </a:r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2020</a:t>
            </a:r>
            <a:endParaRPr lang="pt-PT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pt-PT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pt-PT" sz="22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			 </a:t>
            </a:r>
            <a:r>
              <a:rPr lang="pt-PT" sz="2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   </a:t>
            </a:r>
            <a:r>
              <a:rPr lang="pt-PT" sz="1800" b="1" i="1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Helvetica"/>
              </a:rPr>
              <a:t>Análise temática:</a:t>
            </a:r>
            <a:r>
              <a:rPr lang="pt-PT" sz="18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 </a:t>
            </a:r>
            <a:r>
              <a:rPr lang="pt-PT" sz="18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Igualdade </a:t>
            </a:r>
            <a:r>
              <a:rPr lang="pt-PT" sz="18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e não </a:t>
            </a:r>
            <a:r>
              <a:rPr lang="pt-PT" sz="18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discriminação nas relações laborais</a:t>
            </a:r>
            <a:endParaRPr lang="pt-PT" sz="1800" b="1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Helvetica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29639" y="4602479"/>
            <a:ext cx="7437984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prstClr val="black"/>
                </a:solidFill>
                <a:latin typeface="+mj-lt"/>
              </a:rPr>
              <a:t>Lei </a:t>
            </a:r>
            <a:r>
              <a:rPr lang="pt-PT" sz="1600" dirty="0" smtClean="0">
                <a:solidFill>
                  <a:prstClr val="black"/>
                </a:solidFill>
                <a:latin typeface="+mj-lt"/>
              </a:rPr>
              <a:t>n.º 90/2019</a:t>
            </a:r>
            <a:r>
              <a:rPr lang="pt-PT" sz="1600" dirty="0">
                <a:solidFill>
                  <a:prstClr val="black"/>
                </a:solidFill>
                <a:latin typeface="+mj-lt"/>
              </a:rPr>
              <a:t>, </a:t>
            </a:r>
            <a:r>
              <a:rPr lang="pt-PT" sz="1600" dirty="0" smtClean="0">
                <a:solidFill>
                  <a:prstClr val="black"/>
                </a:solidFill>
                <a:latin typeface="+mj-lt"/>
              </a:rPr>
              <a:t>4/9: licença parental exclusiva do pai de 15 para 20 dias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t-PT" sz="1600" dirty="0" smtClean="0">
              <a:solidFill>
                <a:prstClr val="black"/>
              </a:solidFill>
              <a:latin typeface="+mj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PT" sz="1600" dirty="0" smtClean="0">
                <a:solidFill>
                  <a:prstClr val="black"/>
                </a:solidFill>
                <a:latin typeface="+mj-lt"/>
              </a:rPr>
              <a:t>Crescimento tendencial, em particular das regras s/ assédio moral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t-PT" sz="1600" dirty="0" smtClean="0">
              <a:solidFill>
                <a:prstClr val="black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dirty="0" smtClean="0">
                <a:latin typeface="+mj-lt"/>
              </a:rPr>
              <a:t>Igualdade </a:t>
            </a:r>
            <a:r>
              <a:rPr lang="pt-PT" sz="1600" dirty="0">
                <a:latin typeface="+mj-lt"/>
              </a:rPr>
              <a:t>de condições de trabalho em geral: conjunto de situações fundadas em condições </a:t>
            </a:r>
            <a:r>
              <a:rPr lang="pt-PT" sz="1600" dirty="0" smtClean="0">
                <a:latin typeface="+mj-lt"/>
              </a:rPr>
              <a:t>específicas de </a:t>
            </a:r>
            <a:r>
              <a:rPr lang="pt-PT" sz="1600" dirty="0">
                <a:latin typeface="+mj-lt"/>
              </a:rPr>
              <a:t>certos grupos de trabalhadores </a:t>
            </a:r>
            <a:r>
              <a:rPr lang="pt-PT" sz="1600" dirty="0" smtClean="0">
                <a:latin typeface="+mj-lt"/>
              </a:rPr>
              <a:t> e de </a:t>
            </a:r>
            <a:r>
              <a:rPr lang="pt-PT" sz="1600" dirty="0">
                <a:latin typeface="+mj-lt"/>
              </a:rPr>
              <a:t>medidas que promovam </a:t>
            </a:r>
            <a:r>
              <a:rPr lang="pt-PT" sz="1600" dirty="0" smtClean="0">
                <a:latin typeface="+mj-lt"/>
              </a:rPr>
              <a:t>a </a:t>
            </a:r>
            <a:r>
              <a:rPr lang="pt-PT" sz="1600" dirty="0">
                <a:latin typeface="+mj-lt"/>
              </a:rPr>
              <a:t>igualdade de </a:t>
            </a:r>
            <a:r>
              <a:rPr lang="pt-PT" sz="1600" dirty="0" smtClean="0">
                <a:latin typeface="+mj-lt"/>
              </a:rPr>
              <a:t>género.</a:t>
            </a:r>
            <a:endParaRPr lang="pt-PT" sz="20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2000" dirty="0">
              <a:solidFill>
                <a:prstClr val="black"/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530123"/>
              </p:ext>
            </p:extLst>
          </p:nvPr>
        </p:nvGraphicFramePr>
        <p:xfrm>
          <a:off x="1051560" y="1283208"/>
          <a:ext cx="7377023" cy="3075433"/>
        </p:xfrm>
        <a:graphic>
          <a:graphicData uri="http://schemas.openxmlformats.org/drawingml/2006/table">
            <a:tbl>
              <a:tblPr/>
              <a:tblGrid>
                <a:gridCol w="3936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1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1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1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2288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Igualdade e não discriminação / Parentalidade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2020 (169)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2019</a:t>
                      </a:r>
                      <a:br>
                        <a:rPr lang="pt-PT" sz="1100" b="0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</a:br>
                      <a:r>
                        <a:rPr lang="pt-PT" sz="1100" b="0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(240)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86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5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Convenções com os subtemas (*)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50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86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485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1" u="none" strike="noStrike">
                          <a:effectLst/>
                          <a:latin typeface="Calibri"/>
                        </a:rPr>
                        <a:t>Assédio moral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485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1" u="none" strike="noStrike">
                          <a:effectLst/>
                          <a:latin typeface="Calibri"/>
                        </a:rPr>
                        <a:t>Igualdade e não discriminação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485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1" u="none" strike="noStrike">
                          <a:effectLst/>
                          <a:latin typeface="Calibri"/>
                        </a:rPr>
                        <a:t>Parentalidade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980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Fonte(s): CRL / BTE online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980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effectLst/>
                          <a:latin typeface="Calibri"/>
                        </a:rPr>
                        <a:t>(*) Total de convenções (por tipos) que referem pelo menos um dos subtemas.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PT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" y="1106"/>
            <a:ext cx="9143997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340359"/>
            <a:ext cx="7939458" cy="4823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just"/>
            <a:endParaRPr lang="pt-PT" b="1" i="1" dirty="0"/>
          </a:p>
        </p:txBody>
      </p:sp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/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4165"/>
            <a:ext cx="9148044" cy="914298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ANUAL SOBRE A EVOLUÇÃO DA NEGOCIAÇÃO COLETIVA – </a:t>
            </a:r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2020</a:t>
            </a:r>
            <a:endParaRPr lang="pt-PT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pt-PT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pt-PT" sz="22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			   </a:t>
            </a:r>
            <a:r>
              <a:rPr lang="pt-PT" sz="17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Análise temática: Atividade sindical na empresa </a:t>
            </a:r>
            <a:endParaRPr lang="pt-PT" sz="1200" b="1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Helvetica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55669" y="5460713"/>
            <a:ext cx="7031533" cy="8803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>
                <a:latin typeface="+mj-lt"/>
              </a:rPr>
              <a:t>Predomina a negociação coletiva ao nível da empresa</a:t>
            </a:r>
            <a:endParaRPr lang="pt-PT" dirty="0">
              <a:latin typeface="+mj-lt"/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+mj-lt"/>
              </a:rPr>
              <a:t>A fisionomia dos regimes </a:t>
            </a:r>
            <a:r>
              <a:rPr lang="pt-PT" dirty="0" smtClean="0">
                <a:latin typeface="+mj-lt"/>
              </a:rPr>
              <a:t>é semelhante à de anos anteriores</a:t>
            </a:r>
            <a:endParaRPr lang="pt-PT" dirty="0">
              <a:latin typeface="+mj-lt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037009"/>
              </p:ext>
            </p:extLst>
          </p:nvPr>
        </p:nvGraphicFramePr>
        <p:xfrm>
          <a:off x="1085267" y="1242440"/>
          <a:ext cx="7212031" cy="4230402"/>
        </p:xfrm>
        <a:graphic>
          <a:graphicData uri="http://schemas.openxmlformats.org/drawingml/2006/table">
            <a:tbl>
              <a:tblPr/>
              <a:tblGrid>
                <a:gridCol w="2530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1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9087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effectLst/>
                          <a:latin typeface="Calibri"/>
                        </a:rPr>
                        <a:t>ATIVIDADE SINDICAL NA EMPRESA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2020 (169)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2019 (240)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89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22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31%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40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effectLst/>
                          <a:latin typeface="Calibri"/>
                        </a:rPr>
                        <a:t>Direito de reunião com os orgãos de gestão da empresa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40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effectLst/>
                          <a:latin typeface="Calibri"/>
                        </a:rPr>
                        <a:t>Direito de reunião no local de trabalho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40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effectLst/>
                          <a:latin typeface="Calibri"/>
                        </a:rPr>
                        <a:t>Direito a instalações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67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effectLst/>
                          <a:latin typeface="Calibri"/>
                        </a:rPr>
                        <a:t>Direito de afixação e distribuição de informação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40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effectLst/>
                          <a:latin typeface="Calibri"/>
                        </a:rPr>
                        <a:t>Direito a informação e consulta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24%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05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effectLst/>
                          <a:latin typeface="Calibri"/>
                        </a:rPr>
                        <a:t>Crédito de horas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9378" marR="9378" marT="93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715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effectLst/>
                          <a:latin typeface="Arial"/>
                        </a:rPr>
                        <a:t>Fonte: CRL / BTE online (https://www.crlaborais.pt || http://bte.gep.mtsss.gov.pt)</a:t>
                      </a:r>
                    </a:p>
                  </a:txBody>
                  <a:tcPr marL="9378" marR="9378" marT="93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9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65"/>
            <a:ext cx="9136549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88759" y="1205557"/>
            <a:ext cx="8653109" cy="54454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PT" sz="2200" strike="sngStrike" dirty="0"/>
          </a:p>
        </p:txBody>
      </p:sp>
      <p:sp>
        <p:nvSpPr>
          <p:cNvPr id="5" name="Rectângulo 4"/>
          <p:cNvSpPr/>
          <p:nvPr/>
        </p:nvSpPr>
        <p:spPr>
          <a:xfrm>
            <a:off x="530774" y="1205556"/>
            <a:ext cx="8113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/>
              <a:t> </a:t>
            </a:r>
          </a:p>
        </p:txBody>
      </p:sp>
      <p:sp>
        <p:nvSpPr>
          <p:cNvPr id="8" name="Rectângulo 7"/>
          <p:cNvSpPr/>
          <p:nvPr/>
        </p:nvSpPr>
        <p:spPr>
          <a:xfrm>
            <a:off x="955343" y="5279752"/>
            <a:ext cx="6182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PT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lang="pt-PT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759" y="4977755"/>
            <a:ext cx="8686450" cy="12958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>
                <a:latin typeface="+mj-lt"/>
              </a:rPr>
              <a:t>Predominância de </a:t>
            </a:r>
            <a:r>
              <a:rPr lang="pt-PT" dirty="0">
                <a:latin typeface="+mj-lt"/>
              </a:rPr>
              <a:t>cobertura por seguros de </a:t>
            </a:r>
            <a:r>
              <a:rPr lang="pt-PT" dirty="0" smtClean="0">
                <a:latin typeface="+mj-lt"/>
              </a:rPr>
              <a:t>saúde;</a:t>
            </a:r>
            <a:endParaRPr lang="pt-PT" dirty="0">
              <a:latin typeface="+mj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+mj-lt"/>
              </a:rPr>
              <a:t>Os regimes de complementação de reforma tendem a centrar-se em setores </a:t>
            </a:r>
            <a:r>
              <a:rPr lang="pt-PT" dirty="0" smtClean="0">
                <a:latin typeface="+mj-lt"/>
              </a:rPr>
              <a:t>específicos;</a:t>
            </a:r>
            <a:endParaRPr lang="pt-PT" dirty="0">
              <a:latin typeface="+mj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>
                <a:latin typeface="+mj-lt"/>
              </a:rPr>
              <a:t>No apoios </a:t>
            </a:r>
            <a:r>
              <a:rPr lang="pt-PT" dirty="0">
                <a:latin typeface="+mj-lt"/>
              </a:rPr>
              <a:t>familiares ou </a:t>
            </a:r>
            <a:r>
              <a:rPr lang="pt-PT" dirty="0" smtClean="0">
                <a:latin typeface="+mj-lt"/>
              </a:rPr>
              <a:t>pessoais destacam-se </a:t>
            </a:r>
            <a:r>
              <a:rPr lang="pt-PT" dirty="0">
                <a:latin typeface="+mj-lt"/>
              </a:rPr>
              <a:t>apoios aos filhos e </a:t>
            </a:r>
            <a:r>
              <a:rPr lang="pt-PT" dirty="0" smtClean="0">
                <a:latin typeface="+mj-lt"/>
              </a:rPr>
              <a:t>à </a:t>
            </a:r>
            <a:r>
              <a:rPr lang="pt-PT" dirty="0">
                <a:latin typeface="+mj-lt"/>
              </a:rPr>
              <a:t>frequência </a:t>
            </a:r>
            <a:r>
              <a:rPr lang="pt-PT" dirty="0" smtClean="0">
                <a:latin typeface="+mj-lt"/>
              </a:rPr>
              <a:t>escolar.</a:t>
            </a:r>
            <a:endParaRPr lang="pt-PT" dirty="0">
              <a:latin typeface="+mj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ANUAL SOBRE A EVOLUÇÃO DA NEGOCIAÇÃO COLETIVA – </a:t>
            </a:r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2020</a:t>
            </a:r>
            <a:endParaRPr lang="pt-PT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pt-PT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pt-PT" sz="22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			   </a:t>
            </a:r>
            <a:r>
              <a:rPr lang="pt-PT" sz="17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  </a:t>
            </a:r>
            <a:r>
              <a:rPr lang="pt-PT" sz="17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Análise temática:  benefícios sociais e regimes complementares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397965"/>
              </p:ext>
            </p:extLst>
          </p:nvPr>
        </p:nvGraphicFramePr>
        <p:xfrm>
          <a:off x="955344" y="1373346"/>
          <a:ext cx="7388556" cy="3436620"/>
        </p:xfrm>
        <a:graphic>
          <a:graphicData uri="http://schemas.openxmlformats.org/drawingml/2006/table">
            <a:tbl>
              <a:tblPr/>
              <a:tblGrid>
                <a:gridCol w="75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28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28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17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28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28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387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APOIOS SOCIAIS COMPLEMENTARES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2020 (169)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2019</a:t>
                      </a:r>
                      <a:br>
                        <a:rPr lang="pt-PT" sz="1100" b="1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</a:br>
                      <a:r>
                        <a:rPr lang="pt-PT" sz="1100" b="1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(240)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 gridSpan="5">
                  <a:txBody>
                    <a:bodyPr/>
                    <a:lstStyle/>
                    <a:p>
                      <a:pPr algn="r" fontAlgn="ctr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de convenções que abordam os temas: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1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1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1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PT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 familiar ou pessoal do trabalhador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Filhos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Creche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Apoio escolar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Descendentes com deficiências psicomotoras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Seguros de vida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65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PT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Complementos Sociais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Reforma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Subsidio de Doença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Seguros de Saúde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02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Fonte(s): CRL / BTE online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6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" y="-5241"/>
            <a:ext cx="9143997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340359"/>
            <a:ext cx="8113256" cy="96469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just"/>
            <a:endParaRPr lang="pt-PT" b="1" i="1" dirty="0"/>
          </a:p>
        </p:txBody>
      </p:sp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/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ANUAL SOBRE A EVOLUÇÃO DA NEGOCIAÇÃO COLETIVA – </a:t>
            </a:r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2020</a:t>
            </a:r>
            <a:endParaRPr lang="pt-PT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pt-PT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pt-PT" sz="22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			   </a:t>
            </a:r>
            <a:r>
              <a:rPr lang="pt-PT" sz="17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   </a:t>
            </a:r>
            <a:r>
              <a:rPr lang="pt-PT" sz="17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Análise </a:t>
            </a:r>
            <a:r>
              <a:rPr lang="pt-PT" sz="17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temática – Proteção </a:t>
            </a:r>
            <a:r>
              <a:rPr lang="pt-PT" sz="17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de dados pessoais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55330" y="4684919"/>
            <a:ext cx="7061200" cy="12958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/>
              <a:t>Forte </a:t>
            </a:r>
            <a:r>
              <a:rPr lang="pt-PT" dirty="0"/>
              <a:t>relação com a disciplina dos direitos  de </a:t>
            </a:r>
            <a:r>
              <a:rPr lang="pt-PT" dirty="0" smtClean="0"/>
              <a:t>personalidade e a </a:t>
            </a:r>
            <a:r>
              <a:rPr lang="pt-PT" dirty="0"/>
              <a:t>proteção da vida privada (nas </a:t>
            </a:r>
            <a:r>
              <a:rPr lang="pt-PT" dirty="0" smtClean="0"/>
              <a:t>comunicações </a:t>
            </a:r>
            <a:r>
              <a:rPr lang="pt-PT" dirty="0"/>
              <a:t>eletrónicas; nos processos individuais dos trabalhadores) </a:t>
            </a:r>
            <a:r>
              <a:rPr lang="pt-PT" dirty="0" smtClean="0"/>
              <a:t> </a:t>
            </a:r>
            <a:endParaRPr lang="pt-PT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100" y="1454939"/>
            <a:ext cx="8015134" cy="322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0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" y="0"/>
            <a:ext cx="9142978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3" y="1194151"/>
            <a:ext cx="8244737" cy="515672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2000" dirty="0"/>
              <a:t>Nota prévia (</a:t>
            </a:r>
            <a:r>
              <a:rPr lang="pt-PT" sz="2000" dirty="0" smtClean="0"/>
              <a:t>abordagem e metodologia (</a:t>
            </a:r>
            <a:r>
              <a:rPr lang="pt-PT" sz="2000" b="1" i="1" dirty="0" smtClean="0"/>
              <a:t>1</a:t>
            </a:r>
            <a:r>
              <a:rPr lang="pt-PT" sz="2000" b="1" i="1" dirty="0"/>
              <a:t>.</a:t>
            </a:r>
            <a:r>
              <a:rPr lang="pt-PT" sz="2000" dirty="0"/>
              <a:t>)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t-PT" sz="2000" dirty="0">
                <a:solidFill>
                  <a:prstClr val="black"/>
                </a:solidFill>
              </a:rPr>
              <a:t>Quatro capítulos:  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prstClr val="black"/>
                </a:solidFill>
              </a:rPr>
              <a:t>Dados de </a:t>
            </a:r>
            <a:r>
              <a:rPr lang="pt-PT" sz="2000" dirty="0" smtClean="0">
                <a:solidFill>
                  <a:prstClr val="black"/>
                </a:solidFill>
              </a:rPr>
              <a:t>enquadramento: </a:t>
            </a:r>
            <a:r>
              <a:rPr lang="pt-PT" sz="2000" dirty="0">
                <a:solidFill>
                  <a:prstClr val="black"/>
                </a:solidFill>
              </a:rPr>
              <a:t>contexto económico e evolução normativa  e jurisprudencial </a:t>
            </a:r>
            <a:r>
              <a:rPr lang="pt-PT" sz="2000" dirty="0" smtClean="0">
                <a:solidFill>
                  <a:prstClr val="black"/>
                </a:solidFill>
              </a:rPr>
              <a:t> de 2020 </a:t>
            </a:r>
            <a:r>
              <a:rPr lang="pt-PT" sz="2000" dirty="0">
                <a:solidFill>
                  <a:prstClr val="black"/>
                </a:solidFill>
              </a:rPr>
              <a:t>(</a:t>
            </a:r>
            <a:r>
              <a:rPr lang="pt-PT" sz="2000" b="1" i="1" dirty="0">
                <a:solidFill>
                  <a:prstClr val="black"/>
                </a:solidFill>
              </a:rPr>
              <a:t>2.1</a:t>
            </a:r>
            <a:r>
              <a:rPr lang="pt-PT" sz="2000" dirty="0">
                <a:solidFill>
                  <a:prstClr val="black"/>
                </a:solidFill>
              </a:rPr>
              <a:t>. e </a:t>
            </a:r>
            <a:r>
              <a:rPr lang="pt-PT" sz="2000" b="1" i="1" dirty="0">
                <a:solidFill>
                  <a:prstClr val="black"/>
                </a:solidFill>
              </a:rPr>
              <a:t>2.2</a:t>
            </a:r>
            <a:r>
              <a:rPr lang="pt-PT" sz="2000" dirty="0">
                <a:solidFill>
                  <a:prstClr val="black"/>
                </a:solidFill>
              </a:rPr>
              <a:t>)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prstClr val="black"/>
                </a:solidFill>
              </a:rPr>
              <a:t>Dados </a:t>
            </a:r>
            <a:r>
              <a:rPr lang="pt-PT" sz="2000" dirty="0"/>
              <a:t>gerais sobre a negociação coletiva em </a:t>
            </a:r>
            <a:r>
              <a:rPr lang="pt-PT" sz="2000" dirty="0" smtClean="0"/>
              <a:t>2020, </a:t>
            </a:r>
            <a:r>
              <a:rPr lang="pt-PT" sz="2000" dirty="0"/>
              <a:t>no contexto da evolução nos </a:t>
            </a:r>
            <a:r>
              <a:rPr lang="pt-PT" sz="2000" dirty="0" smtClean="0"/>
              <a:t>quinze </a:t>
            </a:r>
            <a:r>
              <a:rPr lang="pt-PT" sz="2000" dirty="0"/>
              <a:t>anos </a:t>
            </a:r>
            <a:r>
              <a:rPr lang="pt-PT" sz="2000" dirty="0">
                <a:solidFill>
                  <a:prstClr val="black"/>
                </a:solidFill>
              </a:rPr>
              <a:t>anteriores (</a:t>
            </a:r>
            <a:r>
              <a:rPr lang="pt-PT" sz="2000" b="1" i="1" dirty="0">
                <a:solidFill>
                  <a:prstClr val="black"/>
                </a:solidFill>
              </a:rPr>
              <a:t>3.1.</a:t>
            </a:r>
            <a:r>
              <a:rPr lang="pt-PT" sz="2000" dirty="0">
                <a:solidFill>
                  <a:prstClr val="black"/>
                </a:solidFill>
              </a:rPr>
              <a:t> e </a:t>
            </a:r>
            <a:r>
              <a:rPr lang="pt-PT" sz="2000" b="1" i="1" dirty="0">
                <a:solidFill>
                  <a:prstClr val="black"/>
                </a:solidFill>
              </a:rPr>
              <a:t>3.2.</a:t>
            </a:r>
            <a:r>
              <a:rPr lang="pt-PT" sz="2000" dirty="0">
                <a:solidFill>
                  <a:prstClr val="black"/>
                </a:solidFill>
              </a:rPr>
              <a:t>), privilegiando as dimensões mais relevantes: IRCT, remunerações, alargamento do âmbito pessoal, cessação de vigência, </a:t>
            </a:r>
            <a:r>
              <a:rPr lang="pt-PT" sz="2000" dirty="0" smtClean="0">
                <a:solidFill>
                  <a:prstClr val="black"/>
                </a:solidFill>
              </a:rPr>
              <a:t> resolução </a:t>
            </a:r>
            <a:r>
              <a:rPr lang="pt-PT" sz="2000" dirty="0">
                <a:solidFill>
                  <a:prstClr val="black"/>
                </a:solidFill>
              </a:rPr>
              <a:t>de </a:t>
            </a:r>
            <a:r>
              <a:rPr lang="pt-PT" sz="2000" dirty="0" smtClean="0">
                <a:solidFill>
                  <a:prstClr val="black"/>
                </a:solidFill>
              </a:rPr>
              <a:t>conflitos e dados nacionais</a:t>
            </a:r>
            <a:endParaRPr lang="pt-PT" sz="2000" dirty="0">
              <a:solidFill>
                <a:prstClr val="black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prstClr val="black"/>
                </a:solidFill>
              </a:rPr>
              <a:t>A negociação coletiva em </a:t>
            </a:r>
            <a:r>
              <a:rPr lang="pt-PT" sz="2000" dirty="0" smtClean="0">
                <a:solidFill>
                  <a:prstClr val="black"/>
                </a:solidFill>
              </a:rPr>
              <a:t>2020 </a:t>
            </a:r>
            <a:r>
              <a:rPr lang="pt-PT" sz="2000" dirty="0">
                <a:solidFill>
                  <a:prstClr val="black"/>
                </a:solidFill>
              </a:rPr>
              <a:t>em termos quantitativos e qualitativos (</a:t>
            </a:r>
            <a:r>
              <a:rPr lang="pt-PT" sz="2000" b="1" i="1" dirty="0">
                <a:solidFill>
                  <a:prstClr val="black"/>
                </a:solidFill>
              </a:rPr>
              <a:t>4.</a:t>
            </a:r>
            <a:r>
              <a:rPr lang="pt-PT" sz="2000" dirty="0">
                <a:solidFill>
                  <a:prstClr val="black"/>
                </a:solidFill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prstClr val="black"/>
                </a:solidFill>
              </a:rPr>
              <a:t>A contratação coletiva na Administração Pública (</a:t>
            </a:r>
            <a:r>
              <a:rPr lang="pt-PT" sz="2000" b="1" i="1" dirty="0">
                <a:solidFill>
                  <a:prstClr val="black"/>
                </a:solidFill>
              </a:rPr>
              <a:t>5.</a:t>
            </a:r>
            <a:r>
              <a:rPr lang="pt-PT" sz="20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5" name="Rectângulo 4"/>
          <p:cNvSpPr/>
          <p:nvPr/>
        </p:nvSpPr>
        <p:spPr>
          <a:xfrm>
            <a:off x="530773" y="1166843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21" y="24165"/>
            <a:ext cx="9142978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>
                <a:solidFill>
                  <a:srgbClr val="4F81BD">
                    <a:lumMod val="50000"/>
                  </a:srgbClr>
                </a:solidFill>
              </a:rPr>
              <a:t>     RELATÓRIO ANUAL SOBRE A EVOLUÇÃO DA NEGOCIAÇÃO COLETIVA – </a:t>
            </a:r>
            <a:r>
              <a:rPr lang="pt-PT" sz="1600" dirty="0" smtClean="0">
                <a:solidFill>
                  <a:srgbClr val="4F81BD">
                    <a:lumMod val="50000"/>
                  </a:srgbClr>
                </a:solidFill>
              </a:rPr>
              <a:t>2020</a:t>
            </a:r>
            <a:endParaRPr lang="pt-PT" sz="1600" dirty="0">
              <a:solidFill>
                <a:srgbClr val="4F81BD">
                  <a:lumMod val="50000"/>
                </a:srgbClr>
              </a:solidFill>
            </a:endParaRPr>
          </a:p>
          <a:p>
            <a:pPr algn="r"/>
            <a:endParaRPr lang="pt-PT" sz="1600" dirty="0">
              <a:solidFill>
                <a:srgbClr val="4F81BD">
                  <a:lumMod val="50000"/>
                </a:srgbClr>
              </a:solidFill>
            </a:endParaRPr>
          </a:p>
          <a:p>
            <a:pPr algn="l"/>
            <a:r>
              <a:rPr lang="pt-PT" sz="2200" b="1" i="1" dirty="0">
                <a:solidFill>
                  <a:srgbClr val="4F81BD">
                    <a:lumMod val="20000"/>
                    <a:lumOff val="80000"/>
                  </a:srgbClr>
                </a:solidFill>
                <a:cs typeface="Helvetica"/>
              </a:rPr>
              <a:t>	</a:t>
            </a:r>
            <a:r>
              <a:rPr lang="pt-PT" sz="22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		     Estrutura e conteúdo </a:t>
            </a:r>
            <a:endParaRPr lang="en-US" sz="2200" i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0742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4164"/>
            <a:ext cx="9296043" cy="697203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340359"/>
            <a:ext cx="8113256" cy="96469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just"/>
            <a:endParaRPr lang="pt-PT" b="1" i="1" dirty="0"/>
          </a:p>
        </p:txBody>
      </p:sp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/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4164"/>
            <a:ext cx="9148044" cy="141795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ANUAL SOBRE A EVOLUÇÃO DA NEGOCIAÇÃO COLETIVA – </a:t>
            </a:r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2020</a:t>
            </a:r>
            <a:endParaRPr lang="pt-PT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pt-PT" sz="1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r>
              <a:rPr lang="pt-PT" sz="1800" b="1" i="1" dirty="0">
                <a:solidFill>
                  <a:schemeClr val="bg1"/>
                </a:solidFill>
                <a:latin typeface="Calibri" panose="020F0502020204030204" pitchFamily="34" charset="0"/>
                <a:cs typeface="Helvetica"/>
              </a:rPr>
              <a:t>			      Análise </a:t>
            </a:r>
            <a:r>
              <a:rPr lang="pt-PT" sz="1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Helvetica"/>
              </a:rPr>
              <a:t>temática – Novas Tecnologias e Relações de Trabalho</a:t>
            </a:r>
            <a:endParaRPr lang="pt-PT" sz="1800" b="1" i="1" dirty="0">
              <a:solidFill>
                <a:schemeClr val="bg1"/>
              </a:solidFill>
              <a:latin typeface="Calibri" panose="020F0502020204030204" pitchFamily="34" charset="0"/>
              <a:cs typeface="Helvetica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08761" y="5196841"/>
            <a:ext cx="676284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endParaRPr lang="pt-PT" sz="2200" dirty="0" smtClean="0">
              <a:latin typeface="+mj-lt"/>
            </a:endParaRPr>
          </a:p>
          <a:p>
            <a:pPr lvl="0"/>
            <a:r>
              <a:rPr lang="pt-PT" sz="2200" dirty="0" smtClean="0">
                <a:latin typeface="+mj-lt"/>
              </a:rPr>
              <a:t>Pouca expressão  destas matérias em 2020. </a:t>
            </a:r>
            <a:endParaRPr lang="pt-PT" sz="22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2000" dirty="0">
              <a:solidFill>
                <a:srgbClr val="FF0000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PT" b="1" i="1" dirty="0"/>
          </a:p>
          <a:p>
            <a:r>
              <a:rPr lang="pt-PT" b="1" i="1" dirty="0"/>
              <a:t> </a:t>
            </a:r>
            <a:endParaRPr lang="pt-PT" dirty="0"/>
          </a:p>
        </p:txBody>
      </p:sp>
      <p:sp>
        <p:nvSpPr>
          <p:cNvPr id="8" name="Rectângulo 7"/>
          <p:cNvSpPr/>
          <p:nvPr/>
        </p:nvSpPr>
        <p:spPr>
          <a:xfrm>
            <a:off x="2498482" y="1325149"/>
            <a:ext cx="4891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pt-PT" b="1" dirty="0">
              <a:solidFill>
                <a:srgbClr val="00206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439" y="1565944"/>
            <a:ext cx="6977754" cy="34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549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88759" y="1205557"/>
            <a:ext cx="8653109" cy="54454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PT" sz="2200" strike="sngStrike" dirty="0"/>
          </a:p>
        </p:txBody>
      </p:sp>
      <p:sp>
        <p:nvSpPr>
          <p:cNvPr id="5" name="Rectângulo 4"/>
          <p:cNvSpPr/>
          <p:nvPr/>
        </p:nvSpPr>
        <p:spPr>
          <a:xfrm>
            <a:off x="530774" y="1205556"/>
            <a:ext cx="8113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/>
              <a:t> </a:t>
            </a:r>
          </a:p>
        </p:txBody>
      </p:sp>
      <p:sp>
        <p:nvSpPr>
          <p:cNvPr id="8" name="Rectângulo 7"/>
          <p:cNvSpPr/>
          <p:nvPr/>
        </p:nvSpPr>
        <p:spPr>
          <a:xfrm>
            <a:off x="955343" y="5279752"/>
            <a:ext cx="6182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PT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lang="pt-PT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ANUAL SOBRE A EVOLUÇÃO DA NEGOCIAÇÃO COLETIVA – </a:t>
            </a:r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2020</a:t>
            </a:r>
            <a:endParaRPr lang="pt-PT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pt-PT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pt-PT" sz="22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				Alterações ao CT – Lei 93/2019, 4 de setembro</a:t>
            </a:r>
            <a:endParaRPr lang="pt-PT" sz="1700" b="1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Helvetica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38" y="1371600"/>
            <a:ext cx="8625758" cy="50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3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43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PT" sz="2400" dirty="0">
              <a:solidFill>
                <a:prstClr val="black"/>
              </a:solidFill>
            </a:endParaRPr>
          </a:p>
          <a:p>
            <a:pPr algn="just"/>
            <a:r>
              <a:rPr lang="pt-PT" sz="2400" dirty="0">
                <a:solidFill>
                  <a:prstClr val="black"/>
                </a:solidFill>
              </a:rPr>
              <a:t>Agradecemos a presença de todos e esperamos que possam dar atenção ao presente Relatório, contribuir para a sua divulgação e fazer chegar ao CRL as vossas críticas e sugestões de aperfeiçoamento, com vista aos exercícios </a:t>
            </a:r>
            <a:r>
              <a:rPr lang="pt-PT" sz="2400" dirty="0" smtClean="0">
                <a:solidFill>
                  <a:prstClr val="black"/>
                </a:solidFill>
              </a:rPr>
              <a:t>futuros.</a:t>
            </a:r>
            <a:endParaRPr lang="pt-PT" sz="2400" dirty="0">
              <a:solidFill>
                <a:prstClr val="black"/>
              </a:solidFill>
            </a:endParaRPr>
          </a:p>
          <a:p>
            <a:pPr algn="just"/>
            <a:endParaRPr lang="pt-PT" sz="2400" dirty="0">
              <a:solidFill>
                <a:prstClr val="black"/>
              </a:solidFill>
            </a:endParaRPr>
          </a:p>
          <a:p>
            <a:pPr algn="just"/>
            <a:endParaRPr lang="pt-PT" sz="2400" dirty="0">
              <a:solidFill>
                <a:prstClr val="black"/>
              </a:solidFill>
            </a:endParaRPr>
          </a:p>
          <a:p>
            <a:r>
              <a:rPr lang="pt-PT" sz="2400" b="1" dirty="0">
                <a:solidFill>
                  <a:prstClr val="black"/>
                </a:solidFill>
              </a:rPr>
              <a:t>Pedro Madeira de Brito </a:t>
            </a:r>
            <a:r>
              <a:rPr lang="pt-PT" sz="2400" dirty="0">
                <a:solidFill>
                  <a:prstClr val="black"/>
                </a:solidFill>
              </a:rPr>
              <a:t>e </a:t>
            </a:r>
            <a:r>
              <a:rPr lang="pt-PT" sz="2400" b="1" dirty="0">
                <a:solidFill>
                  <a:prstClr val="black"/>
                </a:solidFill>
              </a:rPr>
              <a:t>Paula Agapito </a:t>
            </a:r>
            <a:r>
              <a:rPr lang="pt-PT" sz="2400" dirty="0">
                <a:solidFill>
                  <a:prstClr val="black"/>
                </a:solidFill>
              </a:rPr>
              <a:t>  </a:t>
            </a:r>
          </a:p>
          <a:p>
            <a:r>
              <a:rPr lang="pt-PT" sz="2400" i="1" dirty="0">
                <a:solidFill>
                  <a:prstClr val="black"/>
                </a:solidFill>
              </a:rPr>
              <a:t>e equipa </a:t>
            </a:r>
            <a:r>
              <a:rPr lang="pt-PT" sz="2400" i="1" dirty="0" smtClean="0">
                <a:solidFill>
                  <a:prstClr val="black"/>
                </a:solidFill>
              </a:rPr>
              <a:t>técnica </a:t>
            </a:r>
            <a:r>
              <a:rPr lang="pt-PT" sz="2400" i="1" dirty="0">
                <a:solidFill>
                  <a:prstClr val="black"/>
                </a:solidFill>
              </a:rPr>
              <a:t>do CRL </a:t>
            </a:r>
          </a:p>
          <a:p>
            <a:r>
              <a:rPr lang="pt-PT" sz="2400" b="1" i="1" dirty="0">
                <a:solidFill>
                  <a:prstClr val="black"/>
                </a:solidFill>
              </a:rPr>
              <a:t>  </a:t>
            </a:r>
            <a:endParaRPr lang="pt-PT" sz="2400" dirty="0">
              <a:solidFill>
                <a:prstClr val="black"/>
              </a:solidFill>
            </a:endParaRPr>
          </a:p>
          <a:p>
            <a:pPr algn="just"/>
            <a:endParaRPr lang="pt-PT" sz="2400" dirty="0">
              <a:solidFill>
                <a:prstClr val="black"/>
              </a:solidFill>
            </a:endParaRPr>
          </a:p>
          <a:p>
            <a:pPr algn="just"/>
            <a:endParaRPr lang="pt-PT" sz="2400" dirty="0">
              <a:solidFill>
                <a:prstClr val="black"/>
              </a:solidFill>
            </a:endParaRPr>
          </a:p>
          <a:p>
            <a:pPr algn="just"/>
            <a:endParaRPr lang="pt-PT" sz="2400" dirty="0">
              <a:solidFill>
                <a:prstClr val="black"/>
              </a:solidFill>
            </a:endParaRPr>
          </a:p>
          <a:p>
            <a:pPr algn="just"/>
            <a:endParaRPr lang="pt-PT" sz="2400" i="1" dirty="0">
              <a:solidFill>
                <a:prstClr val="black"/>
              </a:solidFill>
            </a:endParaRPr>
          </a:p>
          <a:p>
            <a:pPr algn="just"/>
            <a:endParaRPr lang="pt-PT" sz="2400" dirty="0">
              <a:solidFill>
                <a:prstClr val="black"/>
              </a:solidFill>
            </a:endParaRPr>
          </a:p>
          <a:p>
            <a:pPr algn="just"/>
            <a:endParaRPr lang="pt-PT" sz="2000" dirty="0">
              <a:solidFill>
                <a:prstClr val="black"/>
              </a:solidFill>
            </a:endParaRPr>
          </a:p>
          <a:p>
            <a:pPr algn="just"/>
            <a:endParaRPr lang="pt-PT" sz="2000" dirty="0">
              <a:solidFill>
                <a:prstClr val="black"/>
              </a:solidFill>
            </a:endParaRPr>
          </a:p>
          <a:p>
            <a:pPr algn="just"/>
            <a:endParaRPr lang="pt-PT" sz="2000" dirty="0">
              <a:solidFill>
                <a:prstClr val="black"/>
              </a:solidFill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ANUAL SOBRE A EVOLUÇÃO DA NEGOCIAÇÃO COLETIVA – </a:t>
            </a:r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2020</a:t>
            </a:r>
            <a:endParaRPr lang="pt-PT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pt-PT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pt-PT" sz="22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			</a:t>
            </a:r>
            <a:endParaRPr lang="pt-PT" sz="1700" b="1" i="1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533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" y="0"/>
            <a:ext cx="9142978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3" y="1194151"/>
            <a:ext cx="8244737" cy="515672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pt-PT" sz="2000" dirty="0" smtClean="0"/>
              <a:t>Impacto da pandemia COVID19 ao nível </a:t>
            </a:r>
            <a:r>
              <a:rPr lang="pt-PT" sz="2000" dirty="0"/>
              <a:t>económico, </a:t>
            </a:r>
            <a:r>
              <a:rPr lang="pt-PT" sz="2000" dirty="0" smtClean="0"/>
              <a:t>jurídico, social </a:t>
            </a:r>
            <a:r>
              <a:rPr lang="pt-PT" sz="2000" dirty="0"/>
              <a:t>e do mercado de trabalho </a:t>
            </a:r>
            <a:r>
              <a:rPr lang="pt-PT" sz="2000" dirty="0" smtClean="0"/>
              <a:t> </a:t>
            </a:r>
            <a:endParaRPr lang="pt-PT" sz="20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pt-PT" sz="2000" dirty="0" smtClean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pt-PT" sz="2000" dirty="0" smtClean="0"/>
              <a:t>Quebra </a:t>
            </a:r>
            <a:r>
              <a:rPr lang="pt-PT" sz="2000" dirty="0"/>
              <a:t>abrupta do PIB </a:t>
            </a:r>
            <a:r>
              <a:rPr lang="pt-PT" sz="2000" dirty="0" smtClean="0"/>
              <a:t>/ mas evolução assimétrica  do </a:t>
            </a:r>
            <a:r>
              <a:rPr lang="pt-PT" sz="2000" i="1" dirty="0" smtClean="0"/>
              <a:t> </a:t>
            </a:r>
            <a:r>
              <a:rPr lang="pt-PT" sz="2000" dirty="0" smtClean="0"/>
              <a:t>VAB  e </a:t>
            </a:r>
            <a:r>
              <a:rPr lang="pt-PT" sz="2000" dirty="0"/>
              <a:t>do </a:t>
            </a:r>
            <a:r>
              <a:rPr lang="pt-PT" sz="2000" dirty="0" smtClean="0"/>
              <a:t>emprego, na desagregação por setores de atividade</a:t>
            </a:r>
            <a:endParaRPr lang="pt-PT" sz="2000" dirty="0"/>
          </a:p>
          <a:p>
            <a:pPr lvl="0" algn="just"/>
            <a:r>
              <a:rPr lang="pt-PT" sz="2000" dirty="0" smtClean="0"/>
              <a:t> </a:t>
            </a:r>
            <a:endParaRPr lang="pt-PT" sz="20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PT" sz="2000" dirty="0" smtClean="0"/>
              <a:t>Declaração do estado de emergência, com encerramento </a:t>
            </a:r>
            <a:r>
              <a:rPr lang="pt-PT" sz="2000" dirty="0"/>
              <a:t>administrativo de </a:t>
            </a:r>
            <a:r>
              <a:rPr lang="pt-PT" sz="2000" dirty="0" smtClean="0"/>
              <a:t>algumas atividades económicas</a:t>
            </a:r>
          </a:p>
          <a:p>
            <a:pPr algn="just"/>
            <a:endParaRPr lang="pt-PT" sz="20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PT" sz="2000" dirty="0" smtClean="0"/>
              <a:t>Publicação de </a:t>
            </a:r>
            <a:r>
              <a:rPr lang="pt-PT" sz="2000" dirty="0"/>
              <a:t>“normas de exceção” aplicadas às relações </a:t>
            </a:r>
            <a:r>
              <a:rPr lang="pt-PT" sz="2000" dirty="0" smtClean="0"/>
              <a:t>laborais/ mas não diretamente  para a </a:t>
            </a:r>
            <a:r>
              <a:rPr lang="pt-PT" sz="2000" dirty="0"/>
              <a:t>contratação </a:t>
            </a:r>
            <a:r>
              <a:rPr lang="pt-PT" sz="2000" dirty="0" smtClean="0"/>
              <a:t>coletiva, apesar de relevantes </a:t>
            </a:r>
            <a:endParaRPr lang="pt-PT" sz="20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PT" sz="20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PT" sz="2000" dirty="0"/>
              <a:t>A</a:t>
            </a:r>
            <a:r>
              <a:rPr lang="pt-PT" sz="2000" dirty="0" smtClean="0"/>
              <a:t>lterações </a:t>
            </a:r>
            <a:r>
              <a:rPr lang="pt-PT" sz="2000" dirty="0"/>
              <a:t>ao Código do </a:t>
            </a:r>
            <a:r>
              <a:rPr lang="pt-PT" sz="2000" dirty="0" smtClean="0"/>
              <a:t>Trabalho -  </a:t>
            </a:r>
            <a:r>
              <a:rPr lang="pt-PT" sz="2000" dirty="0"/>
              <a:t>Leis 90/2019 e 93/2019, </a:t>
            </a:r>
            <a:r>
              <a:rPr lang="pt-PT" sz="2000" dirty="0" smtClean="0"/>
              <a:t>4/9 - com eficácia plena  </a:t>
            </a:r>
            <a:r>
              <a:rPr lang="pt-PT" sz="2000" dirty="0"/>
              <a:t>em </a:t>
            </a:r>
            <a:r>
              <a:rPr lang="pt-PT" sz="2000" dirty="0" smtClean="0"/>
              <a:t>2020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pt-PT" sz="2000" dirty="0" smtClean="0"/>
              <a:t>Lei OE2020 favorável </a:t>
            </a:r>
            <a:r>
              <a:rPr lang="pt-PT" sz="2000" dirty="0"/>
              <a:t>ao crescimento da negociação coletiva no  Setor Público Empresarial (SPE). </a:t>
            </a:r>
            <a:r>
              <a:rPr lang="pt-PT" sz="2000" dirty="0" smtClean="0"/>
              <a:t> </a:t>
            </a:r>
            <a:endParaRPr lang="pt-PT" sz="2000" dirty="0"/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PT" sz="2000" dirty="0">
              <a:solidFill>
                <a:prstClr val="black"/>
              </a:solidFill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30773" y="1166843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21" y="24165"/>
            <a:ext cx="9142978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>
                <a:solidFill>
                  <a:srgbClr val="4F81BD">
                    <a:lumMod val="50000"/>
                  </a:srgbClr>
                </a:solidFill>
              </a:rPr>
              <a:t>     RELATÓRIO ANUAL SOBRE A EVOLUÇÃO DA NEGOCIAÇÃO COLETIVA – </a:t>
            </a:r>
            <a:r>
              <a:rPr lang="pt-PT" sz="1600" dirty="0" smtClean="0">
                <a:solidFill>
                  <a:srgbClr val="4F81BD">
                    <a:lumMod val="50000"/>
                  </a:srgbClr>
                </a:solidFill>
              </a:rPr>
              <a:t>2020</a:t>
            </a:r>
            <a:endParaRPr lang="pt-PT" sz="1600" dirty="0">
              <a:solidFill>
                <a:srgbClr val="4F81BD">
                  <a:lumMod val="50000"/>
                </a:srgbClr>
              </a:solidFill>
            </a:endParaRPr>
          </a:p>
          <a:p>
            <a:pPr algn="r"/>
            <a:endParaRPr lang="pt-PT" sz="1600" dirty="0">
              <a:solidFill>
                <a:srgbClr val="4F81BD">
                  <a:lumMod val="50000"/>
                </a:srgbClr>
              </a:solidFill>
            </a:endParaRPr>
          </a:p>
          <a:p>
            <a:pPr algn="l"/>
            <a:r>
              <a:rPr lang="pt-PT" sz="2200" b="1" i="1" dirty="0">
                <a:solidFill>
                  <a:srgbClr val="4F81BD">
                    <a:lumMod val="20000"/>
                    <a:lumOff val="80000"/>
                  </a:srgbClr>
                </a:solidFill>
                <a:cs typeface="Helvetica"/>
              </a:rPr>
              <a:t>	</a:t>
            </a:r>
            <a:r>
              <a:rPr lang="pt-PT" sz="22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		     </a:t>
            </a:r>
            <a:r>
              <a:rPr lang="pt-PT" sz="22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Contexto </a:t>
            </a:r>
            <a:r>
              <a:rPr lang="pt-PT" sz="22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Económico e Normativo  em 2020</a:t>
            </a:r>
          </a:p>
        </p:txBody>
      </p:sp>
    </p:spTree>
    <p:extLst>
      <p:ext uri="{BB962C8B-B14F-4D97-AF65-F5344CB8AC3E}">
        <p14:creationId xmlns:p14="http://schemas.microsoft.com/office/powerpoint/2010/main" val="35171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" y="-5241"/>
            <a:ext cx="9143997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340359"/>
            <a:ext cx="8113256" cy="96469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just"/>
            <a:endParaRPr lang="pt-PT" b="1" i="1" dirty="0"/>
          </a:p>
        </p:txBody>
      </p:sp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/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ANUAL SOBRE A EVOLUÇÃO DA NEGOCIAÇÃO COLETIVA – </a:t>
            </a:r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2020</a:t>
            </a:r>
            <a:endParaRPr lang="pt-PT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pt-PT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pt-PT" sz="22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			   </a:t>
            </a:r>
            <a:r>
              <a:rPr lang="pt-PT" sz="17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   </a:t>
            </a:r>
            <a:r>
              <a:rPr lang="pt-PT" sz="22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IRCT </a:t>
            </a:r>
            <a:r>
              <a:rPr lang="pt-PT" sz="22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publicados </a:t>
            </a:r>
            <a:r>
              <a:rPr lang="pt-PT" sz="22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(2005 – 2020) </a:t>
            </a:r>
            <a:r>
              <a:rPr lang="pt-PT" sz="22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– dados nacionais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56802" y="5614213"/>
            <a:ext cx="706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endParaRPr lang="pt-PT" sz="1600" dirty="0">
              <a:solidFill>
                <a:schemeClr val="bg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802" y="1212423"/>
            <a:ext cx="7518746" cy="56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" y="-5241"/>
            <a:ext cx="9143997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340359"/>
            <a:ext cx="8113256" cy="96469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just"/>
            <a:endParaRPr lang="pt-PT" b="1" i="1" dirty="0"/>
          </a:p>
        </p:txBody>
      </p:sp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/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ANUAL SOBRE A EVOLUÇÃO DA NEGOCIAÇÃO COLETIVA – </a:t>
            </a:r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2020</a:t>
            </a:r>
            <a:endParaRPr lang="pt-PT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pt-PT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pt-PT" sz="22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			   </a:t>
            </a:r>
            <a:r>
              <a:rPr lang="pt-PT" sz="17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  </a:t>
            </a:r>
            <a:r>
              <a:rPr lang="pt-PT" sz="22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Convenções por Tipo (%) </a:t>
            </a:r>
            <a:r>
              <a:rPr lang="pt-PT" sz="22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(2005 </a:t>
            </a:r>
            <a:r>
              <a:rPr lang="pt-PT" sz="22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a </a:t>
            </a:r>
            <a:r>
              <a:rPr lang="pt-PT" sz="22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2020): </a:t>
            </a:r>
            <a:r>
              <a:rPr lang="pt-PT" sz="22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Continente, Açores e Madeira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084574"/>
            <a:ext cx="4419600" cy="294916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774" y="4127642"/>
            <a:ext cx="8267700" cy="2525268"/>
          </a:xfrm>
          <a:prstGeom prst="rect">
            <a:avLst/>
          </a:prstGeom>
        </p:spPr>
      </p:pic>
      <p:pic>
        <p:nvPicPr>
          <p:cNvPr id="9" name="Imagem 8"/>
          <p:cNvPicPr/>
          <p:nvPr/>
        </p:nvPicPr>
        <p:blipFill rotWithShape="1">
          <a:blip r:embed="rId6"/>
          <a:srcRect l="65150" t="40629" r="31360" b="50912"/>
          <a:stretch/>
        </p:blipFill>
        <p:spPr bwMode="auto">
          <a:xfrm>
            <a:off x="1059565" y="2357006"/>
            <a:ext cx="1123950" cy="89535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sysDot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923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" y="-5241"/>
            <a:ext cx="9143997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340359"/>
            <a:ext cx="8113256" cy="96469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just"/>
            <a:endParaRPr lang="pt-PT" b="1" i="1" dirty="0"/>
          </a:p>
        </p:txBody>
      </p:sp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/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ANUAL SOBRE A EVOLUÇÃO DA NEGOCIAÇÃO COLETIVA – </a:t>
            </a:r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2020</a:t>
            </a:r>
            <a:endParaRPr lang="pt-PT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pt-PT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pt-PT" sz="22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			</a:t>
            </a:r>
            <a:r>
              <a:rPr lang="pt-PT" sz="2200" b="1" i="1" dirty="0">
                <a:solidFill>
                  <a:srgbClr val="FFFF00"/>
                </a:solidFill>
                <a:latin typeface="Calibri" panose="020F0502020204030204" pitchFamily="34" charset="0"/>
                <a:cs typeface="Helvetica"/>
              </a:rPr>
              <a:t>   </a:t>
            </a:r>
            <a:r>
              <a:rPr lang="pt-PT" sz="1700" b="1" i="1" dirty="0">
                <a:solidFill>
                  <a:srgbClr val="FFFF00"/>
                </a:solidFill>
                <a:latin typeface="Calibri" panose="020F0502020204030204" pitchFamily="34" charset="0"/>
                <a:cs typeface="Helvetica"/>
              </a:rPr>
              <a:t>   </a:t>
            </a:r>
            <a:r>
              <a:rPr lang="pt-PT" sz="2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Helvetica"/>
              </a:rPr>
              <a:t>Portarias </a:t>
            </a:r>
            <a:r>
              <a:rPr lang="pt-PT" sz="2200" b="1" i="1" dirty="0">
                <a:solidFill>
                  <a:schemeClr val="bg1"/>
                </a:solidFill>
                <a:latin typeface="Calibri" panose="020F0502020204030204" pitchFamily="34" charset="0"/>
                <a:cs typeface="Helvetica"/>
              </a:rPr>
              <a:t>de Extensão (PE</a:t>
            </a:r>
            <a:r>
              <a:rPr lang="pt-PT" sz="2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Helvetica"/>
              </a:rPr>
              <a:t>) </a:t>
            </a:r>
            <a:r>
              <a:rPr lang="pt-PT" sz="2200" b="1" i="1" dirty="0">
                <a:solidFill>
                  <a:schemeClr val="bg1"/>
                </a:solidFill>
                <a:latin typeface="Calibri" panose="020F0502020204030204" pitchFamily="34" charset="0"/>
                <a:cs typeface="Helvetica"/>
              </a:rPr>
              <a:t> - </a:t>
            </a:r>
            <a:r>
              <a:rPr lang="pt-PT" sz="2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Helvetica"/>
              </a:rPr>
              <a:t>Dados </a:t>
            </a:r>
            <a:r>
              <a:rPr lang="pt-PT" sz="2200" b="1" i="1" dirty="0">
                <a:solidFill>
                  <a:schemeClr val="bg1"/>
                </a:solidFill>
                <a:latin typeface="Calibri" panose="020F0502020204030204" pitchFamily="34" charset="0"/>
                <a:cs typeface="Helvetica"/>
              </a:rPr>
              <a:t>Nacionais </a:t>
            </a:r>
            <a:r>
              <a:rPr lang="pt-PT" sz="2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Helvetica"/>
              </a:rPr>
              <a:t> </a:t>
            </a:r>
            <a:endParaRPr lang="pt-PT" sz="1700" b="1" i="1" dirty="0">
              <a:solidFill>
                <a:schemeClr val="bg1"/>
              </a:solidFill>
              <a:latin typeface="Calibri" panose="020F0502020204030204" pitchFamily="34" charset="0"/>
              <a:cs typeface="Helvetica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42607" y="4336473"/>
            <a:ext cx="7525016" cy="171136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pt-P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redomina </a:t>
            </a:r>
            <a:r>
              <a:rPr lang="pt-PT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extensão de contratos coletivos </a:t>
            </a:r>
            <a:endParaRPr lang="pt-P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Regiões </a:t>
            </a:r>
            <a:r>
              <a:rPr lang="pt-PT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Autónomas  promovem a extensão de convenções de âmbito regional e </a:t>
            </a:r>
            <a:r>
              <a:rPr lang="pt-P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nacional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Quebra  do número de PE publicadas, </a:t>
            </a:r>
            <a:r>
              <a:rPr lang="pt-PT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 ordem dos 46%, </a:t>
            </a:r>
            <a:r>
              <a:rPr lang="pt-P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2020 face a 2019</a:t>
            </a:r>
            <a:endParaRPr lang="pt-PT" sz="16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077" y="1703726"/>
            <a:ext cx="74580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75" y="24165"/>
            <a:ext cx="9202346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2570" y="1231920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endParaRPr lang="pt-PT" sz="2400" b="1" i="1" dirty="0">
              <a:latin typeface="Calibri" panose="020F0502020204030204" pitchFamily="34" charset="0"/>
            </a:endParaRPr>
          </a:p>
          <a:p>
            <a:pPr lvl="0" algn="just"/>
            <a:endParaRPr lang="pt-PT" sz="2400" b="1" i="1" dirty="0">
              <a:latin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pt-PT" sz="3100" dirty="0">
              <a:latin typeface="Calibri" panose="020F050202020403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/>
              <a:t>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12647" y="24165"/>
            <a:ext cx="9260691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   RELATÓRIO ANUAL SOBRE A EVOLUÇÃO DA NEGOCIAÇÃO COLETIVA – </a:t>
            </a:r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2020</a:t>
            </a:r>
            <a:endParaRPr lang="pt-PT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pt-PT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pt-PT" sz="22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				</a:t>
            </a:r>
            <a:r>
              <a:rPr lang="pt-PT" sz="2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Helvetica"/>
              </a:rPr>
              <a:t>IRCT </a:t>
            </a:r>
            <a:r>
              <a:rPr lang="pt-PT" sz="2200" b="1" i="1" dirty="0">
                <a:solidFill>
                  <a:schemeClr val="bg1"/>
                </a:solidFill>
                <a:latin typeface="Calibri" panose="020F0502020204030204" pitchFamily="34" charset="0"/>
                <a:cs typeface="Helvetica"/>
              </a:rPr>
              <a:t>publicados (2005-2020) - Continente</a:t>
            </a:r>
            <a:endParaRPr lang="en-US" sz="2200" i="1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Helvetica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15" y="1432561"/>
            <a:ext cx="7604007" cy="49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14" y="89476"/>
            <a:ext cx="9266804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20039" y="1813560"/>
            <a:ext cx="8362863" cy="432505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800" dirty="0"/>
              <a:t> </a:t>
            </a:r>
          </a:p>
          <a:p>
            <a:r>
              <a:rPr lang="pt-PT" sz="1800" b="1" i="1" dirty="0"/>
              <a:t>	</a:t>
            </a:r>
          </a:p>
          <a:p>
            <a:r>
              <a:rPr lang="pt-PT" sz="1800" b="1" i="1" dirty="0"/>
              <a:t> </a:t>
            </a:r>
            <a:endParaRPr lang="pt-PT" sz="16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Helvetica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32586" y="89476"/>
            <a:ext cx="6599044" cy="111883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RELATÓRIO ANUAL SOBRE A EVOLUÇÃO DA NEGOCIAÇÃO COLETIVA – </a:t>
            </a:r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2020</a:t>
            </a:r>
            <a:endParaRPr lang="pt-PT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endParaRPr lang="pt-PT" sz="1400" b="1" i="1" dirty="0">
              <a:solidFill>
                <a:prstClr val="white">
                  <a:lumMod val="95000"/>
                </a:prstClr>
              </a:solidFill>
              <a:cs typeface="Helvetica"/>
            </a:endParaRPr>
          </a:p>
          <a:p>
            <a:pPr lvl="0" algn="l">
              <a:lnSpc>
                <a:spcPct val="170000"/>
              </a:lnSpc>
              <a:spcBef>
                <a:spcPts val="0"/>
              </a:spcBef>
            </a:pPr>
            <a:r>
              <a:rPr lang="pt-PT" sz="1800" b="1" dirty="0">
                <a:solidFill>
                  <a:schemeClr val="bg1"/>
                </a:solidFill>
                <a:ea typeface="+mn-ea"/>
                <a:cs typeface="+mn-cs"/>
              </a:rPr>
              <a:t>Período </a:t>
            </a:r>
            <a:r>
              <a:rPr lang="pt-PT" sz="1800" b="1" dirty="0" smtClean="0">
                <a:solidFill>
                  <a:schemeClr val="bg1"/>
                </a:solidFill>
                <a:ea typeface="+mn-ea"/>
                <a:cs typeface="+mn-cs"/>
              </a:rPr>
              <a:t> de duração  </a:t>
            </a:r>
            <a:r>
              <a:rPr lang="pt-PT" sz="1800" b="1" dirty="0">
                <a:solidFill>
                  <a:schemeClr val="bg1"/>
                </a:solidFill>
                <a:ea typeface="+mn-ea"/>
                <a:cs typeface="+mn-cs"/>
              </a:rPr>
              <a:t>das </a:t>
            </a:r>
            <a:r>
              <a:rPr lang="pt-PT" sz="1800" b="1" dirty="0" smtClean="0">
                <a:solidFill>
                  <a:schemeClr val="bg1"/>
                </a:solidFill>
                <a:ea typeface="+mn-ea"/>
                <a:cs typeface="+mn-cs"/>
              </a:rPr>
              <a:t>convenções sem alteração (2019-2020)  </a:t>
            </a:r>
            <a:endParaRPr lang="pt-PT" sz="18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463" y="1341399"/>
            <a:ext cx="5767374" cy="494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19250"/>
            <a:ext cx="9147537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23081" y="1398217"/>
            <a:ext cx="8220949" cy="5232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PT" sz="2400" dirty="0">
              <a:solidFill>
                <a:prstClr val="black"/>
              </a:solidFill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ângulo 6"/>
          <p:cNvSpPr/>
          <p:nvPr/>
        </p:nvSpPr>
        <p:spPr>
          <a:xfrm>
            <a:off x="731520" y="4480560"/>
            <a:ext cx="7802667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/>
              <a:t>Em 2020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/>
              <a:t>Q</a:t>
            </a:r>
            <a:r>
              <a:rPr lang="pt-PT" sz="2000" dirty="0" smtClean="0"/>
              <a:t>uebra  do número de convenções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/>
              <a:t>P</a:t>
            </a:r>
            <a:r>
              <a:rPr lang="pt-PT" sz="2000" dirty="0" smtClean="0"/>
              <a:t>redomínio </a:t>
            </a:r>
            <a:r>
              <a:rPr lang="pt-PT" sz="2000" dirty="0"/>
              <a:t>da contratação a nível </a:t>
            </a:r>
            <a:r>
              <a:rPr lang="pt-PT" sz="2000" dirty="0" smtClean="0"/>
              <a:t>autárquico </a:t>
            </a:r>
            <a:endParaRPr lang="pt-PT" sz="20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 smtClean="0"/>
              <a:t>O regime </a:t>
            </a:r>
            <a:r>
              <a:rPr lang="pt-PT" sz="2000" dirty="0"/>
              <a:t>do teletrabalho é regulado em três convenções </a:t>
            </a:r>
            <a:r>
              <a:rPr lang="pt-PT" sz="2000" dirty="0" smtClean="0"/>
              <a:t> </a:t>
            </a:r>
            <a:endParaRPr lang="pt-PT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1600" dirty="0">
                <a:solidFill>
                  <a:srgbClr val="4F81BD">
                    <a:lumMod val="50000"/>
                  </a:srgbClr>
                </a:solidFill>
              </a:rPr>
              <a:t>  </a:t>
            </a:r>
            <a:r>
              <a:rPr lang="pt-PT" sz="1600" dirty="0" smtClean="0">
                <a:solidFill>
                  <a:srgbClr val="4F81BD">
                    <a:lumMod val="50000"/>
                  </a:srgbClr>
                </a:solidFill>
              </a:rPr>
              <a:t>			</a:t>
            </a:r>
            <a:r>
              <a:rPr lang="pt-PT" sz="1400" dirty="0" smtClean="0">
                <a:solidFill>
                  <a:srgbClr val="4F81BD">
                    <a:lumMod val="50000"/>
                  </a:srgbClr>
                </a:solidFill>
              </a:rPr>
              <a:t>RELATÓRIO </a:t>
            </a:r>
            <a:r>
              <a:rPr lang="pt-PT" sz="1400" dirty="0">
                <a:solidFill>
                  <a:srgbClr val="4F81BD">
                    <a:lumMod val="50000"/>
                  </a:srgbClr>
                </a:solidFill>
              </a:rPr>
              <a:t>ANUAL SOBRE A EVOLUÇÃO DA NEGOCIAÇÃO COLETIVA – </a:t>
            </a:r>
            <a:r>
              <a:rPr lang="pt-PT" sz="1400" dirty="0" smtClean="0">
                <a:solidFill>
                  <a:srgbClr val="4F81BD">
                    <a:lumMod val="50000"/>
                  </a:srgbClr>
                </a:solidFill>
              </a:rPr>
              <a:t>2020</a:t>
            </a:r>
            <a:endParaRPr lang="pt-PT" sz="1400" dirty="0">
              <a:solidFill>
                <a:srgbClr val="4F81BD">
                  <a:lumMod val="50000"/>
                </a:srgbClr>
              </a:solidFill>
            </a:endParaRPr>
          </a:p>
          <a:p>
            <a:pPr algn="r"/>
            <a:endParaRPr lang="pt-PT" sz="1600" dirty="0">
              <a:solidFill>
                <a:srgbClr val="4F81BD">
                  <a:lumMod val="50000"/>
                </a:srgbClr>
              </a:solidFill>
            </a:endParaRPr>
          </a:p>
          <a:p>
            <a:pPr algn="l"/>
            <a:r>
              <a:rPr lang="pt-PT" sz="2200" b="1" i="1" dirty="0">
                <a:solidFill>
                  <a:srgbClr val="4F81BD">
                    <a:lumMod val="20000"/>
                    <a:lumOff val="80000"/>
                  </a:srgbClr>
                </a:solidFill>
                <a:cs typeface="Helvetica"/>
              </a:rPr>
              <a:t>			   </a:t>
            </a:r>
            <a:r>
              <a:rPr lang="pt-PT" sz="1700" b="1" i="1" dirty="0">
                <a:solidFill>
                  <a:srgbClr val="4F81BD">
                    <a:lumMod val="20000"/>
                    <a:lumOff val="80000"/>
                  </a:srgbClr>
                </a:solidFill>
                <a:cs typeface="Helvetica"/>
              </a:rPr>
              <a:t>  </a:t>
            </a:r>
            <a:r>
              <a:rPr lang="pt-PT" sz="18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A contratação coletiva </a:t>
            </a:r>
            <a:r>
              <a:rPr lang="pt-PT" sz="18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especial na </a:t>
            </a:r>
            <a:r>
              <a:rPr lang="pt-PT" sz="18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Administração Pública </a:t>
            </a:r>
            <a:r>
              <a:rPr lang="pt-PT" sz="18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 </a:t>
            </a:r>
            <a:endParaRPr lang="pt-PT" sz="1800" b="1" i="1" dirty="0">
              <a:solidFill>
                <a:prstClr val="white">
                  <a:lumMod val="95000"/>
                </a:prstClr>
              </a:solidFill>
              <a:cs typeface="Helvetica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39" y="1539241"/>
            <a:ext cx="8542443" cy="27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9633</TotalTime>
  <Words>1794</Words>
  <Application>Microsoft Office PowerPoint</Application>
  <PresentationFormat>Apresentação no Ecrã (4:3)</PresentationFormat>
  <Paragraphs>526</Paragraphs>
  <Slides>22</Slides>
  <Notes>22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7" baseType="lpstr">
      <vt:lpstr>Arial</vt:lpstr>
      <vt:lpstr>Arial Narrow</vt:lpstr>
      <vt:lpstr>Calibri</vt:lpstr>
      <vt:lpstr>Helvetica</vt:lpstr>
      <vt:lpstr>Office Theme</vt:lpstr>
      <vt:lpstr>Relatório Anual Sobre a Evolução da Negociação Coletiva em 2020  Lisboa, 18 de junho de 2021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CRL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CONTRATOS COLETIVOS  RELATÓRIO N.º 2 / 2014</dc:title>
  <dc:creator>CRL</dc:creator>
  <cp:lastModifiedBy>Micael Pereira</cp:lastModifiedBy>
  <cp:revision>811</cp:revision>
  <cp:lastPrinted>2020-07-13T13:26:22Z</cp:lastPrinted>
  <dcterms:created xsi:type="dcterms:W3CDTF">2014-12-19T17:13:10Z</dcterms:created>
  <dcterms:modified xsi:type="dcterms:W3CDTF">2021-07-29T14:30:35Z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